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87"/>
  </p:notesMasterIdLst>
  <p:handoutMasterIdLst>
    <p:handoutMasterId r:id="rId88"/>
  </p:handoutMasterIdLst>
  <p:sldIdLst>
    <p:sldId id="364" r:id="rId5"/>
    <p:sldId id="1835" r:id="rId6"/>
    <p:sldId id="1852" r:id="rId7"/>
    <p:sldId id="1853" r:id="rId8"/>
    <p:sldId id="530" r:id="rId9"/>
    <p:sldId id="529" r:id="rId10"/>
    <p:sldId id="535" r:id="rId11"/>
    <p:sldId id="531" r:id="rId12"/>
    <p:sldId id="1848" r:id="rId13"/>
    <p:sldId id="1849" r:id="rId14"/>
    <p:sldId id="353" r:id="rId15"/>
    <p:sldId id="490" r:id="rId16"/>
    <p:sldId id="539" r:id="rId17"/>
    <p:sldId id="533" r:id="rId18"/>
    <p:sldId id="540" r:id="rId19"/>
    <p:sldId id="542" r:id="rId20"/>
    <p:sldId id="543" r:id="rId21"/>
    <p:sldId id="541" r:id="rId22"/>
    <p:sldId id="546" r:id="rId23"/>
    <p:sldId id="545" r:id="rId24"/>
    <p:sldId id="544" r:id="rId25"/>
    <p:sldId id="503" r:id="rId26"/>
    <p:sldId id="552" r:id="rId27"/>
    <p:sldId id="553" r:id="rId28"/>
    <p:sldId id="547" r:id="rId29"/>
    <p:sldId id="549" r:id="rId30"/>
    <p:sldId id="550" r:id="rId31"/>
    <p:sldId id="548" r:id="rId32"/>
    <p:sldId id="551" r:id="rId33"/>
    <p:sldId id="1834" r:id="rId34"/>
    <p:sldId id="523" r:id="rId35"/>
    <p:sldId id="538" r:id="rId36"/>
    <p:sldId id="1842" r:id="rId37"/>
    <p:sldId id="1839" r:id="rId38"/>
    <p:sldId id="1837" r:id="rId39"/>
    <p:sldId id="1840" r:id="rId40"/>
    <p:sldId id="1838" r:id="rId41"/>
    <p:sldId id="1841" r:id="rId42"/>
    <p:sldId id="1843" r:id="rId43"/>
    <p:sldId id="1845" r:id="rId44"/>
    <p:sldId id="1846" r:id="rId45"/>
    <p:sldId id="1858" r:id="rId46"/>
    <p:sldId id="1875" r:id="rId47"/>
    <p:sldId id="1874" r:id="rId48"/>
    <p:sldId id="1851" r:id="rId49"/>
    <p:sldId id="1850" r:id="rId50"/>
    <p:sldId id="1854" r:id="rId51"/>
    <p:sldId id="1876" r:id="rId52"/>
    <p:sldId id="1859" r:id="rId53"/>
    <p:sldId id="1860" r:id="rId54"/>
    <p:sldId id="1863" r:id="rId55"/>
    <p:sldId id="1861" r:id="rId56"/>
    <p:sldId id="1864" r:id="rId57"/>
    <p:sldId id="1865" r:id="rId58"/>
    <p:sldId id="1866" r:id="rId59"/>
    <p:sldId id="1871" r:id="rId60"/>
    <p:sldId id="1867" r:id="rId61"/>
    <p:sldId id="1870" r:id="rId62"/>
    <p:sldId id="1868" r:id="rId63"/>
    <p:sldId id="1872" r:id="rId64"/>
    <p:sldId id="1869" r:id="rId65"/>
    <p:sldId id="1873" r:id="rId66"/>
    <p:sldId id="1857" r:id="rId67"/>
    <p:sldId id="348" r:id="rId68"/>
    <p:sldId id="532" r:id="rId69"/>
    <p:sldId id="1847" r:id="rId70"/>
    <p:sldId id="314" r:id="rId71"/>
    <p:sldId id="526" r:id="rId72"/>
    <p:sldId id="524" r:id="rId73"/>
    <p:sldId id="515" r:id="rId74"/>
    <p:sldId id="383" r:id="rId75"/>
    <p:sldId id="435" r:id="rId76"/>
    <p:sldId id="433" r:id="rId77"/>
    <p:sldId id="382" r:id="rId78"/>
    <p:sldId id="437" r:id="rId79"/>
    <p:sldId id="438" r:id="rId80"/>
    <p:sldId id="379" r:id="rId81"/>
    <p:sldId id="432" r:id="rId82"/>
    <p:sldId id="478" r:id="rId83"/>
    <p:sldId id="479" r:id="rId84"/>
    <p:sldId id="480" r:id="rId85"/>
    <p:sldId id="481"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1596" userDrawn="1">
          <p15:clr>
            <a:srgbClr val="A4A3A4"/>
          </p15:clr>
        </p15:guide>
        <p15:guide id="27" pos="3096" userDrawn="1">
          <p15:clr>
            <a:srgbClr val="A4A3A4"/>
          </p15:clr>
        </p15:guide>
        <p15:guide id="28" pos="588" userDrawn="1">
          <p15:clr>
            <a:srgbClr val="5ACBF0"/>
          </p15:clr>
        </p15:guide>
        <p15:guide id="29" pos="2604" userDrawn="1">
          <p15:clr>
            <a:srgbClr val="5ACBF0"/>
          </p15:clr>
        </p15:guide>
        <p15:guide id="30" orient="horz" pos="960" userDrawn="1">
          <p15:clr>
            <a:srgbClr val="5ACBF0"/>
          </p15:clr>
        </p15:guide>
        <p15:guide id="31" orient="horz" pos="2268" userDrawn="1">
          <p15:clr>
            <a:srgbClr val="5ACBF0"/>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Caitlyn Ryan" initials="CR" lastIdx="24" clrIdx="2">
    <p:extLst>
      <p:ext uri="{19B8F6BF-5375-455C-9EA6-DF929625EA0E}">
        <p15:presenceInfo xmlns:p15="http://schemas.microsoft.com/office/powerpoint/2012/main" userId="S-1-5-21-383413107-1061881802-891584314-12522" providerId="AD"/>
      </p:ext>
    </p:extLst>
  </p:cmAuthor>
  <p:cmAuthor id="3" name="Caitlyn Ryan" initials="CR [2]" lastIdx="4" clrIdx="3">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00"/>
    <a:srgbClr val="A21000"/>
    <a:srgbClr val="000000"/>
    <a:srgbClr val="192931"/>
    <a:srgbClr val="10181D"/>
    <a:srgbClr val="0C1318"/>
    <a:srgbClr val="0E151A"/>
    <a:srgbClr val="141F26"/>
    <a:srgbClr val="5B595B"/>
    <a:srgbClr val="4342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4" autoAdjust="0"/>
    <p:restoredTop sz="92201" autoAdjust="0"/>
  </p:normalViewPr>
  <p:slideViewPr>
    <p:cSldViewPr snapToGrid="0" showGuides="1">
      <p:cViewPr>
        <p:scale>
          <a:sx n="96" d="100"/>
          <a:sy n="96" d="100"/>
        </p:scale>
        <p:origin x="568" y="168"/>
      </p:cViewPr>
      <p:guideLst>
        <p:guide orient="horz" pos="1596"/>
        <p:guide pos="3096"/>
        <p:guide pos="588"/>
        <p:guide pos="2604"/>
        <p:guide orient="horz" pos="960"/>
        <p:guide orient="horz" pos="22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6" d="100"/>
          <a:sy n="126" d="100"/>
        </p:scale>
        <p:origin x="454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innick\Dropbox\Business\,Events\reInvent%202018\ML%20Leadership%20Session%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divakar\Downloads\soothsayer_benchmarks%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divakar\Downloads\soothsayer_benchmarks%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ddivakar\Downloads\soothsayer_benchmarks%20(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6262710374626436"/>
          <c:y val="0.10369688936548935"/>
          <c:w val="0.58845979016335115"/>
          <c:h val="0.76660306953679336"/>
        </c:manualLayout>
      </c:layout>
      <c:doughnutChart>
        <c:varyColors val="1"/>
        <c:ser>
          <c:idx val="0"/>
          <c:order val="0"/>
          <c:dPt>
            <c:idx val="0"/>
            <c:bubble3D val="0"/>
            <c:spPr>
              <a:gradFill>
                <a:gsLst>
                  <a:gs pos="1000">
                    <a:schemeClr val="accent1">
                      <a:lumMod val="50000"/>
                    </a:schemeClr>
                  </a:gs>
                  <a:gs pos="73000">
                    <a:srgbClr val="FF9900"/>
                  </a:gs>
                </a:gsLst>
                <a:lin ang="3000000" scaled="0"/>
              </a:gradFill>
              <a:ln w="19050">
                <a:noFill/>
              </a:ln>
              <a:effectLst/>
            </c:spPr>
            <c:extLst>
              <c:ext xmlns:c16="http://schemas.microsoft.com/office/drawing/2014/chart" uri="{C3380CC4-5D6E-409C-BE32-E72D297353CC}">
                <c16:uniqueId val="{00000001-11A2-7B44-9670-4C6AA87E1C7A}"/>
              </c:ext>
            </c:extLst>
          </c:dPt>
          <c:dPt>
            <c:idx val="1"/>
            <c:bubble3D val="0"/>
            <c:spPr>
              <a:solidFill>
                <a:schemeClr val="accent5"/>
              </a:solidFill>
              <a:ln w="19050">
                <a:noFill/>
              </a:ln>
              <a:effectLst/>
            </c:spPr>
            <c:extLst>
              <c:ext xmlns:c16="http://schemas.microsoft.com/office/drawing/2014/chart" uri="{C3380CC4-5D6E-409C-BE32-E72D297353CC}">
                <c16:uniqueId val="{00000003-11A2-7B44-9670-4C6AA87E1C7A}"/>
              </c:ext>
            </c:extLst>
          </c:dPt>
          <c:cat>
            <c:strRef>
              <c:f>'Inference Costs'!$B$3:$B$4</c:f>
              <c:strCache>
                <c:ptCount val="2"/>
                <c:pt idx="0">
                  <c:v>Prediction</c:v>
                </c:pt>
                <c:pt idx="1">
                  <c:v>Training</c:v>
                </c:pt>
              </c:strCache>
            </c:strRef>
          </c:cat>
          <c:val>
            <c:numRef>
              <c:f>'Inference Costs'!$C$3:$C$4</c:f>
              <c:numCache>
                <c:formatCode>0%</c:formatCode>
                <c:ptCount val="2"/>
                <c:pt idx="0">
                  <c:v>0.9</c:v>
                </c:pt>
                <c:pt idx="1">
                  <c:v>0.1</c:v>
                </c:pt>
              </c:numCache>
            </c:numRef>
          </c:val>
          <c:extLst>
            <c:ext xmlns:c16="http://schemas.microsoft.com/office/drawing/2014/chart" uri="{C3380CC4-5D6E-409C-BE32-E72D297353CC}">
              <c16:uniqueId val="{00000004-11A2-7B44-9670-4C6AA87E1C7A}"/>
            </c:ext>
          </c:extLst>
        </c:ser>
        <c:dLbls>
          <c:showLegendKey val="0"/>
          <c:showVal val="0"/>
          <c:showCatName val="0"/>
          <c:showSerName val="0"/>
          <c:showPercent val="0"/>
          <c:showBubbleSize val="0"/>
          <c:showLeaderLines val="1"/>
        </c:dLbls>
        <c:firstSliceAng val="0"/>
        <c:holeSize val="51"/>
      </c:doughnutChart>
      <c:spPr>
        <a:noFill/>
        <a:ln>
          <a:noFill/>
        </a:ln>
        <a:effectLst/>
      </c:spPr>
    </c:plotArea>
    <c:legend>
      <c:legendPos val="b"/>
      <c:layout>
        <c:manualLayout>
          <c:xMode val="edge"/>
          <c:yMode val="edge"/>
          <c:x val="0.22138414110564031"/>
          <c:y val="0"/>
          <c:w val="0.54965078461166073"/>
          <c:h val="9.5134374319574486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noFill/>
              <a:ln>
                <a:noFill/>
              </a:ln>
              <a:effectLst/>
            </c:spPr>
            <c:extLst>
              <c:ext xmlns:c16="http://schemas.microsoft.com/office/drawing/2014/chart" uri="{C3380CC4-5D6E-409C-BE32-E72D297353CC}">
                <c16:uniqueId val="{00000001-C8FF-B143-84C8-A9534E37597F}"/>
              </c:ext>
            </c:extLst>
          </c:dPt>
          <c:dPt>
            <c:idx val="1"/>
            <c:invertIfNegative val="0"/>
            <c:bubble3D val="0"/>
            <c:spPr>
              <a:solidFill>
                <a:schemeClr val="bg1"/>
              </a:solidFill>
              <a:ln>
                <a:noFill/>
              </a:ln>
              <a:effectLst/>
            </c:spPr>
            <c:extLst>
              <c:ext xmlns:c16="http://schemas.microsoft.com/office/drawing/2014/chart" uri="{C3380CC4-5D6E-409C-BE32-E72D297353CC}">
                <c16:uniqueId val="{00000003-C8FF-B143-84C8-A9534E37597F}"/>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C8FF-B143-84C8-A9534E37597F}"/>
              </c:ext>
            </c:extLst>
          </c:dPt>
          <c:dPt>
            <c:idx val="3"/>
            <c:invertIfNegative val="0"/>
            <c:bubble3D val="0"/>
            <c:spPr>
              <a:solidFill>
                <a:srgbClr val="5B595B"/>
              </a:solidFill>
              <a:ln>
                <a:noFill/>
              </a:ln>
              <a:effectLst/>
            </c:spPr>
            <c:extLst>
              <c:ext xmlns:c16="http://schemas.microsoft.com/office/drawing/2014/chart" uri="{C3380CC4-5D6E-409C-BE32-E72D297353CC}">
                <c16:uniqueId val="{00000007-C8FF-B143-84C8-A9534E37597F}"/>
              </c:ext>
            </c:extLst>
          </c:dPt>
          <c:dPt>
            <c:idx val="4"/>
            <c:invertIfNegative val="0"/>
            <c:bubble3D val="0"/>
            <c:spPr>
              <a:noFill/>
              <a:ln>
                <a:noFill/>
              </a:ln>
              <a:effectLst/>
            </c:spPr>
            <c:extLst>
              <c:ext xmlns:c16="http://schemas.microsoft.com/office/drawing/2014/chart" uri="{C3380CC4-5D6E-409C-BE32-E72D297353CC}">
                <c16:uniqueId val="{00000009-C8FF-B143-84C8-A9534E37597F}"/>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B-C8FF-B143-84C8-A9534E37597F}"/>
              </c:ext>
            </c:extLst>
          </c:dPt>
          <c:val>
            <c:numRef>
              <c:f>Sheet1!$C$58:$C$64</c:f>
              <c:numCache>
                <c:formatCode>0</c:formatCode>
                <c:ptCount val="7"/>
                <c:pt idx="0" formatCode="General">
                  <c:v>50</c:v>
                </c:pt>
                <c:pt idx="1">
                  <c:v>33.472758530197787</c:v>
                </c:pt>
                <c:pt idx="2">
                  <c:v>46.122674321800666</c:v>
                </c:pt>
                <c:pt idx="3">
                  <c:v>54.118645388658457</c:v>
                </c:pt>
                <c:pt idx="4">
                  <c:v>50</c:v>
                </c:pt>
                <c:pt idx="5">
                  <c:v>38.935654936651694</c:v>
                </c:pt>
                <c:pt idx="6">
                  <c:v>98.726721473160637</c:v>
                </c:pt>
              </c:numCache>
            </c:numRef>
          </c:val>
          <c:extLst>
            <c:ext xmlns:c15="http://schemas.microsoft.com/office/drawing/2012/chart" uri="{02D57815-91ED-43cb-92C2-25804820EDAC}">
              <c15:filteredCategoryTitle>
                <c15:cat>
                  <c:strRef>
                    <c:extLst>
                      <c:ext uri="{02D57815-91ED-43cb-92C2-25804820EDAC}">
                        <c15:formulaRef>
                          <c15:sqref>Sheet1!$B$58:$B$64</c15:sqref>
                        </c15:formulaRef>
                      </c:ext>
                    </c:extLst>
                    <c:strCache>
                      <c:ptCount val="7"/>
                      <c:pt idx="1">
                        <c:v>c5.large + eia1.medium - OD Price $0.22</c:v>
                      </c:pt>
                      <c:pt idx="2">
                        <c:v>c5.large + eia1.large</c:v>
                      </c:pt>
                      <c:pt idx="3">
                        <c:v>c5.large + eia1.xlarge</c:v>
                      </c:pt>
                      <c:pt idx="5">
                        <c:v>p2.xlarge</c:v>
                      </c:pt>
                      <c:pt idx="6">
                        <c:v>p3.2xlarge</c:v>
                      </c:pt>
                    </c:strCache>
                  </c:strRef>
                </c15:cat>
              </c15:filteredCategoryTitle>
            </c:ext>
            <c:ext xmlns:c16="http://schemas.microsoft.com/office/drawing/2014/chart" uri="{C3380CC4-5D6E-409C-BE32-E72D297353CC}">
              <c16:uniqueId val="{0000000C-C8FF-B143-84C8-A9534E37597F}"/>
            </c:ext>
          </c:extLst>
        </c:ser>
        <c:dLbls>
          <c:showLegendKey val="0"/>
          <c:showVal val="0"/>
          <c:showCatName val="0"/>
          <c:showSerName val="0"/>
          <c:showPercent val="0"/>
          <c:showBubbleSize val="0"/>
        </c:dLbls>
        <c:gapWidth val="100"/>
        <c:overlap val="-100"/>
        <c:axId val="1412049184"/>
        <c:axId val="1471585072"/>
      </c:barChart>
      <c:catAx>
        <c:axId val="1412049184"/>
        <c:scaling>
          <c:orientation val="minMax"/>
        </c:scaling>
        <c:delete val="1"/>
        <c:axPos val="b"/>
        <c:numFmt formatCode="General" sourceLinked="1"/>
        <c:majorTickMark val="none"/>
        <c:minorTickMark val="none"/>
        <c:tickLblPos val="nextTo"/>
        <c:crossAx val="1471585072"/>
        <c:crosses val="autoZero"/>
        <c:auto val="1"/>
        <c:lblAlgn val="ctr"/>
        <c:lblOffset val="100"/>
        <c:noMultiLvlLbl val="0"/>
      </c:catAx>
      <c:valAx>
        <c:axId val="14715850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412049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noFill/>
              <a:ln>
                <a:noFill/>
              </a:ln>
              <a:effectLst/>
            </c:spPr>
            <c:extLst>
              <c:ext xmlns:c16="http://schemas.microsoft.com/office/drawing/2014/chart" uri="{C3380CC4-5D6E-409C-BE32-E72D297353CC}">
                <c16:uniqueId val="{00000001-ACA9-1541-9A7F-1BBB1643B510}"/>
              </c:ext>
            </c:extLst>
          </c:dPt>
          <c:dPt>
            <c:idx val="1"/>
            <c:invertIfNegative val="0"/>
            <c:bubble3D val="0"/>
            <c:spPr>
              <a:solidFill>
                <a:schemeClr val="bg1"/>
              </a:solidFill>
              <a:ln>
                <a:noFill/>
              </a:ln>
              <a:effectLst/>
            </c:spPr>
            <c:extLst>
              <c:ext xmlns:c16="http://schemas.microsoft.com/office/drawing/2014/chart" uri="{C3380CC4-5D6E-409C-BE32-E72D297353CC}">
                <c16:uniqueId val="{00000003-ACA9-1541-9A7F-1BBB1643B510}"/>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ACA9-1541-9A7F-1BBB1643B510}"/>
              </c:ext>
            </c:extLst>
          </c:dPt>
          <c:dPt>
            <c:idx val="3"/>
            <c:invertIfNegative val="0"/>
            <c:bubble3D val="0"/>
            <c:spPr>
              <a:solidFill>
                <a:srgbClr val="5B595B"/>
              </a:solidFill>
              <a:ln>
                <a:noFill/>
              </a:ln>
              <a:effectLst/>
            </c:spPr>
            <c:extLst>
              <c:ext xmlns:c16="http://schemas.microsoft.com/office/drawing/2014/chart" uri="{C3380CC4-5D6E-409C-BE32-E72D297353CC}">
                <c16:uniqueId val="{00000007-ACA9-1541-9A7F-1BBB1643B510}"/>
              </c:ext>
            </c:extLst>
          </c:dPt>
          <c:dPt>
            <c:idx val="4"/>
            <c:invertIfNegative val="0"/>
            <c:bubble3D val="0"/>
            <c:spPr>
              <a:noFill/>
              <a:ln>
                <a:noFill/>
              </a:ln>
              <a:effectLst/>
            </c:spPr>
            <c:extLst>
              <c:ext xmlns:c16="http://schemas.microsoft.com/office/drawing/2014/chart" uri="{C3380CC4-5D6E-409C-BE32-E72D297353CC}">
                <c16:uniqueId val="{00000009-ACA9-1541-9A7F-1BBB1643B510}"/>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B-ACA9-1541-9A7F-1BBB1643B510}"/>
              </c:ext>
            </c:extLst>
          </c:dPt>
          <c:dLbls>
            <c:delete val="1"/>
          </c:dLbls>
          <c:val>
            <c:numRef>
              <c:f>Sheet1!$C$68:$C$74</c:f>
              <c:numCache>
                <c:formatCode>0</c:formatCode>
                <c:ptCount val="7"/>
                <c:pt idx="0" formatCode="General">
                  <c:v>50</c:v>
                </c:pt>
                <c:pt idx="1">
                  <c:v>23.068050749711649</c:v>
                </c:pt>
                <c:pt idx="2">
                  <c:v>32.786885245901637</c:v>
                </c:pt>
                <c:pt idx="3">
                  <c:v>39.61965134706815</c:v>
                </c:pt>
                <c:pt idx="4">
                  <c:v>50</c:v>
                </c:pt>
                <c:pt idx="5">
                  <c:v>23.618327822390174</c:v>
                </c:pt>
                <c:pt idx="6">
                  <c:v>65.019505851755525</c:v>
                </c:pt>
              </c:numCache>
            </c:numRef>
          </c:val>
          <c:extLst>
            <c:ext xmlns:c15="http://schemas.microsoft.com/office/drawing/2012/chart" uri="{02D57815-91ED-43cb-92C2-25804820EDAC}">
              <c15:filteredCategoryTitle>
                <c15:cat>
                  <c:strRef>
                    <c:extLst>
                      <c:ext uri="{02D57815-91ED-43cb-92C2-25804820EDAC}">
                        <c15:formulaRef>
                          <c15:sqref>Sheet1!$B$68:$B$74</c15:sqref>
                        </c15:formulaRef>
                      </c:ext>
                    </c:extLst>
                    <c:strCache>
                      <c:ptCount val="7"/>
                      <c:pt idx="1">
                        <c:v>c5.large + eia1.medium</c:v>
                      </c:pt>
                      <c:pt idx="2">
                        <c:v>c5.large + eia1.large</c:v>
                      </c:pt>
                      <c:pt idx="3">
                        <c:v>c5.large + eia1.xlarge</c:v>
                      </c:pt>
                      <c:pt idx="5">
                        <c:v>p2.xlarge</c:v>
                      </c:pt>
                      <c:pt idx="6">
                        <c:v>p3.2xlarge</c:v>
                      </c:pt>
                    </c:strCache>
                  </c:strRef>
                </c15:cat>
              </c15:filteredCategoryTitle>
            </c:ext>
            <c:ext xmlns:c16="http://schemas.microsoft.com/office/drawing/2014/chart" uri="{C3380CC4-5D6E-409C-BE32-E72D297353CC}">
              <c16:uniqueId val="{0000000C-ACA9-1541-9A7F-1BBB1643B510}"/>
            </c:ext>
          </c:extLst>
        </c:ser>
        <c:dLbls>
          <c:showLegendKey val="0"/>
          <c:showVal val="1"/>
          <c:showCatName val="0"/>
          <c:showSerName val="0"/>
          <c:showPercent val="0"/>
          <c:showBubbleSize val="0"/>
        </c:dLbls>
        <c:gapWidth val="75"/>
        <c:axId val="1484862688"/>
        <c:axId val="1415323760"/>
      </c:barChart>
      <c:catAx>
        <c:axId val="1484862688"/>
        <c:scaling>
          <c:orientation val="minMax"/>
        </c:scaling>
        <c:delete val="1"/>
        <c:axPos val="b"/>
        <c:numFmt formatCode="General" sourceLinked="1"/>
        <c:majorTickMark val="none"/>
        <c:minorTickMark val="none"/>
        <c:tickLblPos val="nextTo"/>
        <c:crossAx val="1415323760"/>
        <c:crosses val="autoZero"/>
        <c:auto val="1"/>
        <c:lblAlgn val="ctr"/>
        <c:lblOffset val="100"/>
        <c:noMultiLvlLbl val="0"/>
      </c:catAx>
      <c:valAx>
        <c:axId val="14153237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484862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noFill/>
              <a:ln>
                <a:noFill/>
              </a:ln>
              <a:effectLst/>
            </c:spPr>
            <c:extLst>
              <c:ext xmlns:c16="http://schemas.microsoft.com/office/drawing/2014/chart" uri="{C3380CC4-5D6E-409C-BE32-E72D297353CC}">
                <c16:uniqueId val="{00000001-A830-BB49-930F-75276AC1FFB5}"/>
              </c:ext>
            </c:extLst>
          </c:dPt>
          <c:dPt>
            <c:idx val="1"/>
            <c:invertIfNegative val="0"/>
            <c:bubble3D val="0"/>
            <c:spPr>
              <a:solidFill>
                <a:schemeClr val="bg1"/>
              </a:solidFill>
              <a:ln>
                <a:noFill/>
              </a:ln>
              <a:effectLst/>
            </c:spPr>
            <c:extLst>
              <c:ext xmlns:c16="http://schemas.microsoft.com/office/drawing/2014/chart" uri="{C3380CC4-5D6E-409C-BE32-E72D297353CC}">
                <c16:uniqueId val="{00000003-A830-BB49-930F-75276AC1FFB5}"/>
              </c:ext>
            </c:extLst>
          </c:dPt>
          <c:dPt>
            <c:idx val="2"/>
            <c:invertIfNegative val="0"/>
            <c:bubble3D val="0"/>
            <c:spPr>
              <a:solidFill>
                <a:schemeClr val="bg1">
                  <a:lumMod val="75000"/>
                </a:schemeClr>
              </a:solidFill>
              <a:ln>
                <a:noFill/>
              </a:ln>
              <a:effectLst/>
            </c:spPr>
            <c:extLst>
              <c:ext xmlns:c16="http://schemas.microsoft.com/office/drawing/2014/chart" uri="{C3380CC4-5D6E-409C-BE32-E72D297353CC}">
                <c16:uniqueId val="{00000005-A830-BB49-930F-75276AC1FFB5}"/>
              </c:ext>
            </c:extLst>
          </c:dPt>
          <c:dPt>
            <c:idx val="3"/>
            <c:invertIfNegative val="0"/>
            <c:bubble3D val="0"/>
            <c:spPr>
              <a:solidFill>
                <a:srgbClr val="5B595B"/>
              </a:solidFill>
              <a:ln>
                <a:noFill/>
              </a:ln>
              <a:effectLst/>
            </c:spPr>
            <c:extLst>
              <c:ext xmlns:c16="http://schemas.microsoft.com/office/drawing/2014/chart" uri="{C3380CC4-5D6E-409C-BE32-E72D297353CC}">
                <c16:uniqueId val="{00000007-A830-BB49-930F-75276AC1FFB5}"/>
              </c:ext>
            </c:extLst>
          </c:dPt>
          <c:dPt>
            <c:idx val="4"/>
            <c:invertIfNegative val="0"/>
            <c:bubble3D val="0"/>
            <c:spPr>
              <a:noFill/>
              <a:ln>
                <a:noFill/>
              </a:ln>
              <a:effectLst/>
            </c:spPr>
            <c:extLst>
              <c:ext xmlns:c16="http://schemas.microsoft.com/office/drawing/2014/chart" uri="{C3380CC4-5D6E-409C-BE32-E72D297353CC}">
                <c16:uniqueId val="{00000009-A830-BB49-930F-75276AC1FFB5}"/>
              </c:ext>
            </c:extLst>
          </c:dPt>
          <c:dPt>
            <c:idx val="6"/>
            <c:invertIfNegative val="0"/>
            <c:bubble3D val="0"/>
            <c:spPr>
              <a:solidFill>
                <a:schemeClr val="accent5"/>
              </a:solidFill>
              <a:ln>
                <a:noFill/>
              </a:ln>
              <a:effectLst/>
            </c:spPr>
            <c:extLst>
              <c:ext xmlns:c16="http://schemas.microsoft.com/office/drawing/2014/chart" uri="{C3380CC4-5D6E-409C-BE32-E72D297353CC}">
                <c16:uniqueId val="{0000000B-A830-BB49-930F-75276AC1FFB5}"/>
              </c:ext>
            </c:extLst>
          </c:dPt>
          <c:dLbls>
            <c:delete val="1"/>
          </c:dLbls>
          <c:val>
            <c:numRef>
              <c:f>Sheet1!$C$77:$C$83</c:f>
              <c:numCache>
                <c:formatCode>0</c:formatCode>
                <c:ptCount val="7"/>
                <c:pt idx="0">
                  <c:v>50</c:v>
                </c:pt>
                <c:pt idx="1">
                  <c:v>38.505968425105891</c:v>
                </c:pt>
                <c:pt idx="2">
                  <c:v>48.053820278712159</c:v>
                </c:pt>
                <c:pt idx="3">
                  <c:v>55.005500550055004</c:v>
                </c:pt>
                <c:pt idx="4">
                  <c:v>50</c:v>
                </c:pt>
                <c:pt idx="5">
                  <c:v>40.733197556008143</c:v>
                </c:pt>
                <c:pt idx="6">
                  <c:v>132.80212483399734</c:v>
                </c:pt>
              </c:numCache>
            </c:numRef>
          </c:val>
          <c:extLst>
            <c:ext xmlns:c15="http://schemas.microsoft.com/office/drawing/2012/chart" uri="{02D57815-91ED-43cb-92C2-25804820EDAC}">
              <c15:filteredCategoryTitle>
                <c15:cat>
                  <c:strRef>
                    <c:extLst>
                      <c:ext uri="{02D57815-91ED-43cb-92C2-25804820EDAC}">
                        <c15:formulaRef>
                          <c15:sqref>Sheet1!$B$77:$B$83</c15:sqref>
                        </c15:formulaRef>
                      </c:ext>
                    </c:extLst>
                    <c:strCache>
                      <c:ptCount val="7"/>
                      <c:pt idx="1">
                        <c:v>c5.large + eia1.medium</c:v>
                      </c:pt>
                      <c:pt idx="2">
                        <c:v>c5.large + eia1.large</c:v>
                      </c:pt>
                      <c:pt idx="3">
                        <c:v>c5.large + eia1.xlarge</c:v>
                      </c:pt>
                      <c:pt idx="5">
                        <c:v>p2.xlarge</c:v>
                      </c:pt>
                      <c:pt idx="6">
                        <c:v>p3.2xlarge</c:v>
                      </c:pt>
                    </c:strCache>
                  </c:strRef>
                </c15:cat>
              </c15:filteredCategoryTitle>
            </c:ext>
            <c:ext xmlns:c16="http://schemas.microsoft.com/office/drawing/2014/chart" uri="{C3380CC4-5D6E-409C-BE32-E72D297353CC}">
              <c16:uniqueId val="{0000000C-A830-BB49-930F-75276AC1FFB5}"/>
            </c:ext>
          </c:extLst>
        </c:ser>
        <c:dLbls>
          <c:showLegendKey val="0"/>
          <c:showVal val="1"/>
          <c:showCatName val="0"/>
          <c:showSerName val="0"/>
          <c:showPercent val="0"/>
          <c:showBubbleSize val="0"/>
        </c:dLbls>
        <c:gapWidth val="75"/>
        <c:axId val="1471292464"/>
        <c:axId val="1473801904"/>
      </c:barChart>
      <c:catAx>
        <c:axId val="1471292464"/>
        <c:scaling>
          <c:orientation val="minMax"/>
        </c:scaling>
        <c:delete val="1"/>
        <c:axPos val="b"/>
        <c:numFmt formatCode="General" sourceLinked="1"/>
        <c:majorTickMark val="none"/>
        <c:minorTickMark val="none"/>
        <c:tickLblPos val="nextTo"/>
        <c:crossAx val="1473801904"/>
        <c:crosses val="autoZero"/>
        <c:auto val="1"/>
        <c:lblAlgn val="ctr"/>
        <c:lblOffset val="100"/>
        <c:noMultiLvlLbl val="0"/>
      </c:catAx>
      <c:valAx>
        <c:axId val="14738019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471292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5/9/19</a:t>
            </a:fld>
            <a:endParaRPr lang="en-US" dirty="0"/>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Amazon Confidential</a:t>
            </a:r>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dirty="0"/>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5/9/19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r>
              <a:rPr lang="en-US" dirty="0"/>
              <a:t>Amazon Confidential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Amazon Ember Regular" charset="0"/>
                <a:ea typeface="+mn-ea"/>
                <a:cs typeface="+mn-cs"/>
              </a:rPr>
              <a:t>First call deck for CXO level introduction to Amazon AI.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i="0" kern="1200" dirty="0">
                <a:solidFill>
                  <a:schemeClr val="tx1"/>
                </a:solidFill>
                <a:effectLst/>
                <a:latin typeface="Amazon Ember Regular" charset="0"/>
                <a:ea typeface="+mn-ea"/>
                <a:cs typeface="+mn-cs"/>
              </a:rPr>
              <a:t>We see the Machine Learning stack having three key layers.</a:t>
            </a:r>
          </a:p>
          <a:p>
            <a:pPr marL="0" lvl="0" indent="0">
              <a:buFont typeface="Arial" panose="020B0604020202020204" pitchFamily="34" charset="0"/>
              <a:buNone/>
            </a:pPr>
            <a:endParaRPr lang="en-US" sz="1200" b="1" i="0" kern="1200" dirty="0">
              <a:solidFill>
                <a:schemeClr val="tx1"/>
              </a:solidFill>
              <a:effectLst/>
              <a:latin typeface="Amazon Ember Regular" charset="0"/>
              <a:ea typeface="+mn-ea"/>
              <a:cs typeface="+mn-cs"/>
            </a:endParaRPr>
          </a:p>
          <a:p>
            <a:pPr marL="0" lvl="0" indent="0">
              <a:buFont typeface="Arial" panose="020B0604020202020204" pitchFamily="34" charset="0"/>
              <a:buNone/>
            </a:pPr>
            <a:r>
              <a:rPr lang="en-US" sz="1200" b="1" i="0" kern="1200" dirty="0">
                <a:solidFill>
                  <a:schemeClr val="tx1"/>
                </a:solidFill>
                <a:effectLst/>
                <a:latin typeface="Amazon Ember Regular" charset="0"/>
                <a:ea typeface="+mn-ea"/>
                <a:cs typeface="+mn-cs"/>
              </a:rPr>
              <a:t>ML Frameworks:</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bottom layer is for expert machine learning practitioners—researchers and developers.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These are people who are comfortable building models, tuning models, training models, figuring out how to deploy into production, and manage them themselves.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And the vast majority of machine learning in the cloud today at this layer is being down through</a:t>
            </a:r>
            <a:r>
              <a:rPr lang="en-US" sz="1200" b="0" i="0" kern="1200" baseline="0" dirty="0">
                <a:solidFill>
                  <a:schemeClr val="tx1"/>
                </a:solidFill>
                <a:effectLst/>
                <a:latin typeface="Amazon Ember Regular" charset="0"/>
                <a:ea typeface="+mn-ea"/>
                <a:cs typeface="+mn-cs"/>
              </a:rPr>
              <a:t> Amazon SageMaker which provides a managed experience for frameworks, or the AWS D</a:t>
            </a:r>
            <a:r>
              <a:rPr lang="en-US" sz="1200" b="0" i="0" kern="1200" dirty="0">
                <a:solidFill>
                  <a:schemeClr val="tx1"/>
                </a:solidFill>
                <a:effectLst/>
                <a:latin typeface="Amazon Ember Regular" charset="0"/>
                <a:ea typeface="+mn-ea"/>
                <a:cs typeface="+mn-cs"/>
              </a:rPr>
              <a:t>eep Learning AMI that we built that effectively embeds all the major frameworks.  </a:t>
            </a: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0" indent="0">
              <a:buFont typeface="Arial" panose="020B0604020202020204" pitchFamily="34" charset="0"/>
              <a:buNone/>
            </a:pPr>
            <a:r>
              <a:rPr lang="en-US" sz="1200" b="1" i="0" kern="1200" dirty="0">
                <a:solidFill>
                  <a:schemeClr val="tx1"/>
                </a:solidFill>
                <a:effectLst/>
                <a:latin typeface="Amazon Ember Regular" charset="0"/>
                <a:ea typeface="+mn-ea"/>
                <a:cs typeface="+mn-cs"/>
              </a:rPr>
              <a:t>Infrastructure:</a:t>
            </a:r>
            <a:r>
              <a:rPr lang="en-US" sz="1200" b="1" i="0" kern="1200" baseline="0" dirty="0">
                <a:solidFill>
                  <a:schemeClr val="tx1"/>
                </a:solidFill>
                <a:effectLst/>
                <a:latin typeface="Amazon Ember Regular" charset="0"/>
                <a:ea typeface="+mn-ea"/>
                <a:cs typeface="+mn-cs"/>
              </a:rPr>
              <a:t>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offers a broad array of compute options for training and inference with powerful GPU-based instances, compute and memory optimized instances, and even FPGAs.</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Our P3 instances provide up to 14 times better performance than previous-generation Amazon EC2 GPU compute instances.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C5 instances offer higher memory to vCPU ratio and deliver 25% improvement in price/performance compared to C4 instances, and are ideal for demanding inference applications.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also have Amazon EC2 F1, a compute instance with field programmable gate arrays (FPGAs) that you can program to create custom hardware accelerations for your machine learning applications. F1 instances are easy to program and come with everything you need to develop, simulate, debug, and compile your hardware acceleration code. You can reuse your designs as many times, and across as many F1 instances as you like.</a:t>
            </a:r>
          </a:p>
          <a:p>
            <a:pPr marL="171450" indent="-171450">
              <a:buFont typeface="Arial" panose="020B0604020202020204" pitchFamily="34" charset="0"/>
              <a:buChar char="•"/>
            </a:pPr>
            <a:r>
              <a:rPr lang="en-US" baseline="0" dirty="0"/>
              <a:t>The new Amazon EC2 P3dn instance has four-times the networking bandwidth and twice the GPU memory of the largest P3 instance, P3dn is ideal for large scale distributed training. No one else has anything close.</a:t>
            </a:r>
          </a:p>
          <a:p>
            <a:pPr marL="171450" indent="-171450">
              <a:buFont typeface="Arial" panose="020B0604020202020204" pitchFamily="34" charset="0"/>
              <a:buChar char="•"/>
            </a:pPr>
            <a:r>
              <a:rPr lang="en-US" baseline="0" dirty="0"/>
              <a:t>P3dn.24xlarge instances offer 96vCPUs of Intel </a:t>
            </a:r>
            <a:r>
              <a:rPr lang="en-US" baseline="0" dirty="0" err="1"/>
              <a:t>Skylake</a:t>
            </a:r>
            <a:r>
              <a:rPr lang="en-US" baseline="0" dirty="0"/>
              <a:t> processors to reduce preprocessing time of data required for machine learning training.</a:t>
            </a:r>
          </a:p>
          <a:p>
            <a:pPr marL="171450" indent="-171450">
              <a:buFont typeface="Arial" panose="020B0604020202020204" pitchFamily="34" charset="0"/>
              <a:buChar char="•"/>
            </a:pPr>
            <a:r>
              <a:rPr lang="en-US" baseline="0" dirty="0"/>
              <a:t>The enhanced networking of the P3n instance allows GPUs to be used more efficiently in multi-node configurations so training jobs complete faster.</a:t>
            </a:r>
          </a:p>
          <a:p>
            <a:pPr marL="171450" indent="-171450">
              <a:buFont typeface="Arial" panose="020B0604020202020204" pitchFamily="34" charset="0"/>
              <a:buChar char="•"/>
            </a:pPr>
            <a:r>
              <a:rPr lang="en-US" baseline="0" dirty="0"/>
              <a:t>Finally, the extra GPU memory allows developers to easily handle more advanced machine learning models such as holding and processing multiple batches of 4k images for image classification and object detection systems</a:t>
            </a:r>
            <a:endParaRPr lang="en-US" dirty="0"/>
          </a:p>
          <a:p>
            <a:pPr marL="171450" indent="-171450">
              <a:buFont typeface="Arial" panose="020B0604020202020204" pitchFamily="34" charset="0"/>
              <a:buChar char="•"/>
            </a:pPr>
            <a:endParaRPr lang="en-US" dirty="0"/>
          </a:p>
          <a:p>
            <a:pPr lvl="0"/>
            <a:endParaRPr lang="en-US" sz="12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ML Services: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But, if you want to enable most enterprises and companies to be able to scale machine learning, we’ve solved that</a:t>
            </a:r>
            <a:r>
              <a:rPr lang="en-US" sz="1200" b="0" i="0" kern="1200" baseline="0" dirty="0">
                <a:solidFill>
                  <a:schemeClr val="tx1"/>
                </a:solidFill>
                <a:effectLst/>
                <a:latin typeface="Amazon Ember Regular" charset="0"/>
                <a:ea typeface="+mn-ea"/>
                <a:cs typeface="+mn-cs"/>
              </a:rPr>
              <a:t> problem for organizat</a:t>
            </a:r>
            <a:r>
              <a:rPr lang="en-US" sz="1200" b="0" i="0" kern="1200" dirty="0">
                <a:solidFill>
                  <a:schemeClr val="tx1"/>
                </a:solidFill>
                <a:effectLst/>
                <a:latin typeface="Amazon Ember Regular" charset="0"/>
                <a:ea typeface="+mn-ea"/>
                <a:cs typeface="+mn-cs"/>
              </a:rPr>
              <a:t>ions by</a:t>
            </a:r>
            <a:r>
              <a:rPr lang="en-US" sz="1200" b="0" i="0" kern="1200" baseline="0" dirty="0">
                <a:solidFill>
                  <a:schemeClr val="tx1"/>
                </a:solidFill>
                <a:effectLst/>
                <a:latin typeface="Amazon Ember Regular" charset="0"/>
                <a:ea typeface="+mn-ea"/>
                <a:cs typeface="+mn-cs"/>
              </a:rPr>
              <a:t> making ML accessible</a:t>
            </a:r>
            <a:r>
              <a:rPr lang="en-US" sz="1200" b="0" i="0" kern="1200" dirty="0">
                <a:solidFill>
                  <a:schemeClr val="tx1"/>
                </a:solidFill>
                <a:effectLst/>
                <a:latin typeface="Amazon Ember Regular" charset="0"/>
                <a:ea typeface="+mn-ea"/>
                <a:cs typeface="+mn-cs"/>
              </a:rPr>
              <a:t> for everyday developers and scientists. Amazon SageMaker removes the heavy lifting, complexity, and guesswork from each step of the machine learning process.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SageMaker makes model building and training easier by providing pre-built development notebooks, popular machine learning algorithms optimized for petabyte-scale datasets, and automatic model tuning, enabling developers to build, train, and deploy models in a single click.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SageMaker is already helping thousands of developers easily get started with building, training, and deploying models.  </a:t>
            </a:r>
          </a:p>
          <a:p>
            <a:pPr lvl="0"/>
            <a:endParaRPr lang="en-US" sz="12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AI Services: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At the top layer are AI</a:t>
            </a:r>
            <a:r>
              <a:rPr lang="en-US" sz="1200" b="0" i="0" kern="1200" baseline="0" dirty="0">
                <a:solidFill>
                  <a:schemeClr val="tx1"/>
                </a:solidFill>
                <a:effectLst/>
                <a:latin typeface="Amazon Ember Regular" charset="0"/>
                <a:ea typeface="+mn-ea"/>
                <a:cs typeface="+mn-cs"/>
              </a:rPr>
              <a:t> services which are ready-made for all developers—no ML skills.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For</a:t>
            </a:r>
            <a:r>
              <a:rPr lang="en-US" sz="1200" b="0" i="0" kern="1200" baseline="0" dirty="0">
                <a:solidFill>
                  <a:schemeClr val="tx1"/>
                </a:solidFill>
                <a:effectLst/>
                <a:latin typeface="Amazon Ember Regular" charset="0"/>
                <a:ea typeface="+mn-ea"/>
                <a:cs typeface="+mn-cs"/>
              </a:rPr>
              <a:t> example, c</a:t>
            </a:r>
            <a:r>
              <a:rPr lang="en-US" sz="1200" b="0" i="0" kern="1200" dirty="0">
                <a:solidFill>
                  <a:schemeClr val="tx1"/>
                </a:solidFill>
                <a:effectLst/>
                <a:latin typeface="Amazon Ember Regular" charset="0"/>
                <a:ea typeface="+mn-ea"/>
                <a:cs typeface="+mn-cs"/>
              </a:rPr>
              <a:t>ustomers say here is an object, tell me what's in it, or here's a face, tell me if it's part of this facial group using Amazon Rekognition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Or let me translate text to speech using Amazon Polly</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Or let’s build conversational apps with Amazon Lex.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Convert speech to text with</a:t>
            </a:r>
            <a:r>
              <a:rPr lang="en-US" sz="1200" b="0" i="0" kern="1200" baseline="0" dirty="0">
                <a:solidFill>
                  <a:schemeClr val="tx1"/>
                </a:solidFill>
                <a:effectLst/>
                <a:latin typeface="Amazon Ember Regular" charset="0"/>
                <a:ea typeface="+mn-ea"/>
                <a:cs typeface="+mn-cs"/>
              </a:rPr>
              <a:t> Amazon Transcribe</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Translate text between languages using Amazon</a:t>
            </a:r>
            <a:r>
              <a:rPr lang="en-US" sz="1200" b="0" i="0" kern="1200" baseline="0" dirty="0">
                <a:solidFill>
                  <a:schemeClr val="tx1"/>
                </a:solidFill>
                <a:effectLst/>
                <a:latin typeface="Amazon Ember Regular" charset="0"/>
                <a:ea typeface="+mn-ea"/>
                <a:cs typeface="+mn-cs"/>
              </a:rPr>
              <a:t> Translate</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Understand relationships and find insights from</a:t>
            </a:r>
            <a:r>
              <a:rPr lang="en-US" sz="1200" b="0" i="0" kern="1200" baseline="0" dirty="0">
                <a:solidFill>
                  <a:schemeClr val="tx1"/>
                </a:solidFill>
                <a:effectLst/>
                <a:latin typeface="Amazon Ember Regular" charset="0"/>
                <a:ea typeface="+mn-ea"/>
                <a:cs typeface="+mn-cs"/>
              </a:rPr>
              <a:t> unstructured text using Amazon Comprehend</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endParaRPr lang="en-US" dirty="0"/>
          </a:p>
        </p:txBody>
      </p:sp>
      <p:sp>
        <p:nvSpPr>
          <p:cNvPr id="4" name="Footer Placeholder 3"/>
          <p:cNvSpPr>
            <a:spLocks noGrp="1"/>
          </p:cNvSpPr>
          <p:nvPr>
            <p:ph type="ftr" sz="quarter" idx="10"/>
          </p:nvPr>
        </p:nvSpPr>
        <p:spPr/>
        <p:txBody>
          <a:bodyPr/>
          <a:lstStyle/>
          <a:p>
            <a:r>
              <a:rPr lang="en-US"/>
              <a:t>Amazon/Accenture Confidential Information</a:t>
            </a:r>
            <a:endParaRPr lang="en-US" dirty="0"/>
          </a:p>
        </p:txBody>
      </p:sp>
      <p:sp>
        <p:nvSpPr>
          <p:cNvPr id="5" name="Slide Number Placeholder 4"/>
          <p:cNvSpPr>
            <a:spLocks noGrp="1"/>
          </p:cNvSpPr>
          <p:nvPr>
            <p:ph type="sldNum" sz="quarter" idx="11"/>
          </p:nvPr>
        </p:nvSpPr>
        <p:spPr/>
        <p:txBody>
          <a:bodyPr/>
          <a:lstStyle/>
          <a:p>
            <a:fld id="{69C3F2ED-74C5-7D4F-8560-0CC253E9A436}" type="slidenum">
              <a:rPr lang="en-US" smtClean="0"/>
              <a:pPr/>
              <a:t>12</a:t>
            </a:fld>
            <a:endParaRPr lang="en-US" dirty="0"/>
          </a:p>
        </p:txBody>
      </p:sp>
      <p:sp>
        <p:nvSpPr>
          <p:cNvPr id="6" name="Date Placeholder 5">
            <a:extLst>
              <a:ext uri="{FF2B5EF4-FFF2-40B4-BE49-F238E27FC236}">
                <a16:creationId xmlns:a16="http://schemas.microsoft.com/office/drawing/2014/main" id="{047B6C01-DFF7-1045-B1A1-1B7D9A0C587B}"/>
              </a:ext>
            </a:extLst>
          </p:cNvPr>
          <p:cNvSpPr>
            <a:spLocks noGrp="1"/>
          </p:cNvSpPr>
          <p:nvPr>
            <p:ph type="dt" idx="1"/>
          </p:nvPr>
        </p:nvSpPr>
        <p:spPr/>
        <p:txBody>
          <a:bodyPr/>
          <a:lstStyle/>
          <a:p>
            <a:r>
              <a:rPr lang="en-GB"/>
              <a:t>Las Vegas, 2018-11-29</a:t>
            </a:r>
            <a:endParaRPr lang="en-US" dirty="0"/>
          </a:p>
        </p:txBody>
      </p:sp>
    </p:spTree>
    <p:extLst>
      <p:ext uri="{BB962C8B-B14F-4D97-AF65-F5344CB8AC3E}">
        <p14:creationId xmlns:p14="http://schemas.microsoft.com/office/powerpoint/2010/main" val="233589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427907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First in the world to offer the V100s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2-14X increase in performance over various benchmarks compared to previous NVIDIA architecture</a:t>
            </a:r>
          </a:p>
          <a:p>
            <a:pPr marL="171450" indent="-171450">
              <a:buFontTx/>
              <a:buChar char="-"/>
            </a:pPr>
            <a:r>
              <a:rPr lang="en-US" dirty="0"/>
              <a:t>Allows you to iterate 200 times more before you go into development in comparison to running on CPU</a:t>
            </a:r>
          </a:p>
          <a:p>
            <a:pPr marL="171450" indent="-171450">
              <a:buFontTx/>
              <a:buChar char="-"/>
            </a:pPr>
            <a:r>
              <a:rPr lang="en-US" dirty="0"/>
              <a:t>Imagine the implications it has on the quality of your applications.</a:t>
            </a:r>
          </a:p>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364139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Resnet-50 benchmark. Trained on ImageNet database in under 75secs using 2048 V100 GPUs. Made possible with distributed training.</a:t>
            </a:r>
          </a:p>
          <a:p>
            <a:pPr marL="171450" indent="-171450">
              <a:buFontTx/>
              <a:buChar char="-"/>
            </a:pPr>
            <a:r>
              <a:rPr lang="en-US" dirty="0"/>
              <a:t>It would take days on a single GPU machine.</a:t>
            </a:r>
          </a:p>
          <a:p>
            <a:pPr marL="171450" indent="-171450">
              <a:buFontTx/>
              <a:buChar char="-"/>
            </a:pPr>
            <a:r>
              <a:rPr lang="en-US" dirty="0"/>
              <a:t>Network is the bottleneck in distributed training. A lot of data needs to be exchanged across servers in the cluster.</a:t>
            </a:r>
          </a:p>
          <a:p>
            <a:pPr marL="171450" indent="-171450">
              <a:buFontTx/>
              <a:buChar char="-"/>
            </a:pPr>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177393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28337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6202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i="0" kern="1200" dirty="0">
                <a:solidFill>
                  <a:schemeClr val="tx1"/>
                </a:solidFill>
                <a:effectLst/>
                <a:latin typeface="Amazon Ember Regular" charset="0"/>
                <a:ea typeface="+mn-ea"/>
                <a:cs typeface="+mn-cs"/>
              </a:rPr>
              <a:t>We see the Machine Learning stack having three key layers.</a:t>
            </a:r>
          </a:p>
          <a:p>
            <a:pPr marL="0" lvl="0" indent="0">
              <a:buFont typeface="Arial" panose="020B0604020202020204" pitchFamily="34" charset="0"/>
              <a:buNone/>
            </a:pPr>
            <a:endParaRPr lang="en-US" sz="1200" b="1" i="0" kern="1200" dirty="0">
              <a:solidFill>
                <a:schemeClr val="tx1"/>
              </a:solidFill>
              <a:effectLst/>
              <a:latin typeface="Amazon Ember Regular" charset="0"/>
              <a:ea typeface="+mn-ea"/>
              <a:cs typeface="+mn-cs"/>
            </a:endParaRPr>
          </a:p>
          <a:p>
            <a:pPr marL="0" lvl="0" indent="0">
              <a:buFont typeface="Arial" panose="020B0604020202020204" pitchFamily="34" charset="0"/>
              <a:buNone/>
            </a:pPr>
            <a:r>
              <a:rPr lang="en-US" sz="1200" b="1" i="0" kern="1200" dirty="0">
                <a:solidFill>
                  <a:schemeClr val="tx1"/>
                </a:solidFill>
                <a:effectLst/>
                <a:latin typeface="Amazon Ember Regular" charset="0"/>
                <a:ea typeface="+mn-ea"/>
                <a:cs typeface="+mn-cs"/>
              </a:rPr>
              <a:t>ML Frameworks:</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bottom layer is for expert machine learning practitioners—researchers and developers.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These are people who are comfortable building models, tuning models, training models, figuring out how to deploy into production, and manage them themselves.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And the vast majority of machine learning in the cloud today at this layer is being down through</a:t>
            </a:r>
            <a:r>
              <a:rPr lang="en-US" sz="1200" b="0" i="0" kern="1200" baseline="0" dirty="0">
                <a:solidFill>
                  <a:schemeClr val="tx1"/>
                </a:solidFill>
                <a:effectLst/>
                <a:latin typeface="Amazon Ember Regular" charset="0"/>
                <a:ea typeface="+mn-ea"/>
                <a:cs typeface="+mn-cs"/>
              </a:rPr>
              <a:t> Amazon SageMaker which provides a managed experience for frameworks, or the AWS D</a:t>
            </a:r>
            <a:r>
              <a:rPr lang="en-US" sz="1200" b="0" i="0" kern="1200" dirty="0">
                <a:solidFill>
                  <a:schemeClr val="tx1"/>
                </a:solidFill>
                <a:effectLst/>
                <a:latin typeface="Amazon Ember Regular" charset="0"/>
                <a:ea typeface="+mn-ea"/>
                <a:cs typeface="+mn-cs"/>
              </a:rPr>
              <a:t>eep Learning AMI that we built that effectively embeds all the major frameworks.  </a:t>
            </a: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0" indent="0">
              <a:buFont typeface="Arial" panose="020B0604020202020204" pitchFamily="34" charset="0"/>
              <a:buNone/>
            </a:pPr>
            <a:r>
              <a:rPr lang="en-US" sz="1200" b="1" i="0" kern="1200" dirty="0">
                <a:solidFill>
                  <a:schemeClr val="tx1"/>
                </a:solidFill>
                <a:effectLst/>
                <a:latin typeface="Amazon Ember Regular" charset="0"/>
                <a:ea typeface="+mn-ea"/>
                <a:cs typeface="+mn-cs"/>
              </a:rPr>
              <a:t>Infrastructure:</a:t>
            </a:r>
            <a:r>
              <a:rPr lang="en-US" sz="1200" b="1" i="0" kern="1200" baseline="0" dirty="0">
                <a:solidFill>
                  <a:schemeClr val="tx1"/>
                </a:solidFill>
                <a:effectLst/>
                <a:latin typeface="Amazon Ember Regular" charset="0"/>
                <a:ea typeface="+mn-ea"/>
                <a:cs typeface="+mn-cs"/>
              </a:rPr>
              <a:t>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offers a broad array of compute options for training and inference with powerful GPU-based instances, compute and memory optimized instances, and even FPGAs.</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Our P3 instances provide up to 14 times better performance than previous-generation Amazon EC2 GPU compute instances.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C5 instances offer higher memory to vCPU ratio and deliver 25% improvement in price/performance compared to C4 instances, and are ideal for demanding inference applications.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also have Amazon EC2 F1, a compute instance with field programmable gate arrays (FPGAs) that you can program to create custom hardware accelerations for your machine learning applications. F1 instances are easy to program and come with everything you need to develop, simulate, debug, and compile your hardware acceleration code. You can reuse your designs as many times, and across as many F1 instances as you like.</a:t>
            </a:r>
          </a:p>
          <a:p>
            <a:pPr marL="171450" indent="-171450">
              <a:buFont typeface="Arial" panose="020B0604020202020204" pitchFamily="34" charset="0"/>
              <a:buChar char="•"/>
            </a:pPr>
            <a:r>
              <a:rPr lang="en-US" baseline="0" dirty="0"/>
              <a:t>The new Amazon EC2 P3dn instance has four-times the networking bandwidth and twice the GPU memory of the largest P3 instance, P3dn is ideal for large scale distributed training. No one else has anything close.</a:t>
            </a:r>
          </a:p>
          <a:p>
            <a:pPr marL="171450" indent="-171450">
              <a:buFont typeface="Arial" panose="020B0604020202020204" pitchFamily="34" charset="0"/>
              <a:buChar char="•"/>
            </a:pPr>
            <a:r>
              <a:rPr lang="en-US" baseline="0" dirty="0"/>
              <a:t>P3dn.24xlarge instances offer 96vCPUs of Intel </a:t>
            </a:r>
            <a:r>
              <a:rPr lang="en-US" baseline="0" dirty="0" err="1"/>
              <a:t>Skylake</a:t>
            </a:r>
            <a:r>
              <a:rPr lang="en-US" baseline="0" dirty="0"/>
              <a:t> processors to reduce preprocessing time of data required for machine learning training.</a:t>
            </a:r>
          </a:p>
          <a:p>
            <a:pPr marL="171450" indent="-171450">
              <a:buFont typeface="Arial" panose="020B0604020202020204" pitchFamily="34" charset="0"/>
              <a:buChar char="•"/>
            </a:pPr>
            <a:r>
              <a:rPr lang="en-US" baseline="0" dirty="0"/>
              <a:t>The enhanced networking of the P3n instance allows GPUs to be used more efficiently in multi-node configurations so training jobs complete faster.</a:t>
            </a:r>
          </a:p>
          <a:p>
            <a:pPr marL="171450" indent="-171450">
              <a:buFont typeface="Arial" panose="020B0604020202020204" pitchFamily="34" charset="0"/>
              <a:buChar char="•"/>
            </a:pPr>
            <a:r>
              <a:rPr lang="en-US" baseline="0" dirty="0"/>
              <a:t>Finally, the extra GPU memory allows developers to easily handle more advanced machine learning models such as holding and processing multiple batches of 4k images for image classification and object detection systems</a:t>
            </a:r>
            <a:endParaRPr lang="en-US" dirty="0"/>
          </a:p>
          <a:p>
            <a:pPr marL="171450" indent="-171450">
              <a:buFont typeface="Arial" panose="020B0604020202020204" pitchFamily="34" charset="0"/>
              <a:buChar char="•"/>
            </a:pPr>
            <a:endParaRPr lang="en-US" dirty="0"/>
          </a:p>
          <a:p>
            <a:pPr lvl="0"/>
            <a:endParaRPr lang="en-US" sz="12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ML Services: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But, if you want to enable most enterprises and companies to be able to scale machine learning, we’ve solved that</a:t>
            </a:r>
            <a:r>
              <a:rPr lang="en-US" sz="1200" b="0" i="0" kern="1200" baseline="0" dirty="0">
                <a:solidFill>
                  <a:schemeClr val="tx1"/>
                </a:solidFill>
                <a:effectLst/>
                <a:latin typeface="Amazon Ember Regular" charset="0"/>
                <a:ea typeface="+mn-ea"/>
                <a:cs typeface="+mn-cs"/>
              </a:rPr>
              <a:t> problem for organizat</a:t>
            </a:r>
            <a:r>
              <a:rPr lang="en-US" sz="1200" b="0" i="0" kern="1200" dirty="0">
                <a:solidFill>
                  <a:schemeClr val="tx1"/>
                </a:solidFill>
                <a:effectLst/>
                <a:latin typeface="Amazon Ember Regular" charset="0"/>
                <a:ea typeface="+mn-ea"/>
                <a:cs typeface="+mn-cs"/>
              </a:rPr>
              <a:t>ions by</a:t>
            </a:r>
            <a:r>
              <a:rPr lang="en-US" sz="1200" b="0" i="0" kern="1200" baseline="0" dirty="0">
                <a:solidFill>
                  <a:schemeClr val="tx1"/>
                </a:solidFill>
                <a:effectLst/>
                <a:latin typeface="Amazon Ember Regular" charset="0"/>
                <a:ea typeface="+mn-ea"/>
                <a:cs typeface="+mn-cs"/>
              </a:rPr>
              <a:t> making ML accessible</a:t>
            </a:r>
            <a:r>
              <a:rPr lang="en-US" sz="1200" b="0" i="0" kern="1200" dirty="0">
                <a:solidFill>
                  <a:schemeClr val="tx1"/>
                </a:solidFill>
                <a:effectLst/>
                <a:latin typeface="Amazon Ember Regular" charset="0"/>
                <a:ea typeface="+mn-ea"/>
                <a:cs typeface="+mn-cs"/>
              </a:rPr>
              <a:t> for everyday developers and scientists. Amazon SageMaker removes the heavy lifting, complexity, and guesswork from each step of the machine learning process.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SageMaker makes model building and training easier by providing pre-built development notebooks, popular machine learning algorithms optimized for petabyte-scale datasets, and automatic model tuning, enabling developers to build, train, and deploy models in a single click.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SageMaker is already helping thousands of developers easily get started with building, training, and deploying models.  </a:t>
            </a:r>
          </a:p>
          <a:p>
            <a:pPr lvl="0"/>
            <a:endParaRPr lang="en-US" sz="12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AI Services: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At the top layer are AI</a:t>
            </a:r>
            <a:r>
              <a:rPr lang="en-US" sz="1200" b="0" i="0" kern="1200" baseline="0" dirty="0">
                <a:solidFill>
                  <a:schemeClr val="tx1"/>
                </a:solidFill>
                <a:effectLst/>
                <a:latin typeface="Amazon Ember Regular" charset="0"/>
                <a:ea typeface="+mn-ea"/>
                <a:cs typeface="+mn-cs"/>
              </a:rPr>
              <a:t> services which are ready-made for all developers—no ML skills.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For</a:t>
            </a:r>
            <a:r>
              <a:rPr lang="en-US" sz="1200" b="0" i="0" kern="1200" baseline="0" dirty="0">
                <a:solidFill>
                  <a:schemeClr val="tx1"/>
                </a:solidFill>
                <a:effectLst/>
                <a:latin typeface="Amazon Ember Regular" charset="0"/>
                <a:ea typeface="+mn-ea"/>
                <a:cs typeface="+mn-cs"/>
              </a:rPr>
              <a:t> example, c</a:t>
            </a:r>
            <a:r>
              <a:rPr lang="en-US" sz="1200" b="0" i="0" kern="1200" dirty="0">
                <a:solidFill>
                  <a:schemeClr val="tx1"/>
                </a:solidFill>
                <a:effectLst/>
                <a:latin typeface="Amazon Ember Regular" charset="0"/>
                <a:ea typeface="+mn-ea"/>
                <a:cs typeface="+mn-cs"/>
              </a:rPr>
              <a:t>ustomers say here is an object, tell me what's in it, or here's a face, tell me if it's part of this facial group using Amazon Rekognition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Or let me translate text to speech using Amazon Polly</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Or let’s build conversational apps with Amazon Lex.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Convert speech to text with</a:t>
            </a:r>
            <a:r>
              <a:rPr lang="en-US" sz="1200" b="0" i="0" kern="1200" baseline="0" dirty="0">
                <a:solidFill>
                  <a:schemeClr val="tx1"/>
                </a:solidFill>
                <a:effectLst/>
                <a:latin typeface="Amazon Ember Regular" charset="0"/>
                <a:ea typeface="+mn-ea"/>
                <a:cs typeface="+mn-cs"/>
              </a:rPr>
              <a:t> Amazon Transcribe</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Translate text between languages using Amazon</a:t>
            </a:r>
            <a:r>
              <a:rPr lang="en-US" sz="1200" b="0" i="0" kern="1200" baseline="0" dirty="0">
                <a:solidFill>
                  <a:schemeClr val="tx1"/>
                </a:solidFill>
                <a:effectLst/>
                <a:latin typeface="Amazon Ember Regular" charset="0"/>
                <a:ea typeface="+mn-ea"/>
                <a:cs typeface="+mn-cs"/>
              </a:rPr>
              <a:t> Translate</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Understand relationships and find insights from</a:t>
            </a:r>
            <a:r>
              <a:rPr lang="en-US" sz="1200" b="0" i="0" kern="1200" baseline="0" dirty="0">
                <a:solidFill>
                  <a:schemeClr val="tx1"/>
                </a:solidFill>
                <a:effectLst/>
                <a:latin typeface="Amazon Ember Regular" charset="0"/>
                <a:ea typeface="+mn-ea"/>
                <a:cs typeface="+mn-cs"/>
              </a:rPr>
              <a:t> unstructured text using Amazon Comprehend</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endParaRPr lang="en-US" dirty="0"/>
          </a:p>
        </p:txBody>
      </p:sp>
      <p:sp>
        <p:nvSpPr>
          <p:cNvPr id="4" name="Footer Placeholder 3"/>
          <p:cNvSpPr>
            <a:spLocks noGrp="1"/>
          </p:cNvSpPr>
          <p:nvPr>
            <p:ph type="ftr" sz="quarter" idx="10"/>
          </p:nvPr>
        </p:nvSpPr>
        <p:spPr/>
        <p:txBody>
          <a:bodyPr/>
          <a:lstStyle/>
          <a:p>
            <a:r>
              <a:rPr lang="en-US"/>
              <a:t>Amazon/Accenture Confidential Information</a:t>
            </a:r>
            <a:endParaRPr lang="en-US" dirty="0"/>
          </a:p>
        </p:txBody>
      </p:sp>
      <p:sp>
        <p:nvSpPr>
          <p:cNvPr id="5" name="Slide Number Placeholder 4"/>
          <p:cNvSpPr>
            <a:spLocks noGrp="1"/>
          </p:cNvSpPr>
          <p:nvPr>
            <p:ph type="sldNum" sz="quarter" idx="11"/>
          </p:nvPr>
        </p:nvSpPr>
        <p:spPr/>
        <p:txBody>
          <a:bodyPr/>
          <a:lstStyle/>
          <a:p>
            <a:fld id="{69C3F2ED-74C5-7D4F-8560-0CC253E9A436}" type="slidenum">
              <a:rPr lang="en-US" smtClean="0"/>
              <a:pPr/>
              <a:t>21</a:t>
            </a:fld>
            <a:endParaRPr lang="en-US" dirty="0"/>
          </a:p>
        </p:txBody>
      </p:sp>
      <p:sp>
        <p:nvSpPr>
          <p:cNvPr id="6" name="Date Placeholder 5">
            <a:extLst>
              <a:ext uri="{FF2B5EF4-FFF2-40B4-BE49-F238E27FC236}">
                <a16:creationId xmlns:a16="http://schemas.microsoft.com/office/drawing/2014/main" id="{047B6C01-DFF7-1045-B1A1-1B7D9A0C587B}"/>
              </a:ext>
            </a:extLst>
          </p:cNvPr>
          <p:cNvSpPr>
            <a:spLocks noGrp="1"/>
          </p:cNvSpPr>
          <p:nvPr>
            <p:ph type="dt" idx="1"/>
          </p:nvPr>
        </p:nvSpPr>
        <p:spPr/>
        <p:txBody>
          <a:bodyPr/>
          <a:lstStyle/>
          <a:p>
            <a:r>
              <a:rPr lang="en-GB"/>
              <a:t>Las Vegas, 2018-11-29</a:t>
            </a:r>
            <a:endParaRPr lang="en-US" dirty="0"/>
          </a:p>
        </p:txBody>
      </p:sp>
    </p:spTree>
    <p:extLst>
      <p:ext uri="{BB962C8B-B14F-4D97-AF65-F5344CB8AC3E}">
        <p14:creationId xmlns:p14="http://schemas.microsoft.com/office/powerpoint/2010/main" val="1677701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76238" y="693738"/>
            <a:ext cx="6162675" cy="3467100"/>
          </a:xfrm>
          <a:prstGeom prst="rect">
            <a:avLst/>
          </a:prstGeom>
        </p:spPr>
        <p:txBody>
          <a:bodyPr/>
          <a:lstStyle/>
          <a:p>
            <a:endParaRPr/>
          </a:p>
        </p:txBody>
      </p:sp>
      <p:sp>
        <p:nvSpPr>
          <p:cNvPr id="816" name="Shape 816"/>
          <p:cNvSpPr>
            <a:spLocks noGrp="1"/>
          </p:cNvSpPr>
          <p:nvPr>
            <p:ph type="body" sz="quarter" idx="1"/>
          </p:nvPr>
        </p:nvSpPr>
        <p:spPr>
          <a:xfrm>
            <a:off x="922020" y="4391660"/>
            <a:ext cx="5071110" cy="4160520"/>
          </a:xfrm>
          <a:prstGeom prst="rect">
            <a:avLst/>
          </a:prstGeom>
        </p:spPr>
        <p:txBody>
          <a:bodyPr lIns="92309" tIns="46154" rIns="92309" bIns="46154"/>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SageMaker is a managed service that takes a number of the required steps to build, train, tune, and deploy a ML model and makes it much easier for everyday developers and scientists.</a:t>
            </a:r>
          </a:p>
          <a:p>
            <a:endParaRPr sz="1000" dirty="0"/>
          </a:p>
        </p:txBody>
      </p:sp>
      <p:sp>
        <p:nvSpPr>
          <p:cNvPr id="2" name="Footer Placeholder 1">
            <a:extLst>
              <a:ext uri="{FF2B5EF4-FFF2-40B4-BE49-F238E27FC236}">
                <a16:creationId xmlns:a16="http://schemas.microsoft.com/office/drawing/2014/main" id="{419EB9FA-B220-0644-AA2A-4B0D1B22EC2A}"/>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0FAC8289-27A6-8B46-899D-10BF8CE489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22236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114535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696132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081322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SageMaker is the most widely used machine learning service because it </a:t>
            </a:r>
            <a:r>
              <a:rPr lang="en-US" sz="1200" b="0" i="0" kern="1200" dirty="0">
                <a:solidFill>
                  <a:schemeClr val="tx1"/>
                </a:solidFill>
                <a:effectLst/>
                <a:latin typeface="Amazon Ember Regular" charset="0"/>
                <a:ea typeface="+mn-ea"/>
                <a:cs typeface="+mn-cs"/>
              </a:rPr>
              <a:t>removes the complexity that holds back developer success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Amazon Ember Regular" charset="0"/>
                <a:ea typeface="+mn-ea"/>
                <a:cs typeface="+mn-cs"/>
              </a:rPr>
              <a:t>COSTS:</a:t>
            </a:r>
          </a:p>
          <a:p>
            <a:pPr marL="171450" indent="-171450">
              <a:buFont typeface="Arial" panose="020B0604020202020204" pitchFamily="34" charset="0"/>
              <a:buChar char="•"/>
            </a:pPr>
            <a:r>
              <a:rPr lang="en-US" dirty="0"/>
              <a:t>It helps</a:t>
            </a:r>
            <a:r>
              <a:rPr lang="en-US" baseline="0" dirty="0"/>
              <a:t> reduce the costs of machine learning: Data labeling can be expensive and highly depending on human labelers for accuracy. Amazon SageMaker Ground Truth helps you get to that ‘ground truth’ for training data automatically, with accuracy and at scale with 70% reduction in labeling costs</a:t>
            </a:r>
            <a:endParaRPr lang="en-US" dirty="0"/>
          </a:p>
          <a:p>
            <a:pPr marL="171450" indent="-171450">
              <a:buFont typeface="Arial" panose="020B0604020202020204" pitchFamily="34" charset="0"/>
              <a:buChar char="•"/>
            </a:pPr>
            <a:r>
              <a:rPr lang="en-US" dirty="0"/>
              <a:t>Elasticity</a:t>
            </a:r>
            <a:r>
              <a:rPr lang="en-US" baseline="0" dirty="0"/>
              <a:t> </a:t>
            </a:r>
            <a:r>
              <a:rPr lang="en-US" dirty="0"/>
              <a:t>is really important</a:t>
            </a:r>
            <a:r>
              <a:rPr lang="en-US" b="0" dirty="0"/>
              <a:t>. The resource requirements of models are hard to determine up-front and can change as models are trained with new data and updated algorithms. This means that getting the right balance of resources and cost often relies on guesswork or intuition and can be quickly out of date. Amazon Elastic Inference helps you provision just the right amount</a:t>
            </a:r>
            <a:r>
              <a:rPr lang="en-US" b="0" baseline="0" dirty="0"/>
              <a:t> of GPU resources you need for your ML workloads</a:t>
            </a:r>
          </a:p>
          <a:p>
            <a:endParaRPr lang="en-US" b="0" baseline="0" dirty="0"/>
          </a:p>
          <a:p>
            <a:r>
              <a:rPr lang="en-US" b="0" baseline="0" dirty="0"/>
              <a:t>INCREASE PERFORMANCE</a:t>
            </a:r>
          </a:p>
          <a:p>
            <a:pPr marL="171450" indent="-171450">
              <a:buFont typeface="Arial" panose="020B0604020202020204" pitchFamily="34" charset="0"/>
              <a:buChar char="•"/>
            </a:pPr>
            <a:r>
              <a:rPr lang="en-US" b="0" baseline="0" dirty="0"/>
              <a:t>SageMaker comes pre-built with algorithms that perform 10 times better within SageMaker than anywhere else. You can also choose from additional algorithms and models in the AWS Marketplace for machine learning</a:t>
            </a:r>
          </a:p>
          <a:p>
            <a:pPr marL="171450" indent="-171450">
              <a:buFont typeface="Arial" panose="020B0604020202020204" pitchFamily="34" charset="0"/>
              <a:buChar char="•"/>
            </a:pPr>
            <a:r>
              <a:rPr lang="en-US" b="0" baseline="0" dirty="0"/>
              <a:t>With Amazon SageMaker Neo, you can continually optimize models for 2x performance gains, ensuring you have the highest performing models for inference (predictions)</a:t>
            </a:r>
          </a:p>
          <a:p>
            <a:endParaRPr lang="en-US" b="0" baseline="0" dirty="0"/>
          </a:p>
          <a:p>
            <a:r>
              <a:rPr lang="en-US" b="0" baseline="0" dirty="0"/>
              <a:t>EASE-OF-USE</a:t>
            </a:r>
          </a:p>
          <a:p>
            <a:pPr marL="171450" indent="-171450">
              <a:buFont typeface="Arial" panose="020B0604020202020204" pitchFamily="34" charset="0"/>
              <a:buChar char="•"/>
            </a:pPr>
            <a:r>
              <a:rPr lang="en-US" b="0" baseline="0" dirty="0"/>
              <a:t>SageMaker really does take the complexity out of machine learning—developers can get develop and deploy models with just one-click in the SageMaker console, and train once, run anywhere from the cloud to the edge</a:t>
            </a:r>
            <a:endParaRPr lang="en-US"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Industry</a:t>
            </a:r>
            <a:r>
              <a:rPr lang="en-US" sz="1200" b="0" i="0" kern="1200" baseline="0" dirty="0">
                <a:solidFill>
                  <a:schemeClr val="tx1"/>
                </a:solidFill>
                <a:effectLst/>
                <a:latin typeface="Amazon Ember Regular" charset="0"/>
                <a:ea typeface="+mn-ea"/>
                <a:cs typeface="+mn-cs"/>
              </a:rPr>
              <a:t> leaders use SageMaker to transform their business—let’s take a look at some successes…</a:t>
            </a: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360049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i="0" kern="1200" dirty="0">
                <a:solidFill>
                  <a:schemeClr val="tx1"/>
                </a:solidFill>
                <a:effectLst/>
                <a:latin typeface="Amazon Ember Regular" charset="0"/>
                <a:ea typeface="+mn-ea"/>
                <a:cs typeface="+mn-cs"/>
              </a:rPr>
              <a:t>We see the Machine Learning stack having three key layers.</a:t>
            </a:r>
          </a:p>
          <a:p>
            <a:pPr marL="0" lvl="0" indent="0">
              <a:buFont typeface="Arial" panose="020B0604020202020204" pitchFamily="34" charset="0"/>
              <a:buNone/>
            </a:pPr>
            <a:endParaRPr lang="en-US" sz="1200" b="1" i="0" kern="1200" dirty="0">
              <a:solidFill>
                <a:schemeClr val="tx1"/>
              </a:solidFill>
              <a:effectLst/>
              <a:latin typeface="Amazon Ember Regular" charset="0"/>
              <a:ea typeface="+mn-ea"/>
              <a:cs typeface="+mn-cs"/>
            </a:endParaRPr>
          </a:p>
          <a:p>
            <a:pPr marL="0" lvl="0" indent="0">
              <a:buFont typeface="Arial" panose="020B0604020202020204" pitchFamily="34" charset="0"/>
              <a:buNone/>
            </a:pPr>
            <a:r>
              <a:rPr lang="en-US" sz="1200" b="1" i="0" kern="1200" dirty="0">
                <a:solidFill>
                  <a:schemeClr val="tx1"/>
                </a:solidFill>
                <a:effectLst/>
                <a:latin typeface="Amazon Ember Regular" charset="0"/>
                <a:ea typeface="+mn-ea"/>
                <a:cs typeface="+mn-cs"/>
              </a:rPr>
              <a:t>ML Frameworks:</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bottom layer is for expert machine learning practitioners—researchers and developers.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These are people who are comfortable building models, tuning models, training models, figuring out how to deploy into production, and manage them themselves.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And the vast majority of machine learning in the cloud today at this layer is being down through</a:t>
            </a:r>
            <a:r>
              <a:rPr lang="en-US" sz="1200" b="0" i="0" kern="1200" baseline="0" dirty="0">
                <a:solidFill>
                  <a:schemeClr val="tx1"/>
                </a:solidFill>
                <a:effectLst/>
                <a:latin typeface="Amazon Ember Regular" charset="0"/>
                <a:ea typeface="+mn-ea"/>
                <a:cs typeface="+mn-cs"/>
              </a:rPr>
              <a:t> Amazon SageMaker which provides a managed experience for frameworks, or the AWS D</a:t>
            </a:r>
            <a:r>
              <a:rPr lang="en-US" sz="1200" b="0" i="0" kern="1200" dirty="0">
                <a:solidFill>
                  <a:schemeClr val="tx1"/>
                </a:solidFill>
                <a:effectLst/>
                <a:latin typeface="Amazon Ember Regular" charset="0"/>
                <a:ea typeface="+mn-ea"/>
                <a:cs typeface="+mn-cs"/>
              </a:rPr>
              <a:t>eep Learning AMI that we built that effectively embeds all the major frameworks.  </a:t>
            </a: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0" indent="0">
              <a:buFont typeface="Arial" panose="020B0604020202020204" pitchFamily="34" charset="0"/>
              <a:buNone/>
            </a:pPr>
            <a:r>
              <a:rPr lang="en-US" sz="1200" b="1" i="0" kern="1200" dirty="0">
                <a:solidFill>
                  <a:schemeClr val="tx1"/>
                </a:solidFill>
                <a:effectLst/>
                <a:latin typeface="Amazon Ember Regular" charset="0"/>
                <a:ea typeface="+mn-ea"/>
                <a:cs typeface="+mn-cs"/>
              </a:rPr>
              <a:t>Infrastructure:</a:t>
            </a:r>
            <a:r>
              <a:rPr lang="en-US" sz="1200" b="1" i="0" kern="1200" baseline="0" dirty="0">
                <a:solidFill>
                  <a:schemeClr val="tx1"/>
                </a:solidFill>
                <a:effectLst/>
                <a:latin typeface="Amazon Ember Regular" charset="0"/>
                <a:ea typeface="+mn-ea"/>
                <a:cs typeface="+mn-cs"/>
              </a:rPr>
              <a:t>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AWS offers a broad array of compute options for training and inference with powerful GPU-based instances, compute and memory optimized instances, and even FPGAs.</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Our P3 instances provide up to 14 times better performance than previous-generation Amazon EC2 GPU compute instances.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C5 instances offer higher memory to vCPU ratio and deliver 25% improvement in price/performance compared to C4 instances, and are ideal for demanding inference applications.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also have Amazon EC2 F1, a compute instance with field programmable gate arrays (FPGAs) that you can program to create custom hardware accelerations for your machine learning applications. F1 instances are easy to program and come with everything you need to develop, simulate, debug, and compile your hardware acceleration code. You can reuse your designs as many times, and across as many F1 instances as you like.</a:t>
            </a:r>
          </a:p>
          <a:p>
            <a:pPr marL="171450" indent="-171450">
              <a:buFont typeface="Arial" panose="020B0604020202020204" pitchFamily="34" charset="0"/>
              <a:buChar char="•"/>
            </a:pPr>
            <a:r>
              <a:rPr lang="en-US" baseline="0" dirty="0"/>
              <a:t>The new Amazon EC2 P3dn instance has four-times the networking bandwidth and twice the GPU memory of the largest P3 instance, P3dn is ideal for large scale distributed training. No one else has anything close.</a:t>
            </a:r>
          </a:p>
          <a:p>
            <a:pPr marL="171450" indent="-171450">
              <a:buFont typeface="Arial" panose="020B0604020202020204" pitchFamily="34" charset="0"/>
              <a:buChar char="•"/>
            </a:pPr>
            <a:r>
              <a:rPr lang="en-US" baseline="0" dirty="0"/>
              <a:t>P3dn.24xlarge instances offer 96vCPUs of Intel </a:t>
            </a:r>
            <a:r>
              <a:rPr lang="en-US" baseline="0" dirty="0" err="1"/>
              <a:t>Skylake</a:t>
            </a:r>
            <a:r>
              <a:rPr lang="en-US" baseline="0" dirty="0"/>
              <a:t> processors to reduce preprocessing time of data required for machine learning training.</a:t>
            </a:r>
          </a:p>
          <a:p>
            <a:pPr marL="171450" indent="-171450">
              <a:buFont typeface="Arial" panose="020B0604020202020204" pitchFamily="34" charset="0"/>
              <a:buChar char="•"/>
            </a:pPr>
            <a:r>
              <a:rPr lang="en-US" baseline="0" dirty="0"/>
              <a:t>The enhanced networking of the P3n instance allows GPUs to be used more efficiently in multi-node configurations so training jobs complete faster.</a:t>
            </a:r>
          </a:p>
          <a:p>
            <a:pPr marL="171450" indent="-171450">
              <a:buFont typeface="Arial" panose="020B0604020202020204" pitchFamily="34" charset="0"/>
              <a:buChar char="•"/>
            </a:pPr>
            <a:r>
              <a:rPr lang="en-US" baseline="0" dirty="0"/>
              <a:t>Finally, the extra GPU memory allows developers to easily handle more advanced machine learning models such as holding and processing multiple batches of 4k images for image classification and object detection systems</a:t>
            </a:r>
            <a:endParaRPr lang="en-US" dirty="0"/>
          </a:p>
          <a:p>
            <a:pPr marL="171450" indent="-171450">
              <a:buFont typeface="Arial" panose="020B0604020202020204" pitchFamily="34" charset="0"/>
              <a:buChar char="•"/>
            </a:pPr>
            <a:endParaRPr lang="en-US" dirty="0"/>
          </a:p>
          <a:p>
            <a:pPr lvl="0"/>
            <a:endParaRPr lang="en-US" sz="12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ML Services: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But, if you want to enable most enterprises and companies to be able to scale machine learning, we’ve solved that</a:t>
            </a:r>
            <a:r>
              <a:rPr lang="en-US" sz="1200" b="0" i="0" kern="1200" baseline="0" dirty="0">
                <a:solidFill>
                  <a:schemeClr val="tx1"/>
                </a:solidFill>
                <a:effectLst/>
                <a:latin typeface="Amazon Ember Regular" charset="0"/>
                <a:ea typeface="+mn-ea"/>
                <a:cs typeface="+mn-cs"/>
              </a:rPr>
              <a:t> problem for organizat</a:t>
            </a:r>
            <a:r>
              <a:rPr lang="en-US" sz="1200" b="0" i="0" kern="1200" dirty="0">
                <a:solidFill>
                  <a:schemeClr val="tx1"/>
                </a:solidFill>
                <a:effectLst/>
                <a:latin typeface="Amazon Ember Regular" charset="0"/>
                <a:ea typeface="+mn-ea"/>
                <a:cs typeface="+mn-cs"/>
              </a:rPr>
              <a:t>ions by</a:t>
            </a:r>
            <a:r>
              <a:rPr lang="en-US" sz="1200" b="0" i="0" kern="1200" baseline="0" dirty="0">
                <a:solidFill>
                  <a:schemeClr val="tx1"/>
                </a:solidFill>
                <a:effectLst/>
                <a:latin typeface="Amazon Ember Regular" charset="0"/>
                <a:ea typeface="+mn-ea"/>
                <a:cs typeface="+mn-cs"/>
              </a:rPr>
              <a:t> making ML accessible</a:t>
            </a:r>
            <a:r>
              <a:rPr lang="en-US" sz="1200" b="0" i="0" kern="1200" dirty="0">
                <a:solidFill>
                  <a:schemeClr val="tx1"/>
                </a:solidFill>
                <a:effectLst/>
                <a:latin typeface="Amazon Ember Regular" charset="0"/>
                <a:ea typeface="+mn-ea"/>
                <a:cs typeface="+mn-cs"/>
              </a:rPr>
              <a:t> for everyday developers and scientists. Amazon SageMaker removes the heavy lifting, complexity, and guesswork from each step of the machine learning process.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SageMaker makes model building and training easier by providing pre-built development notebooks, popular machine learning algorithms optimized for petabyte-scale datasets, and automatic model tuning, enabling developers to build, train, and deploy models in a single click.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SageMaker is already helping thousands of developers easily get started with building, training, and deploying models.  </a:t>
            </a:r>
          </a:p>
          <a:p>
            <a:pPr lvl="0"/>
            <a:endParaRPr lang="en-US" sz="1200" b="0" i="0" kern="1200" dirty="0">
              <a:solidFill>
                <a:schemeClr val="tx1"/>
              </a:solidFill>
              <a:effectLst/>
              <a:latin typeface="Amazon Ember Regular" charset="0"/>
              <a:ea typeface="+mn-ea"/>
              <a:cs typeface="+mn-cs"/>
            </a:endParaRPr>
          </a:p>
          <a:p>
            <a:pPr lvl="0"/>
            <a:r>
              <a:rPr lang="en-US" sz="1200" b="1" i="0" kern="1200" dirty="0">
                <a:solidFill>
                  <a:schemeClr val="tx1"/>
                </a:solidFill>
                <a:effectLst/>
                <a:latin typeface="Amazon Ember Regular" charset="0"/>
                <a:ea typeface="+mn-ea"/>
                <a:cs typeface="+mn-cs"/>
              </a:rPr>
              <a:t>AI Services: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At the top layer are AI</a:t>
            </a:r>
            <a:r>
              <a:rPr lang="en-US" sz="1200" b="0" i="0" kern="1200" baseline="0" dirty="0">
                <a:solidFill>
                  <a:schemeClr val="tx1"/>
                </a:solidFill>
                <a:effectLst/>
                <a:latin typeface="Amazon Ember Regular" charset="0"/>
                <a:ea typeface="+mn-ea"/>
                <a:cs typeface="+mn-cs"/>
              </a:rPr>
              <a:t> services which are ready-made for all developers—no ML skills.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For</a:t>
            </a:r>
            <a:r>
              <a:rPr lang="en-US" sz="1200" b="0" i="0" kern="1200" baseline="0" dirty="0">
                <a:solidFill>
                  <a:schemeClr val="tx1"/>
                </a:solidFill>
                <a:effectLst/>
                <a:latin typeface="Amazon Ember Regular" charset="0"/>
                <a:ea typeface="+mn-ea"/>
                <a:cs typeface="+mn-cs"/>
              </a:rPr>
              <a:t> example, c</a:t>
            </a:r>
            <a:r>
              <a:rPr lang="en-US" sz="1200" b="0" i="0" kern="1200" dirty="0">
                <a:solidFill>
                  <a:schemeClr val="tx1"/>
                </a:solidFill>
                <a:effectLst/>
                <a:latin typeface="Amazon Ember Regular" charset="0"/>
                <a:ea typeface="+mn-ea"/>
                <a:cs typeface="+mn-cs"/>
              </a:rPr>
              <a:t>ustomers say here is an object, tell me what's in it, or here's a face, tell me if it's part of this facial group using Amazon Rekognition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Or let me translate text to speech using Amazon Polly</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Or let’s build conversational apps with Amazon Lex.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Convert speech to text with</a:t>
            </a:r>
            <a:r>
              <a:rPr lang="en-US" sz="1200" b="0" i="0" kern="1200" baseline="0" dirty="0">
                <a:solidFill>
                  <a:schemeClr val="tx1"/>
                </a:solidFill>
                <a:effectLst/>
                <a:latin typeface="Amazon Ember Regular" charset="0"/>
                <a:ea typeface="+mn-ea"/>
                <a:cs typeface="+mn-cs"/>
              </a:rPr>
              <a:t> Amazon Transcribe</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Translate text between languages using Amazon</a:t>
            </a:r>
            <a:r>
              <a:rPr lang="en-US" sz="1200" b="0" i="0" kern="1200" baseline="0" dirty="0">
                <a:solidFill>
                  <a:schemeClr val="tx1"/>
                </a:solidFill>
                <a:effectLst/>
                <a:latin typeface="Amazon Ember Regular" charset="0"/>
                <a:ea typeface="+mn-ea"/>
                <a:cs typeface="+mn-cs"/>
              </a:rPr>
              <a:t> Translate</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Understand relationships and find insights from</a:t>
            </a:r>
            <a:r>
              <a:rPr lang="en-US" sz="1200" b="0" i="0" kern="1200" baseline="0" dirty="0">
                <a:solidFill>
                  <a:schemeClr val="tx1"/>
                </a:solidFill>
                <a:effectLst/>
                <a:latin typeface="Amazon Ember Regular" charset="0"/>
                <a:ea typeface="+mn-ea"/>
                <a:cs typeface="+mn-cs"/>
              </a:rPr>
              <a:t> unstructured text using Amazon Comprehend</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endParaRPr lang="en-US" dirty="0"/>
          </a:p>
        </p:txBody>
      </p:sp>
      <p:sp>
        <p:nvSpPr>
          <p:cNvPr id="4" name="Footer Placeholder 3"/>
          <p:cNvSpPr>
            <a:spLocks noGrp="1"/>
          </p:cNvSpPr>
          <p:nvPr>
            <p:ph type="ftr" sz="quarter" idx="10"/>
          </p:nvPr>
        </p:nvSpPr>
        <p:spPr/>
        <p:txBody>
          <a:bodyPr/>
          <a:lstStyle/>
          <a:p>
            <a:r>
              <a:rPr lang="en-US"/>
              <a:t>Amazon/Accenture Confidential Information</a:t>
            </a:r>
            <a:endParaRPr lang="en-US" dirty="0"/>
          </a:p>
        </p:txBody>
      </p:sp>
      <p:sp>
        <p:nvSpPr>
          <p:cNvPr id="5" name="Slide Number Placeholder 4"/>
          <p:cNvSpPr>
            <a:spLocks noGrp="1"/>
          </p:cNvSpPr>
          <p:nvPr>
            <p:ph type="sldNum" sz="quarter" idx="11"/>
          </p:nvPr>
        </p:nvSpPr>
        <p:spPr/>
        <p:txBody>
          <a:bodyPr/>
          <a:lstStyle/>
          <a:p>
            <a:fld id="{69C3F2ED-74C5-7D4F-8560-0CC253E9A436}" type="slidenum">
              <a:rPr lang="en-US" smtClean="0"/>
              <a:pPr/>
              <a:t>32</a:t>
            </a:fld>
            <a:endParaRPr lang="en-US" dirty="0"/>
          </a:p>
        </p:txBody>
      </p:sp>
      <p:sp>
        <p:nvSpPr>
          <p:cNvPr id="6" name="Date Placeholder 5">
            <a:extLst>
              <a:ext uri="{FF2B5EF4-FFF2-40B4-BE49-F238E27FC236}">
                <a16:creationId xmlns:a16="http://schemas.microsoft.com/office/drawing/2014/main" id="{047B6C01-DFF7-1045-B1A1-1B7D9A0C587B}"/>
              </a:ext>
            </a:extLst>
          </p:cNvPr>
          <p:cNvSpPr>
            <a:spLocks noGrp="1"/>
          </p:cNvSpPr>
          <p:nvPr>
            <p:ph type="dt" idx="1"/>
          </p:nvPr>
        </p:nvSpPr>
        <p:spPr/>
        <p:txBody>
          <a:bodyPr/>
          <a:lstStyle/>
          <a:p>
            <a:r>
              <a:rPr lang="en-GB"/>
              <a:t>Las Vegas, 2018-11-29</a:t>
            </a:r>
            <a:endParaRPr lang="en-US" dirty="0"/>
          </a:p>
        </p:txBody>
      </p:sp>
    </p:spTree>
    <p:extLst>
      <p:ext uri="{BB962C8B-B14F-4D97-AF65-F5344CB8AC3E}">
        <p14:creationId xmlns:p14="http://schemas.microsoft.com/office/powerpoint/2010/main" val="2990811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31406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3319603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526586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2666929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3750822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3698071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76238" y="693738"/>
            <a:ext cx="6162675" cy="3467100"/>
          </a:xfrm>
          <a:prstGeom prst="rect">
            <a:avLst/>
          </a:prstGeom>
        </p:spPr>
        <p:txBody>
          <a:bodyPr/>
          <a:lstStyle/>
          <a:p>
            <a:endParaRPr/>
          </a:p>
        </p:txBody>
      </p:sp>
      <p:sp>
        <p:nvSpPr>
          <p:cNvPr id="816" name="Shape 816"/>
          <p:cNvSpPr>
            <a:spLocks noGrp="1"/>
          </p:cNvSpPr>
          <p:nvPr>
            <p:ph type="body" sz="quarter" idx="1"/>
          </p:nvPr>
        </p:nvSpPr>
        <p:spPr>
          <a:xfrm>
            <a:off x="922020" y="4391660"/>
            <a:ext cx="5071110" cy="4160520"/>
          </a:xfrm>
          <a:prstGeom prst="rect">
            <a:avLst/>
          </a:prstGeom>
        </p:spPr>
        <p:txBody>
          <a:bodyPr lIns="92309" tIns="46154" rIns="92309" bIns="46154"/>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SageMaker is a managed service that takes a number of the required steps to build, train, tune, and deploy a ML model and makes it much easier for everyday developers and scientists.</a:t>
            </a:r>
          </a:p>
          <a:p>
            <a:endParaRPr sz="1000" dirty="0"/>
          </a:p>
        </p:txBody>
      </p:sp>
      <p:sp>
        <p:nvSpPr>
          <p:cNvPr id="2" name="Footer Placeholder 1">
            <a:extLst>
              <a:ext uri="{FF2B5EF4-FFF2-40B4-BE49-F238E27FC236}">
                <a16:creationId xmlns:a16="http://schemas.microsoft.com/office/drawing/2014/main" id="{419EB9FA-B220-0644-AA2A-4B0D1B22EC2A}"/>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0FAC8289-27A6-8B46-899D-10BF8CE489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3549106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254902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301093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3808879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803038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3667087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657122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3998701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ML Solutions Lab</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is a program to help you accelerate your use of machine learning in products and processes.</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Amazon ML Solutions Lab pairs your team with Amazon machine learning experts to prepare data, build and train models, and put models into production.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It combines hands-on educational workshops with brainstorming sessions and advisory professional services to help you ‘work backwards’ from business challenges, and then go step-by-step through the process of developing machine learning-based solutions.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At the end of the program, you will be able to take what you have learned through the process and use it elsewhere in your organization to apply ML to business opportunities.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Toyota</a:t>
            </a:r>
            <a:r>
              <a:rPr lang="en-US" sz="1200" b="0" i="0" kern="1200" baseline="0" dirty="0">
                <a:solidFill>
                  <a:schemeClr val="tx1"/>
                </a:solidFill>
                <a:effectLst/>
                <a:latin typeface="Amazon Ember Regular" charset="0"/>
                <a:ea typeface="+mn-ea"/>
                <a:cs typeface="+mn-cs"/>
              </a:rPr>
              <a:t> Research Institute, Johnson &amp; Johnson and MLB used the ML Solutions Lab to kick start their ML projects.</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https://aws.amazon.com/ml-solutions-lab/</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Machine Learning Training and Certification courses</a:t>
            </a:r>
            <a:r>
              <a:rPr lang="en-US" sz="1200" b="0" i="0" kern="1200" baseline="0" dirty="0">
                <a:solidFill>
                  <a:schemeClr val="tx1"/>
                </a:solidFill>
                <a:effectLst/>
                <a:latin typeface="Amazon Ember Regular" charset="0"/>
                <a:ea typeface="+mn-ea"/>
                <a:cs typeface="+mn-cs"/>
              </a:rPr>
              <a:t> i</a:t>
            </a:r>
            <a:r>
              <a:rPr lang="en-US" sz="1200" b="0" i="0" kern="1200" dirty="0">
                <a:solidFill>
                  <a:schemeClr val="tx1"/>
                </a:solidFill>
                <a:effectLst/>
                <a:latin typeface="Amazon Ember Regular" charset="0"/>
                <a:ea typeface="+mn-ea"/>
                <a:cs typeface="+mn-cs"/>
              </a:rPr>
              <a:t>ntroduce AWS customers and current and potential machine learning practitioners to the practical Amazon approach to machine learning (ML) </a:t>
            </a:r>
          </a:p>
          <a:p>
            <a:r>
              <a:rPr lang="en-US" sz="1200" b="0" i="0" kern="1200" dirty="0">
                <a:solidFill>
                  <a:schemeClr val="tx1"/>
                </a:solidFill>
                <a:effectLst/>
                <a:latin typeface="Amazon Ember Regular" charset="0"/>
                <a:ea typeface="+mn-ea"/>
                <a:cs typeface="+mn-cs"/>
              </a:rPr>
              <a:t>https://aws.amazon.com/training/learning-paths/machine-learning/</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126300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4076740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err="1">
                <a:solidFill>
                  <a:schemeClr val="tx1"/>
                </a:solidFill>
                <a:effectLst/>
                <a:latin typeface="Arial" panose="020B0604020202020204" pitchFamily="34" charset="0"/>
                <a:ea typeface="+mn-ea"/>
                <a:cs typeface="+mn-cs"/>
              </a:rPr>
              <a:t>Verint</a:t>
            </a:r>
            <a:r>
              <a:rPr lang="en-US" sz="1200" b="0" i="0" u="none" strike="noStrike" kern="1200" dirty="0">
                <a:solidFill>
                  <a:schemeClr val="tx1"/>
                </a:solidFill>
                <a:effectLst/>
                <a:latin typeface="Arial" panose="020B0604020202020204" pitchFamily="34" charset="0"/>
                <a:ea typeface="+mn-ea"/>
                <a:cs typeface="+mn-cs"/>
              </a:rPr>
              <a:t> is a global leader providing actionable intelligence that empowers organizations to simplify, modernize and automate their customer engagement. </a:t>
            </a:r>
          </a:p>
          <a:p>
            <a:pPr marL="171450" indent="-171450">
              <a:buFont typeface="Arial" panose="020B0604020202020204" pitchFamily="34" charset="0"/>
              <a:buChar char="•"/>
            </a:pPr>
            <a:endParaRPr lang="en-US" sz="1200" b="0" i="0" u="none" strike="noStrike" kern="1200" dirty="0">
              <a:solidFill>
                <a:schemeClr val="tx1"/>
              </a:solidFill>
              <a:effectLst/>
              <a:latin typeface="Arial" panose="020B0604020202020204" pitchFamily="34" charset="0"/>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mn-cs"/>
              </a:rPr>
              <a:t>By leveraging </a:t>
            </a:r>
            <a:r>
              <a:rPr lang="en-US" sz="1200" b="0" i="0" u="none" strike="noStrike" kern="1200" dirty="0" err="1">
                <a:solidFill>
                  <a:schemeClr val="tx1"/>
                </a:solidFill>
                <a:effectLst/>
                <a:latin typeface="Arial" panose="020B0604020202020204" pitchFamily="34" charset="0"/>
                <a:ea typeface="+mn-ea"/>
                <a:cs typeface="+mn-cs"/>
              </a:rPr>
              <a:t>Verint’s</a:t>
            </a:r>
            <a:r>
              <a:rPr lang="en-US" sz="1200" b="0" i="0" u="none" strike="noStrike" kern="1200" dirty="0">
                <a:solidFill>
                  <a:schemeClr val="tx1"/>
                </a:solidFill>
                <a:effectLst/>
                <a:latin typeface="Arial" panose="020B0604020202020204" pitchFamily="34" charset="0"/>
                <a:ea typeface="+mn-ea"/>
                <a:cs typeface="+mn-cs"/>
              </a:rPr>
              <a:t> Agent Desktop Chat integrated with Amazon Translate, </a:t>
            </a:r>
            <a:r>
              <a:rPr lang="en-US" sz="1200" b="0" i="0" u="none" strike="noStrike" kern="1200" dirty="0" err="1">
                <a:solidFill>
                  <a:schemeClr val="tx1"/>
                </a:solidFill>
                <a:effectLst/>
                <a:latin typeface="Arial" panose="020B0604020202020204" pitchFamily="34" charset="0"/>
                <a:ea typeface="+mn-ea"/>
                <a:cs typeface="+mn-cs"/>
              </a:rPr>
              <a:t>Verint</a:t>
            </a:r>
            <a:r>
              <a:rPr lang="en-US" sz="1200" b="0" i="0" u="none" strike="noStrike" kern="1200" dirty="0">
                <a:solidFill>
                  <a:schemeClr val="tx1"/>
                </a:solidFill>
                <a:effectLst/>
                <a:latin typeface="Arial" panose="020B0604020202020204" pitchFamily="34" charset="0"/>
                <a:ea typeface="+mn-ea"/>
                <a:cs typeface="+mn-cs"/>
              </a:rPr>
              <a:t> offers companies global flexibility, providing load balancing across call centers and driving cost reduction through consolidation and removal of multilingual resource dependencies.</a:t>
            </a:r>
          </a:p>
          <a:p>
            <a:pPr marL="171450" indent="-171450">
              <a:buFont typeface="Arial" panose="020B0604020202020204" pitchFamily="34" charset="0"/>
              <a:buChar char="•"/>
            </a:pPr>
            <a:endParaRPr lang="en-US" sz="1200" b="0" i="0" u="none" strike="noStrike" kern="1200" dirty="0">
              <a:solidFill>
                <a:schemeClr val="tx1"/>
              </a:solidFill>
              <a:effectLst/>
              <a:latin typeface="Arial" panose="020B0604020202020204" pitchFamily="34" charset="0"/>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Arial" panose="020B0604020202020204" pitchFamily="34" charset="0"/>
                <a:ea typeface="+mn-ea"/>
                <a:cs typeface="+mn-cs"/>
              </a:rPr>
              <a:t>Companies gain the opportunity to improve customer satisfaction and retention by responding faster to customers in their own language,24x7</a:t>
            </a:r>
          </a:p>
          <a:p>
            <a:endParaRPr lang="en-US" sz="1200" b="0" i="0" kern="1200">
              <a:solidFill>
                <a:schemeClr val="tx1"/>
              </a:solidFill>
              <a:effectLst/>
              <a:latin typeface="Amazon Ember Regular" charset="0"/>
              <a:ea typeface="+mn-ea"/>
              <a:cs typeface="+mn-cs"/>
            </a:endParaRPr>
          </a:p>
          <a:p>
            <a:r>
              <a:rPr lang="en-US" sz="1200" b="0" i="0" kern="1200">
                <a:solidFill>
                  <a:schemeClr val="tx1"/>
                </a:solidFill>
                <a:effectLst/>
                <a:latin typeface="Amazon Ember Regular" charset="0"/>
                <a:ea typeface="+mn-ea"/>
                <a:cs typeface="+mn-cs"/>
              </a:rPr>
              <a:t>“</a:t>
            </a:r>
            <a:r>
              <a:rPr lang="en-US" sz="1200" b="0" i="0" kern="1200" dirty="0" err="1">
                <a:solidFill>
                  <a:schemeClr val="tx1"/>
                </a:solidFill>
                <a:effectLst/>
                <a:latin typeface="Amazon Ember Regular" charset="0"/>
                <a:ea typeface="+mn-ea"/>
                <a:cs typeface="+mn-cs"/>
              </a:rPr>
              <a:t>Verint</a:t>
            </a:r>
            <a:r>
              <a:rPr lang="en-US" sz="1200" b="0" i="0" kern="1200" dirty="0">
                <a:solidFill>
                  <a:schemeClr val="tx1"/>
                </a:solidFill>
                <a:effectLst/>
                <a:latin typeface="Amazon Ember Regular" charset="0"/>
                <a:ea typeface="+mn-ea"/>
                <a:cs typeface="+mn-cs"/>
              </a:rPr>
              <a:t> is a global leader providing actionable intelligence that empowers organizations to simplify, modernize and automate their customer engagement. When organizations can quickly anticipate, respond to and take action for their customers, everyone wins. By leveraging </a:t>
            </a:r>
            <a:r>
              <a:rPr lang="en-US" sz="1200" b="0" i="0" kern="1200" dirty="0" err="1">
                <a:solidFill>
                  <a:schemeClr val="tx1"/>
                </a:solidFill>
                <a:effectLst/>
                <a:latin typeface="Amazon Ember Regular" charset="0"/>
                <a:ea typeface="+mn-ea"/>
                <a:cs typeface="+mn-cs"/>
              </a:rPr>
              <a:t>Verint’s</a:t>
            </a:r>
            <a:r>
              <a:rPr lang="en-US" sz="1200" b="0" i="0" kern="1200" dirty="0">
                <a:solidFill>
                  <a:schemeClr val="tx1"/>
                </a:solidFill>
                <a:effectLst/>
                <a:latin typeface="Amazon Ember Regular" charset="0"/>
                <a:ea typeface="+mn-ea"/>
                <a:cs typeface="+mn-cs"/>
              </a:rPr>
              <a:t> Agent Desktop Chat integrated with Amazon Translate, we offer companies global flexibility, providing load balancing across call centers and driving cost reduction through consolidation and removal of multilingual resource dependencies. Companies may save money by supporting customers from anywhere in the world and reducing dependency on in-country native speakers—and they gain the opportunity to improve customer satisfaction and retention by responding faster to customers in their own language, 24x7. With Amazon Translate in our workflow, existing </a:t>
            </a:r>
            <a:r>
              <a:rPr lang="en-US" sz="1200" b="0" i="0" kern="1200" dirty="0" err="1">
                <a:solidFill>
                  <a:schemeClr val="tx1"/>
                </a:solidFill>
                <a:effectLst/>
                <a:latin typeface="Amazon Ember Regular" charset="0"/>
                <a:ea typeface="+mn-ea"/>
                <a:cs typeface="+mn-cs"/>
              </a:rPr>
              <a:t>Verint</a:t>
            </a:r>
            <a:r>
              <a:rPr lang="en-US" sz="1200" b="0" i="0" kern="1200" dirty="0">
                <a:solidFill>
                  <a:schemeClr val="tx1"/>
                </a:solidFill>
                <a:effectLst/>
                <a:latin typeface="Amazon Ember Regular" charset="0"/>
                <a:ea typeface="+mn-ea"/>
                <a:cs typeface="+mn-cs"/>
              </a:rPr>
              <a:t> knowledge and response templates can be translated in real time, reducing risk and delighting customers.”</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-John Bourne, SVP Global Channels and Alliances, </a:t>
            </a:r>
            <a:r>
              <a:rPr lang="en-US" sz="1200" b="0" i="0" kern="1200" dirty="0" err="1">
                <a:solidFill>
                  <a:schemeClr val="tx1"/>
                </a:solidFill>
                <a:effectLst/>
                <a:latin typeface="Amazon Ember Regular" charset="0"/>
                <a:ea typeface="+mn-ea"/>
                <a:cs typeface="+mn-cs"/>
              </a:rPr>
              <a:t>Verint</a:t>
            </a:r>
            <a:r>
              <a:rPr lang="en-US" sz="1200" b="0" i="0" kern="1200" dirty="0">
                <a:solidFill>
                  <a:schemeClr val="tx1"/>
                </a:solidFill>
                <a:effectLst/>
                <a:latin typeface="Amazon Ember Regular" charset="0"/>
                <a:ea typeface="+mn-ea"/>
                <a:cs typeface="+mn-cs"/>
              </a:rPr>
              <a:t> CES</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681376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National Football League has 180 million fans worldwide. About 17 million of those trek out to stadiums each season—which means over 90% of NFL fans are catching the games on TV, online, and mobile. One week of NFL games now creates 3TB of data</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NFL has been keeping statistics since 1920. But most of the stats that it displays to the public had been pretty standard for the past several decades. It was the kind of stuff you see on trading cards and game programs—yards passing, yards rushing, catches, tackles, quarterback sacks, interceptions, etc.</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Using Amazon SageMaker to easily build, train and run these predictive models helped reduce the time to get to results from as much as 12 hours to 30 minutes.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“At the NFL, we are more efficient in the development of metrics for the Next Gen Stats offering by leveraging AWS technology. Machine Learning and other computations that could take months to refine now take weeks or days, allowing us to engage, inform and excite the fan in new and unique ways.” Matt Swensson, </a:t>
            </a:r>
            <a:r>
              <a:rPr lang="en-US" sz="1200" b="0" i="1" kern="1200" dirty="0">
                <a:solidFill>
                  <a:schemeClr val="tx1"/>
                </a:solidFill>
                <a:effectLst/>
                <a:latin typeface="Amazon Ember Regular" charset="0"/>
                <a:ea typeface="+mn-ea"/>
                <a:cs typeface="+mn-cs"/>
              </a:rPr>
              <a:t>Vice President, Emerging Products and Technology at the NFL</a:t>
            </a:r>
          </a:p>
          <a:p>
            <a:pPr marL="171450" indent="-171450">
              <a:buFont typeface="Arial" panose="020B0604020202020204" pitchFamily="34" charset="0"/>
              <a:buChar char="•"/>
            </a:pPr>
            <a:endParaRPr lang="en-US" sz="1200" b="0" i="1" kern="1200" dirty="0">
              <a:solidFill>
                <a:schemeClr val="tx1"/>
              </a:solidFill>
              <a:effectLst/>
              <a:latin typeface="Amazon Ember Regular" charset="0"/>
              <a:ea typeface="+mn-ea"/>
              <a:cs typeface="+mn-cs"/>
            </a:endParaRPr>
          </a:p>
          <a:p>
            <a:pPr marL="0" indent="0">
              <a:buFont typeface="Arial" panose="020B0604020202020204" pitchFamily="34" charset="0"/>
              <a:buNone/>
            </a:pPr>
            <a:r>
              <a:rPr lang="en-US" sz="1200" b="1" i="0" kern="1200" dirty="0">
                <a:solidFill>
                  <a:schemeClr val="tx1"/>
                </a:solidFill>
                <a:effectLst/>
                <a:latin typeface="Amazon Ember Regular" charset="0"/>
                <a:ea typeface="+mn-ea"/>
                <a:cs typeface="+mn-cs"/>
              </a:rPr>
              <a:t>MORE INFO:</a:t>
            </a:r>
          </a:p>
          <a:p>
            <a:pPr marL="0" indent="0">
              <a:buFont typeface="Arial" panose="020B0604020202020204" pitchFamily="34" charset="0"/>
              <a:buNone/>
            </a:pPr>
            <a:r>
              <a:rPr lang="en-US" sz="1200" b="0" i="0" kern="1200" dirty="0">
                <a:solidFill>
                  <a:schemeClr val="tx1"/>
                </a:solidFill>
                <a:effectLst/>
                <a:latin typeface="Amazon Ember Regular" charset="0"/>
                <a:ea typeface="+mn-ea"/>
                <a:cs typeface="+mn-cs"/>
              </a:rPr>
              <a:t>AWS &amp; WSJ feature: https://partners.wsj.com/aws/how-machine-learning-and-analytics-are-transforming-the-nfl-ai/</a:t>
            </a:r>
          </a:p>
          <a:p>
            <a:pPr marL="0" indent="0">
              <a:buFont typeface="Arial" panose="020B0604020202020204" pitchFamily="34" charset="0"/>
              <a:buNone/>
            </a:pPr>
            <a:r>
              <a:rPr lang="en-US" sz="1200" b="0" i="0" kern="1200" dirty="0">
                <a:solidFill>
                  <a:schemeClr val="tx1"/>
                </a:solidFill>
                <a:effectLst/>
                <a:latin typeface="Amazon Ember Regular" charset="0"/>
                <a:ea typeface="+mn-ea"/>
                <a:cs typeface="+mn-cs"/>
              </a:rPr>
              <a:t>https://aws.amazon.com/nextgenstats/</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1933082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i="0" kern="1200" dirty="0">
                <a:solidFill>
                  <a:schemeClr val="tx1"/>
                </a:solidFill>
                <a:effectLst/>
                <a:latin typeface="Amazon Ember Regular" charset="0"/>
                <a:ea typeface="+mn-ea"/>
                <a:cs typeface="+mn-cs"/>
              </a:rPr>
              <a:t>Why optimize media workflows?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Almost 1 million people started using social media for the first time every day in 2017 — that’s equivalent to more than 11 new users every second. https://blog.hootsuite.com/11-people-join-social-every-second/</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To</a:t>
            </a:r>
            <a:r>
              <a:rPr lang="en-US" sz="1200" b="0" i="0" kern="1200" baseline="0" dirty="0">
                <a:solidFill>
                  <a:schemeClr val="tx1"/>
                </a:solidFill>
                <a:effectLst/>
                <a:latin typeface="Amazon Ember Regular" charset="0"/>
                <a:ea typeface="+mn-ea"/>
                <a:cs typeface="+mn-cs"/>
              </a:rPr>
              <a:t> meet the needs of content personalization and recommendations and intelligent search, you need to b</a:t>
            </a:r>
            <a:r>
              <a:rPr lang="en-US" sz="1200" b="0" i="0" kern="1200" dirty="0">
                <a:solidFill>
                  <a:schemeClr val="tx1"/>
                </a:solidFill>
                <a:effectLst/>
                <a:latin typeface="Amazon Ember Regular" charset="0"/>
                <a:ea typeface="+mn-ea"/>
                <a:cs typeface="+mn-cs"/>
              </a:rPr>
              <a:t>uild an end-to-end, cloud-based workflow to</a:t>
            </a:r>
            <a:r>
              <a:rPr lang="en-US" sz="1200" b="0" i="0" kern="1200" baseline="0" dirty="0">
                <a:solidFill>
                  <a:schemeClr val="tx1"/>
                </a:solidFill>
                <a:effectLst/>
                <a:latin typeface="Amazon Ember Regular" charset="0"/>
                <a:ea typeface="+mn-ea"/>
                <a:cs typeface="+mn-cs"/>
              </a:rPr>
              <a:t> f</a:t>
            </a:r>
            <a:r>
              <a:rPr lang="en-US" sz="1200" b="0" i="0" kern="1200" dirty="0">
                <a:solidFill>
                  <a:schemeClr val="tx1"/>
                </a:solidFill>
                <a:effectLst/>
                <a:latin typeface="Amazon Ember Regular" charset="0"/>
                <a:ea typeface="+mn-ea"/>
                <a:cs typeface="+mn-cs"/>
              </a:rPr>
              <a:t>acilitate collaboration, dynamic editing</a:t>
            </a:r>
            <a:r>
              <a:rPr lang="en-US" sz="1200" b="0" i="0" kern="1200" baseline="0" dirty="0">
                <a:solidFill>
                  <a:schemeClr val="tx1"/>
                </a:solidFill>
                <a:effectLst/>
                <a:latin typeface="Amazon Ember Regular" charset="0"/>
                <a:ea typeface="+mn-ea"/>
                <a:cs typeface="+mn-cs"/>
              </a:rPr>
              <a:t> including s</a:t>
            </a:r>
            <a:r>
              <a:rPr lang="en-US" sz="1200" b="0" i="0" kern="1200" dirty="0">
                <a:solidFill>
                  <a:schemeClr val="tx1"/>
                </a:solidFill>
                <a:effectLst/>
                <a:latin typeface="Amazon Ember Regular" charset="0"/>
                <a:ea typeface="+mn-ea"/>
                <a:cs typeface="+mn-cs"/>
              </a:rPr>
              <a:t>ocial media content</a:t>
            </a:r>
          </a:p>
          <a:p>
            <a:pPr marL="0" lv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Amazon Ember Regular" charset="0"/>
                <a:ea typeface="+mn-ea"/>
                <a:cs typeface="+mn-cs"/>
              </a:rPr>
              <a:t>How do AI Services from AWS help?</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AI services significantly reduce the time and effort required to process and extract meaningful information from your media files.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You can transcribe and translate content, tag</a:t>
            </a:r>
            <a:r>
              <a:rPr lang="en-US" sz="1200" b="0" i="0" kern="1200" baseline="0" dirty="0">
                <a:solidFill>
                  <a:schemeClr val="tx1"/>
                </a:solidFill>
                <a:effectLst/>
                <a:latin typeface="Amazon Ember Regular" charset="0"/>
                <a:ea typeface="+mn-ea"/>
                <a:cs typeface="+mn-cs"/>
              </a:rPr>
              <a:t> content and make it available for intelligent search and content personalization</a:t>
            </a: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Provide</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insights into images, videos, audio files, and transcripts without the need to develop extensive knowledge in deep-learning algorithms or manage underlying infrastructures.</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For</a:t>
            </a:r>
            <a:r>
              <a:rPr lang="en-US" sz="1200" b="0" i="0" kern="1200" baseline="0" dirty="0">
                <a:solidFill>
                  <a:schemeClr val="tx1"/>
                </a:solidFill>
                <a:effectLst/>
                <a:latin typeface="Amazon Ember Regular" charset="0"/>
                <a:ea typeface="+mn-ea"/>
                <a:cs typeface="+mn-cs"/>
              </a:rPr>
              <a:t> example, c</a:t>
            </a:r>
            <a:r>
              <a:rPr lang="en-US" sz="1200" b="0" i="0" kern="1200" dirty="0">
                <a:solidFill>
                  <a:schemeClr val="tx1"/>
                </a:solidFill>
                <a:effectLst/>
                <a:latin typeface="Amazon Ember Regular" charset="0"/>
                <a:ea typeface="+mn-ea"/>
                <a:cs typeface="+mn-cs"/>
              </a:rPr>
              <a:t>ustomers can automatically process content through Rekognition (Moderation, Labels, Text, Faces, Celebrity) and their compliance workers can focus on what’s been flagged, reducing the need to review every single minute of content. This  reduces labor intensity and cost with faster turn around.</a:t>
            </a: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0" lvl="0" indent="0">
              <a:buFont typeface="Arial" panose="020B0604020202020204" pitchFamily="34" charset="0"/>
              <a:buNone/>
            </a:pPr>
            <a:r>
              <a:rPr lang="en-US" sz="1200" b="1" i="0" kern="1200" dirty="0">
                <a:solidFill>
                  <a:schemeClr val="tx1"/>
                </a:solidFill>
                <a:effectLst/>
                <a:latin typeface="Amazon Ember Regular" charset="0"/>
                <a:ea typeface="+mn-ea"/>
                <a:cs typeface="+mn-cs"/>
              </a:rPr>
              <a:t>Customer examples:</a:t>
            </a:r>
          </a:p>
          <a:p>
            <a:r>
              <a:rPr lang="en-US" sz="1200" b="1" i="0" kern="1200" dirty="0">
                <a:solidFill>
                  <a:schemeClr val="tx1"/>
                </a:solidFill>
                <a:effectLst/>
                <a:latin typeface="Amazon Ember Regular" charset="0"/>
                <a:ea typeface="+mn-ea"/>
                <a:cs typeface="+mn-cs"/>
              </a:rPr>
              <a:t>C-Span: </a:t>
            </a:r>
            <a:r>
              <a:rPr lang="en-US" sz="1200" b="0" i="0" kern="1200" dirty="0">
                <a:solidFill>
                  <a:schemeClr val="tx1"/>
                </a:solidFill>
                <a:effectLst/>
                <a:latin typeface="Amazon Ember Regular" charset="0"/>
                <a:ea typeface="+mn-ea"/>
                <a:cs typeface="+mn-cs"/>
              </a:rPr>
              <a:t>C-SPAN is a public service that provides gavel-to-gavel proceedings of the U.S. House of Representatives and the U.S. Senate, and to other forums where public policy is discussed, debated and decided––all without editing.</a:t>
            </a:r>
            <a:r>
              <a:rPr lang="en-US" sz="1200" b="0" i="0" kern="1200" baseline="0" dirty="0">
                <a:solidFill>
                  <a:schemeClr val="tx1"/>
                </a:solidFill>
                <a:effectLst/>
                <a:latin typeface="Amazon Ember Regular" charset="0"/>
                <a:ea typeface="+mn-ea"/>
                <a:cs typeface="+mn-cs"/>
              </a:rPr>
              <a:t> Using Rekognition, it m</a:t>
            </a:r>
            <a:r>
              <a:rPr lang="en-US" dirty="0"/>
              <a:t>ore than doubled the amount of video that could be indexed annually, from 3,500 to 7,500 hours. Reduced labor required to index an hour of video from 1 hour to 20 minutes. Uploaded 97,000 images in less than two hours. Deployed in less than three weeks. Highly accurate facial recognition with unlimited scalability at affordable cost.</a:t>
            </a:r>
          </a:p>
          <a:p>
            <a:endParaRPr lang="en-US" dirty="0"/>
          </a:p>
          <a:p>
            <a:r>
              <a:rPr lang="en-US" b="1" dirty="0"/>
              <a:t>PopSugar: </a:t>
            </a:r>
            <a:r>
              <a:rPr lang="en-US" sz="1200" b="0" i="0" kern="1200" dirty="0">
                <a:solidFill>
                  <a:schemeClr val="tx1"/>
                </a:solidFill>
                <a:effectLst/>
                <a:latin typeface="Amazon Ember Regular" charset="0"/>
                <a:ea typeface="+mn-ea"/>
                <a:cs typeface="+mn-cs"/>
              </a:rPr>
              <a:t>POPSUGAR Inc. is a global media and technology company that delivers multi-platform content to a global audience of over 400 million. It</a:t>
            </a:r>
            <a:r>
              <a:rPr lang="en-US" sz="1200" b="0" i="0" kern="1200" baseline="0" dirty="0">
                <a:solidFill>
                  <a:schemeClr val="tx1"/>
                </a:solidFill>
                <a:effectLst/>
                <a:latin typeface="Amazon Ember Regular" charset="0"/>
                <a:ea typeface="+mn-ea"/>
                <a:cs typeface="+mn-cs"/>
              </a:rPr>
              <a:t> used </a:t>
            </a:r>
            <a:r>
              <a:rPr lang="en-US" sz="1200" b="0" i="0" kern="1200" dirty="0">
                <a:solidFill>
                  <a:schemeClr val="tx1"/>
                </a:solidFill>
                <a:effectLst/>
                <a:latin typeface="Amazon Ember Regular" charset="0"/>
                <a:ea typeface="+mn-ea"/>
                <a:cs typeface="+mn-cs"/>
              </a:rPr>
              <a:t>Rekognition to identify celebrities in a huge digital asset library. Amazon Rekognition enabled the</a:t>
            </a:r>
            <a:r>
              <a:rPr lang="en-US" sz="1200" b="0" i="0" kern="1200" baseline="0" dirty="0">
                <a:solidFill>
                  <a:schemeClr val="tx1"/>
                </a:solidFill>
                <a:effectLst/>
                <a:latin typeface="Amazon Ember Regular" charset="0"/>
                <a:ea typeface="+mn-ea"/>
                <a:cs typeface="+mn-cs"/>
              </a:rPr>
              <a:t> company</a:t>
            </a:r>
            <a:r>
              <a:rPr lang="en-US" sz="1200" b="0" i="0" kern="1200" dirty="0">
                <a:solidFill>
                  <a:schemeClr val="tx1"/>
                </a:solidFill>
                <a:effectLst/>
                <a:latin typeface="Amazon Ember Regular" charset="0"/>
                <a:ea typeface="+mn-ea"/>
                <a:cs typeface="+mn-cs"/>
              </a:rPr>
              <a:t> to stop manually tagging thousands of photos and provides us with much needed automation for our ever-growing library.</a:t>
            </a:r>
          </a:p>
          <a:p>
            <a:endParaRPr lang="en-US" i="0" dirty="0"/>
          </a:p>
          <a:p>
            <a:pPr lvl="0"/>
            <a:r>
              <a:rPr lang="en-US" sz="1200" b="1" i="0" kern="1200" dirty="0">
                <a:solidFill>
                  <a:schemeClr val="tx1"/>
                </a:solidFill>
                <a:effectLst/>
                <a:latin typeface="Amazon Ember Regular" charset="0"/>
                <a:ea typeface="+mn-ea"/>
                <a:cs typeface="+mn-cs"/>
              </a:rPr>
              <a:t>TINDER: </a:t>
            </a:r>
            <a:r>
              <a:rPr lang="en-US" sz="1200" b="0" i="0" kern="1200" dirty="0">
                <a:solidFill>
                  <a:schemeClr val="tx1"/>
                </a:solidFill>
                <a:effectLst/>
                <a:latin typeface="Amazon Ember Regular" charset="0"/>
                <a:ea typeface="+mn-ea"/>
                <a:cs typeface="+mn-cs"/>
              </a:rPr>
              <a:t>Tinder is a location-based social search mobile app that allows users to like or dislike other users, and allows users to chat if both parties swiped to the right. Used Rekognition to tag user</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photos.</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Compelling tags show a 20% lift in engagement in Top Picks</a:t>
            </a:r>
          </a:p>
          <a:p>
            <a:pPr lvl="0"/>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4115083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4242473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C-SPAN is a public service that provides gavel-to-gavel proceedings of the U.S. House of Representatives and the U.S. Senate, and to other forums where public policy is discussed, debated and decided––all without editing.</a:t>
            </a:r>
            <a:r>
              <a:rPr lang="en-US" sz="1200" b="0" i="0" kern="1200" baseline="0" dirty="0">
                <a:solidFill>
                  <a:schemeClr val="tx1"/>
                </a:solidFill>
                <a:effectLst/>
                <a:latin typeface="Amazon Ember Regular" charset="0"/>
                <a:ea typeface="+mn-ea"/>
                <a:cs typeface="+mn-cs"/>
              </a:rPr>
              <a:t> </a:t>
            </a:r>
          </a:p>
          <a:p>
            <a:pPr marL="171450" indent="-171450">
              <a:buFont typeface="Arial" panose="020B0604020202020204" pitchFamily="34" charset="0"/>
              <a:buChar char="•"/>
            </a:pPr>
            <a:r>
              <a:rPr lang="en-US" sz="1200" b="0" i="0" kern="1200" baseline="0" dirty="0">
                <a:solidFill>
                  <a:schemeClr val="tx1"/>
                </a:solidFill>
                <a:effectLst/>
                <a:latin typeface="Amazon Ember Regular" charset="0"/>
                <a:ea typeface="+mn-ea"/>
                <a:cs typeface="+mn-cs"/>
              </a:rPr>
              <a:t>Using Rekognition, it m</a:t>
            </a:r>
            <a:r>
              <a:rPr lang="en-US" dirty="0"/>
              <a:t>ore than doubled the amount of video that could be indexed annually, from 3,500 to 7,500 hours. </a:t>
            </a:r>
          </a:p>
          <a:p>
            <a:pPr marL="171450" indent="-171450">
              <a:buFont typeface="Arial" panose="020B0604020202020204" pitchFamily="34" charset="0"/>
              <a:buChar char="•"/>
            </a:pPr>
            <a:r>
              <a:rPr lang="en-US" dirty="0"/>
              <a:t>C-SPAN</a:t>
            </a:r>
            <a:r>
              <a:rPr lang="en-US" baseline="0" dirty="0"/>
              <a:t> r</a:t>
            </a:r>
            <a:r>
              <a:rPr lang="en-US" dirty="0"/>
              <a:t>educed the labor required to index an hour of video from 1 hour to 20 minutes. Uploaded 97,000 images in less than two hours. </a:t>
            </a:r>
          </a:p>
          <a:p>
            <a:pPr marL="171450" indent="-171450">
              <a:buFont typeface="Arial" panose="020B0604020202020204" pitchFamily="34" charset="0"/>
              <a:buChar char="•"/>
            </a:pPr>
            <a:r>
              <a:rPr lang="en-US" dirty="0"/>
              <a:t>Deployed in less than three weeks. </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2015116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baseline="0" dirty="0">
                <a:solidFill>
                  <a:schemeClr val="tx1"/>
                </a:solidFill>
                <a:effectLst/>
                <a:latin typeface="Amazon Ember Regular" charset="0"/>
                <a:ea typeface="+mn-ea"/>
                <a:cs typeface="+mn-cs"/>
              </a:rPr>
              <a:t>Liberty Mutual: </a:t>
            </a:r>
            <a:r>
              <a:rPr lang="en-US" sz="1200" b="0" i="0" kern="1200" dirty="0">
                <a:solidFill>
                  <a:schemeClr val="tx1"/>
                </a:solidFill>
                <a:effectLst/>
                <a:latin typeface="Amazon Ember Regular" charset="0"/>
                <a:ea typeface="+mn-ea"/>
                <a:cs typeface="+mn-cs"/>
              </a:rPr>
              <a:t>Liberty Mutual Insurance uses services like Amazon Lex to help answer employee questions to increase their efficiency and productivity, and to quickly get them the information they need to help customers.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The use of services like Lex take advantage of natural language, which means it’s easy for employees to get started. With conversational Ai, they don’t have to learn a whole new system. The digital assistant can answer common questions or help with simple tasks.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While the Liberty Mutual team considered building its own natural language processing service, it was made more sense to take advantage of something already developed so the team could progress quickly. To experiment, and also now that it’s proven to integrate it with an existing internal productivity suite.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Another critical element here was the data. In developing the digital assistant for employees, there wasn’t a lot of existing data, so the team needed to sit down with users to research the kinds of issues and problems they needed help with. And some of this data also revealed how people in different countries use different words and phrases to say the same thing, so it was essential to get to ground truth with data.</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So while Liberty Mutual initially looked to increase productivity on the employee side in order to help customers, the conversational AI will also be applied in the call center sphere to helping customers quickly find answers to simple questions without waiting to speak to a representative — for example, finding out who may be responsible for a given claim or whether a customer’s coverage includes a rental car. </a:t>
            </a:r>
            <a:endParaRPr lang="en-US" sz="1400" b="0" i="0" kern="1200" dirty="0">
              <a:solidFill>
                <a:schemeClr val="tx1"/>
              </a:solidFill>
              <a:effectLst/>
              <a:latin typeface="Amazon Ember Regular" charset="0"/>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3860940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Why AI for safety</a:t>
            </a:r>
            <a:r>
              <a:rPr lang="en-US" sz="1200" b="1" i="0" kern="1200" baseline="0" dirty="0">
                <a:solidFill>
                  <a:schemeClr val="tx1"/>
                </a:solidFill>
                <a:effectLst/>
                <a:latin typeface="Amazon Ember Regular" charset="0"/>
                <a:ea typeface="+mn-ea"/>
                <a:cs typeface="+mn-cs"/>
              </a:rPr>
              <a:t> and security?</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There are an estimated 40.3 million victims</a:t>
            </a:r>
            <a:r>
              <a:rPr lang="en-US" sz="1200" b="0" i="0" kern="1200" baseline="0" dirty="0">
                <a:solidFill>
                  <a:schemeClr val="tx1"/>
                </a:solidFill>
                <a:effectLst/>
                <a:latin typeface="Amazon Ember Regular" charset="0"/>
                <a:ea typeface="+mn-ea"/>
                <a:cs typeface="+mn-cs"/>
              </a:rPr>
              <a:t> of human trafficking globally</a:t>
            </a:r>
            <a:r>
              <a:rPr lang="en-US" sz="1200" b="0" i="0" kern="1200" dirty="0">
                <a:solidFill>
                  <a:schemeClr val="tx1"/>
                </a:solidFill>
                <a:effectLst/>
                <a:latin typeface="Amazon Ember Regular" charset="0"/>
                <a:ea typeface="+mn-ea"/>
                <a:cs typeface="+mn-cs"/>
              </a:rPr>
              <a:t> according to The International Labor Organization. 81 percent of these victims are trapped in forced labor--$150 billion industry worldwide. https://polarisproject.org/human-trafficking/facts</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Amazon Ember Regular" charset="0"/>
                <a:ea typeface="+mn-ea"/>
                <a:cs typeface="+mn-cs"/>
              </a:rPr>
              <a:t>How do AI Services from AWS help?</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Using Amazon</a:t>
            </a:r>
            <a:r>
              <a:rPr lang="en-US" sz="1200" b="0" i="0" kern="1200" baseline="0" dirty="0">
                <a:solidFill>
                  <a:schemeClr val="tx1"/>
                </a:solidFill>
                <a:effectLst/>
                <a:latin typeface="Amazon Ember Regular" charset="0"/>
                <a:ea typeface="+mn-ea"/>
                <a:cs typeface="+mn-cs"/>
              </a:rPr>
              <a:t> Comprehend and Amazon Rekognition </a:t>
            </a:r>
            <a:r>
              <a:rPr lang="en-US" sz="1200" b="0" i="0" kern="1200" dirty="0">
                <a:solidFill>
                  <a:schemeClr val="tx1"/>
                </a:solidFill>
                <a:effectLst/>
                <a:latin typeface="Amazon Ember Regular" charset="0"/>
                <a:ea typeface="+mn-ea"/>
                <a:cs typeface="+mn-cs"/>
              </a:rPr>
              <a:t>can help detect emotions like happiness, sadness, or surprise from facial images as well as detect sentiment</a:t>
            </a:r>
            <a:r>
              <a:rPr lang="en-US" sz="1200" b="0" i="0" kern="1200" baseline="0" dirty="0">
                <a:solidFill>
                  <a:schemeClr val="tx1"/>
                </a:solidFill>
                <a:effectLst/>
                <a:latin typeface="Amazon Ember Regular" charset="0"/>
                <a:ea typeface="+mn-ea"/>
                <a:cs typeface="+mn-cs"/>
              </a:rPr>
              <a:t> in text.</a:t>
            </a: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Face-based user verification with Amazon Rekognition, your applications can confirm user identities by comparing their live image with a reference image.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Rekognition Video allows you to create applications that help find missing persons in social media video content. By recognizing their faces against a database of missing persons that you provide, you can accurately flag matches and speed up a rescue operation.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Amazon Ember Regular" charset="0"/>
                <a:ea typeface="+mn-ea"/>
                <a:cs typeface="+mn-cs"/>
              </a:rPr>
              <a:t>Customer</a:t>
            </a:r>
            <a:r>
              <a:rPr lang="en-US" sz="1200" b="1" i="0" kern="1200" baseline="0" dirty="0">
                <a:solidFill>
                  <a:schemeClr val="tx1"/>
                </a:solidFill>
                <a:effectLst/>
                <a:latin typeface="Amazon Ember Regular" charset="0"/>
                <a:ea typeface="+mn-ea"/>
                <a:cs typeface="+mn-cs"/>
              </a:rPr>
              <a:t> examples: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Amazon Ember Regular" charset="0"/>
                <a:ea typeface="+mn-ea"/>
                <a:cs typeface="+mn-cs"/>
              </a:rPr>
              <a:t>THORN: </a:t>
            </a:r>
            <a:r>
              <a:rPr lang="en-US" sz="1200" b="0" i="0" kern="1200" dirty="0">
                <a:solidFill>
                  <a:schemeClr val="tx1"/>
                </a:solidFill>
                <a:effectLst/>
                <a:latin typeface="Amazon Ember Regular" charset="0"/>
                <a:ea typeface="+mn-ea"/>
                <a:cs typeface="+mn-cs"/>
              </a:rPr>
              <a:t>Thorn’s tools have been used to identify 5,894 child sex trafficking victims and rescue 103 children where their sexual abuse was recorded and distributed. Using Rekognition, Thorn has seen a 65% reduction in investigation time, which means finding more victims at a faster pace. https://aws.amazon.com/blogs/machine-learning/thorn-partners-with-amazon-rekognition-to-help-fight-child-sexual-abuse-and-trafficking/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Amazon Ember Regular" charset="0"/>
                <a:ea typeface="+mn-ea"/>
                <a:cs typeface="+mn-cs"/>
              </a:rPr>
              <a:t>Marinus</a:t>
            </a:r>
            <a:r>
              <a:rPr lang="en-US" sz="1200" b="1" i="0" kern="1200" baseline="0" dirty="0">
                <a:solidFill>
                  <a:schemeClr val="tx1"/>
                </a:solidFill>
                <a:effectLst/>
                <a:latin typeface="Amazon Ember Regular" charset="0"/>
                <a:ea typeface="+mn-ea"/>
                <a:cs typeface="+mn-cs"/>
              </a:rPr>
              <a:t> Analytics: </a:t>
            </a:r>
            <a:r>
              <a:rPr lang="en-US" sz="1200" b="0" i="0" kern="1200" dirty="0">
                <a:solidFill>
                  <a:schemeClr val="tx1"/>
                </a:solidFill>
                <a:effectLst/>
                <a:latin typeface="Amazon Ember Regular" charset="0"/>
                <a:ea typeface="+mn-ea"/>
                <a:cs typeface="+mn-cs"/>
              </a:rPr>
              <a:t>Marinus Analytics provides law enforcement with tools, founded in artificial intelligence, to turn big data into actionable intelligence. The Marinus flagship software, Traffic Jam, is a suite of tools for use by law enforcement agencies on sex trafficking investigations. Using Rekognition,</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investigators are able to take effective action by searching through millions of records in seconds to find victims.</a:t>
            </a:r>
            <a:r>
              <a:rPr lang="en-US" sz="1200" b="0" i="0" kern="1200" baseline="0" dirty="0">
                <a:solidFill>
                  <a:schemeClr val="tx1"/>
                </a:solidFill>
                <a:effectLst/>
                <a:latin typeface="Amazon Ember Regular" charset="0"/>
                <a:ea typeface="+mn-ea"/>
                <a:cs typeface="+mn-cs"/>
              </a:rPr>
              <a:t> https://aws.amazon.com/blogs/machine-learning/marinus-analytics-fights-human-trafficking-using-amazon-rekognition/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baseline="0" dirty="0">
                <a:solidFill>
                  <a:schemeClr val="tx1"/>
                </a:solidFill>
                <a:effectLst/>
                <a:latin typeface="Amazon Ember Regular" charset="0"/>
                <a:ea typeface="+mn-ea"/>
                <a:cs typeface="+mn-cs"/>
              </a:rPr>
              <a:t>Aella Credit: </a:t>
            </a:r>
            <a:r>
              <a:rPr lang="en-US" sz="1200" b="0" i="0" kern="1200" dirty="0">
                <a:solidFill>
                  <a:schemeClr val="tx1"/>
                </a:solidFill>
                <a:effectLst/>
                <a:latin typeface="Amazon Ember Regular" charset="0"/>
                <a:ea typeface="+mn-ea"/>
                <a:cs typeface="+mn-cs"/>
              </a:rPr>
              <a:t>Aella Credit provides instant loans to individuals with a verifiable source of income in emerging markets using biometric, employer, and mobile phone data. Using Amazon Rekognition for identity verification on its mobile application has reduced verification errors significantly and given Aella the ability to scale. It now detect and verify an individual’s identity in real time without any human intervention, thereby allowing faster access to products.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baseline="0" dirty="0">
                <a:solidFill>
                  <a:schemeClr val="tx1"/>
                </a:solidFill>
                <a:effectLst/>
                <a:latin typeface="Amazon Ember Regular" charset="0"/>
                <a:ea typeface="+mn-ea"/>
                <a:cs typeface="+mn-cs"/>
              </a:rPr>
              <a:t>Paylater: </a:t>
            </a:r>
            <a:r>
              <a:rPr lang="en-US" sz="1200" b="0" i="0" kern="1200" dirty="0">
                <a:solidFill>
                  <a:schemeClr val="tx1"/>
                </a:solidFill>
                <a:effectLst/>
                <a:latin typeface="Amazon Ember Regular" charset="0"/>
                <a:ea typeface="+mn-ea"/>
                <a:cs typeface="+mn-cs"/>
              </a:rPr>
              <a:t>Paylater is a digital financial service platform powered by OneFi that provides services to underbanked individuals in West Africa through an Android mobile app, which has over 900,000 downloads. Paylater wanted to be able to identify if a human face was truly detected in an uploaded image and identify other labels such as gender and identity. It used Rekognition because of its ease in adding image analysis to our mobile app and the accuracy of its facial analysis.</a:t>
            </a:r>
            <a:endParaRPr lang="en-US" sz="1200" b="0" i="0" kern="1200" baseline="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endParaRPr lang="en-US" dirty="0"/>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3902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i="0" kern="1200" dirty="0">
                <a:solidFill>
                  <a:schemeClr val="tx1"/>
                </a:solidFill>
                <a:effectLst/>
                <a:latin typeface="Amazon Ember Regular" charset="0"/>
                <a:ea typeface="+mn-ea"/>
                <a:cs typeface="+mn-cs"/>
              </a:rPr>
              <a:t>Why localization?</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As companies increasing</a:t>
            </a:r>
            <a:r>
              <a:rPr lang="en-US" sz="1200" b="0" i="0" kern="1200" baseline="0" dirty="0">
                <a:solidFill>
                  <a:schemeClr val="tx1"/>
                </a:solidFill>
                <a:effectLst/>
                <a:latin typeface="Amazon Ember Regular" charset="0"/>
                <a:ea typeface="+mn-ea"/>
                <a:cs typeface="+mn-cs"/>
              </a:rPr>
              <a:t> become global and people are connecting across platforms, channels and languages, localization is becoming more important. </a:t>
            </a:r>
          </a:p>
          <a:p>
            <a:pPr marL="171450" lvl="0" indent="-171450">
              <a:buFont typeface="Arial" panose="020B0604020202020204" pitchFamily="34" charset="0"/>
              <a:buChar char="•"/>
            </a:pPr>
            <a:r>
              <a:rPr lang="en-US" sz="1200" b="0" i="0" kern="1200" baseline="0" dirty="0">
                <a:solidFill>
                  <a:schemeClr val="tx1"/>
                </a:solidFill>
                <a:effectLst/>
                <a:latin typeface="Amazon Ember Regular" charset="0"/>
                <a:ea typeface="+mn-ea"/>
                <a:cs typeface="+mn-cs"/>
              </a:rPr>
              <a:t>This means being able to have your content, products, processes all translate to relevant markets and be accessible by all potential customers</a:t>
            </a:r>
          </a:p>
          <a:p>
            <a:pPr marL="171450" lvl="0" indent="-171450">
              <a:buFont typeface="Arial" panose="020B0604020202020204" pitchFamily="34" charset="0"/>
              <a:buChar char="•"/>
            </a:pPr>
            <a:r>
              <a:rPr lang="en-US" sz="1200" b="0" i="0" kern="1200" baseline="0" dirty="0">
                <a:solidFill>
                  <a:schemeClr val="tx1"/>
                </a:solidFill>
                <a:effectLst/>
                <a:latin typeface="Amazon Ember Regular" charset="0"/>
                <a:ea typeface="+mn-ea"/>
                <a:cs typeface="+mn-cs"/>
              </a:rPr>
              <a:t>This can be a time consuming, expensive, manual and error-prone process</a:t>
            </a:r>
            <a:endParaRPr lang="en-US" sz="1200" b="0" i="0" kern="1200" dirty="0">
              <a:solidFill>
                <a:schemeClr val="tx1"/>
              </a:solidFill>
              <a:effectLst/>
              <a:latin typeface="Amazon Ember Regular" charset="0"/>
              <a:ea typeface="+mn-ea"/>
              <a:cs typeface="+mn-cs"/>
            </a:endParaRPr>
          </a:p>
          <a:p>
            <a:pPr marL="0" lv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Amazon Ember Regular" charset="0"/>
                <a:ea typeface="+mn-ea"/>
                <a:cs typeface="+mn-cs"/>
              </a:rPr>
              <a:t>How do AI Services from AWS help?</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Using AI</a:t>
            </a:r>
            <a:r>
              <a:rPr lang="en-US" sz="1200" b="0" i="0" kern="1200" baseline="0" dirty="0">
                <a:solidFill>
                  <a:schemeClr val="tx1"/>
                </a:solidFill>
                <a:effectLst/>
                <a:latin typeface="Amazon Ember Regular" charset="0"/>
                <a:ea typeface="+mn-ea"/>
                <a:cs typeface="+mn-cs"/>
              </a:rPr>
              <a:t> services automates the process of transcription, translation and text-to-speech, while improving accuracy.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example, Amazon</a:t>
            </a:r>
            <a:r>
              <a:rPr lang="en-US" sz="1200" b="0" i="0" kern="1200" baseline="0" dirty="0">
                <a:solidFill>
                  <a:schemeClr val="tx1"/>
                </a:solidFill>
                <a:effectLst/>
                <a:latin typeface="Amazon Ember Regular" charset="0"/>
                <a:ea typeface="+mn-ea"/>
                <a:cs typeface="+mn-cs"/>
              </a:rPr>
              <a:t> Polly offers voices 54 voices in 27 languages. Translate offers more than a dozen languages. All this helps to expand your global reach which increasing efficiency and productivity.</a:t>
            </a:r>
            <a:endParaRPr lang="en-US" sz="1200" b="0" i="0" kern="1200" dirty="0">
              <a:solidFill>
                <a:schemeClr val="tx1"/>
              </a:solidFill>
              <a:effectLst/>
              <a:latin typeface="Amazon Ember Regular" charset="0"/>
              <a:ea typeface="+mn-ea"/>
              <a:cs typeface="+mn-cs"/>
            </a:endParaRPr>
          </a:p>
          <a:p>
            <a:pPr marL="0" lvl="0" indent="0">
              <a:buFont typeface="Arial" panose="020B0604020202020204" pitchFamily="34" charset="0"/>
              <a:buNone/>
            </a:pPr>
            <a:endParaRPr lang="en-US" sz="1200" b="1" i="0" kern="1200" dirty="0">
              <a:solidFill>
                <a:schemeClr val="tx1"/>
              </a:solidFill>
              <a:effectLst/>
              <a:latin typeface="Amazon Ember Regular" charset="0"/>
              <a:ea typeface="+mn-ea"/>
              <a:cs typeface="+mn-cs"/>
            </a:endParaRPr>
          </a:p>
          <a:p>
            <a:pPr marL="0" lvl="0" indent="0">
              <a:buFont typeface="Arial" panose="020B0604020202020204" pitchFamily="34" charset="0"/>
              <a:buNone/>
            </a:pPr>
            <a:r>
              <a:rPr lang="en-US" sz="1200" b="1" i="0" kern="1200" dirty="0">
                <a:solidFill>
                  <a:schemeClr val="tx1"/>
                </a:solidFill>
                <a:effectLst/>
                <a:latin typeface="Amazon Ember Regular" charset="0"/>
                <a:ea typeface="+mn-ea"/>
                <a:cs typeface="+mn-cs"/>
              </a:rPr>
              <a:t>Customer examples:</a:t>
            </a:r>
          </a:p>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Isentia, </a:t>
            </a:r>
            <a:r>
              <a:rPr lang="en-US" sz="1200" b="0" i="0" kern="1200" dirty="0">
                <a:solidFill>
                  <a:schemeClr val="tx1"/>
                </a:solidFill>
                <a:effectLst/>
                <a:latin typeface="Amazon Ember Regular" charset="0"/>
                <a:ea typeface="+mn-ea"/>
                <a:cs typeface="+mn-cs"/>
              </a:rPr>
              <a:t>headquartered in Sydney, Australia, is a leading media-intelligence provider for the Asia-Pacific region. The company operates from 18 offices across the region and supports more than 5,000 clients worldwide, including 84 of the world’s top 100 brands. Isentia’s products help customers make more informed and timely business and communication decisions.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Isentia, we enable customers to analyze and monitor the media coverage for their brands. We create more than 13K summaries per day from radio and TV content. With Amazon Transcribe, we can transcribe all the audio/video content that we monitor and analyze the text data with Amazon Comprehend. Features like timestamps and punctuation make it very easy for us to search through the data and drill down and present key insights for our customers to review."</a:t>
            </a:r>
            <a:r>
              <a:rPr lang="en-US" sz="1200" b="0" i="0" kern="1200" dirty="0">
                <a:solidFill>
                  <a:schemeClr val="tx1"/>
                </a:solidFill>
                <a:effectLst/>
                <a:latin typeface="Amazon Ember Regular" charset="0"/>
                <a:ea typeface="+mn-ea"/>
                <a:cs typeface="+mn-cs"/>
              </a:rPr>
              <a:t>Andrea Walsh - CIO, Isentia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Amazon Ember Regular" charset="0"/>
                <a:ea typeface="+mn-ea"/>
                <a:cs typeface="+mn-cs"/>
              </a:rPr>
              <a:t>RingDNA</a:t>
            </a:r>
            <a:r>
              <a:rPr lang="en-US" sz="1200" b="0" i="0" kern="1200" dirty="0">
                <a:solidFill>
                  <a:schemeClr val="tx1"/>
                </a:solidFill>
                <a:effectLst/>
                <a:latin typeface="Amazon Ember Regular" charset="0"/>
                <a:ea typeface="+mn-ea"/>
                <a:cs typeface="+mn-cs"/>
              </a:rPr>
              <a:t> is an enterprise sales acceleration engine and voice communications platform. Inside sales teams use RingDNA to dramatically increase productivity, engage in smarter sales conversations, gain predictive sales insight and coach reps to success faster than ever before.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“RingDNA is an end-to-end communications platform for sales teams. Hundreds of enterprise organizations use RingDNA to dramatically increase productivity, engage in smarter sales conversations, gain predictive sales insights, improve their win rate and coach reps to success faster than ever before. A critical component of RingDNA’s Conversation AI requires best of breed speech-to-text to deliver transcriptions of every phone call. RingDNA is excited about Amazon Transcribe since it provides high-quality speech recognition at scale, helping us to better transcribe every call to text.”</a:t>
            </a:r>
            <a:r>
              <a:rPr lang="en-US" sz="1200" b="0" i="0" kern="1200" dirty="0">
                <a:solidFill>
                  <a:schemeClr val="tx1"/>
                </a:solidFill>
                <a:effectLst/>
                <a:latin typeface="Amazon Ember Regular" charset="0"/>
                <a:ea typeface="+mn-ea"/>
                <a:cs typeface="+mn-cs"/>
              </a:rPr>
              <a:t>Howard Brown – CEO &amp; Founder,  RingDNA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Amazon Ember Regular" charset="0"/>
                <a:ea typeface="+mn-ea"/>
                <a:cs typeface="+mn-cs"/>
              </a:rPr>
              <a:t>Hotels.com</a:t>
            </a:r>
            <a:r>
              <a:rPr lang="en-US" sz="1200" b="0" i="0" kern="1200" dirty="0">
                <a:solidFill>
                  <a:schemeClr val="tx1"/>
                </a:solidFill>
                <a:effectLst/>
                <a:latin typeface="Amazon Ember Regular" charset="0"/>
                <a:ea typeface="+mn-ea"/>
                <a:cs typeface="+mn-cs"/>
              </a:rPr>
              <a:t> is a leading online accommodation booking website with all the information needed to book the perfect stay.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Hotels.com, we are committed to offering all of our customers the most relevant and up to date information about their destination. To achieve that, we operate 90 localized websites in 41 languages. We have more than 25M Customer reviews and more are coming in every day, making a great candidate for machine translation. Having evaluated Amazon Translate and several other solutions, we believe that Amazon Translate presents a quick, efficient and most importantly, accurate solution. We want to take advantage of the latest advances in machine learning and the transition to Neural engines to further personalize and localize our reviews, and generally improve our customer experience. Amazon Translate is a step forward in that direction."</a:t>
            </a:r>
            <a:r>
              <a:rPr lang="en-US" sz="1200" b="0" i="0" kern="1200" dirty="0">
                <a:solidFill>
                  <a:schemeClr val="tx1"/>
                </a:solidFill>
                <a:effectLst/>
                <a:latin typeface="Amazon Ember Regular" charset="0"/>
                <a:ea typeface="+mn-ea"/>
                <a:cs typeface="+mn-cs"/>
              </a:rPr>
              <a:t>Matthew Fryer - VP and Chief Data Science Officer, Hotels.com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Amazon Ember Regular" charset="0"/>
                <a:ea typeface="+mn-ea"/>
                <a:cs typeface="+mn-cs"/>
              </a:rPr>
              <a:t>Lionbridge</a:t>
            </a:r>
            <a:r>
              <a:rPr lang="en-US" sz="1200" b="0" i="0" kern="1200" dirty="0">
                <a:solidFill>
                  <a:schemeClr val="tx1"/>
                </a:solidFill>
                <a:effectLst/>
                <a:latin typeface="Amazon Ember Regular" charset="0"/>
                <a:ea typeface="+mn-ea"/>
                <a:cs typeface="+mn-cs"/>
              </a:rPr>
              <a:t> is one of world’s largest language services provider offering industry-leading translation and localization services and highly scalable global marketing solutions.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“Today’s digital businesses are pressured to produce ever more content, faster, and with greater relevance. Human translators armed with machine translation help companies localize more content, faster, more affordably and into more languages. Based on our experience, pairing Amazon Translate with a human editor, we believe we can produce cost efficiencies by up to 20 percent. </a:t>
            </a:r>
            <a:br>
              <a:rPr lang="en-US" dirty="0"/>
            </a:br>
            <a:r>
              <a:rPr lang="en-US" sz="1200" b="0" i="0" kern="1200" dirty="0">
                <a:solidFill>
                  <a:schemeClr val="tx1"/>
                </a:solidFill>
                <a:effectLst/>
                <a:latin typeface="Amazon Ember Regular" charset="0"/>
                <a:ea typeface="+mn-ea"/>
                <a:cs typeface="+mn-cs"/>
              </a:rPr>
              <a:t>Ken Watson - CTO, Lionbridge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2072971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Amazon Ember Regular" charset="0"/>
                <a:ea typeface="+mn-ea"/>
                <a:cs typeface="+mn-cs"/>
              </a:rPr>
              <a:t>Lionbridge</a:t>
            </a:r>
            <a:r>
              <a:rPr lang="en-US" sz="1200" b="0" i="0" kern="1200" dirty="0">
                <a:solidFill>
                  <a:schemeClr val="tx1"/>
                </a:solidFill>
                <a:effectLst/>
                <a:latin typeface="Amazon Ember Regular" charset="0"/>
                <a:ea typeface="+mn-ea"/>
                <a:cs typeface="+mn-cs"/>
              </a:rPr>
              <a:t> is one of world’s largest language services provider offering industry-leading translation and localization services and highly scalable global marketing solutions.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“Today’s digital businesses are pressured to produce ever more content, faster, and with greater relevance. Human translators armed with machine translation help companies localize more content, faster, more affordably and into more languages. Based on our experience, pairing Amazon Translate with a human editor, we believe we can produce cost efficiencies by up to 20 percent. </a:t>
            </a:r>
            <a:br>
              <a:rPr lang="en-US" dirty="0"/>
            </a:br>
            <a:r>
              <a:rPr lang="en-US" sz="1200" b="0" i="0" kern="1200" dirty="0">
                <a:solidFill>
                  <a:schemeClr val="tx1"/>
                </a:solidFill>
                <a:effectLst/>
                <a:latin typeface="Amazon Ember Regular" charset="0"/>
                <a:ea typeface="+mn-ea"/>
                <a:cs typeface="+mn-cs"/>
              </a:rPr>
              <a:t>Ken Watson - CTO, Lionbridge</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412937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 </a:t>
            </a:r>
          </a:p>
          <a:p>
            <a:pPr marL="457200" lvl="1" indent="0">
              <a:buFont typeface="Arial" panose="020B0604020202020204" pitchFamily="34" charset="0"/>
              <a:buNone/>
            </a:pPr>
            <a:r>
              <a:rPr lang="en-US" sz="1200" b="1" i="0" kern="1200" dirty="0">
                <a:solidFill>
                  <a:schemeClr val="tx1"/>
                </a:solidFill>
                <a:effectLst/>
                <a:latin typeface="Amazon Ember Regular" charset="0"/>
                <a:ea typeface="+mn-ea"/>
                <a:cs typeface="+mn-cs"/>
              </a:rPr>
              <a:t>Why voice</a:t>
            </a:r>
            <a:r>
              <a:rPr lang="en-US" sz="1200" b="1" i="0" kern="1200" baseline="0" dirty="0">
                <a:solidFill>
                  <a:schemeClr val="tx1"/>
                </a:solidFill>
                <a:effectLst/>
                <a:latin typeface="Amazon Ember Regular" charset="0"/>
                <a:ea typeface="+mn-ea"/>
                <a:cs typeface="+mn-cs"/>
              </a:rPr>
              <a:t> of customer analytics?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Customers are speaking more loudly than ever before (social Media, product reviews, comments, etc.) but are you listening, real-time, and getting the most insight from those voices?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unstructured text of the current voice of the customer is a gold-mine of insights that can be intelligently analyzed to improve your customer understand, and provide a better connection, recommendations, and services. </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By most estimates at least 75 percent of an organization’s data — floats under the waterline, beneath the structured tip of the data iceberg - https://www.propertycasualty360.com/2016/12/27/digging-into-unstructured-data-with-text-analytics/?slreturn=20180920194730</a:t>
            </a:r>
          </a:p>
          <a:p>
            <a:pPr marL="1085850" lvl="2"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457200" lvl="1" indent="0">
              <a:buFont typeface="Arial" panose="020B0604020202020204" pitchFamily="34" charset="0"/>
              <a:buNone/>
            </a:pPr>
            <a:r>
              <a:rPr lang="en-US" sz="1200" b="1" i="0" kern="1200" dirty="0">
                <a:solidFill>
                  <a:schemeClr val="tx1"/>
                </a:solidFill>
                <a:effectLst/>
                <a:latin typeface="Amazon Ember Regular" charset="0"/>
                <a:ea typeface="+mn-ea"/>
                <a:cs typeface="+mn-cs"/>
              </a:rPr>
              <a:t>Why personalization?</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Consumers in the United States spend about the same amount of time sleeping each day—an average 7.8 hours—as they do engaging with digital content. https://www.cmo.com/features/articles/2018/1/31/adobe-2018-consumer-content-survey.html#gs.z75px1Y</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Epsilon research indicates 80% of consumers are more likely to make a purchase when brands offer personalized experiences: http://pressroom.epsilon.com/new-epsilon-research-indicates-80-of-consumers-are-more-likely-to-make-a-purchase-when-brands-offer-personalized-experiences/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By 2018, companies that have “fully invested in all types of personalization” will outsell companies that have not by 20 percent. https://contently.com/2017/03/31/personalization-changing-content-marketing/</a:t>
            </a:r>
          </a:p>
          <a:p>
            <a:pPr marL="628650" lvl="1"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457200" lvl="1" indent="0">
              <a:buFont typeface="Arial" panose="020B0604020202020204" pitchFamily="34" charset="0"/>
              <a:buNone/>
            </a:pPr>
            <a:r>
              <a:rPr lang="en-US" sz="1200" b="1" i="0" kern="1200" dirty="0">
                <a:solidFill>
                  <a:schemeClr val="tx1"/>
                </a:solidFill>
                <a:effectLst/>
                <a:latin typeface="Amazon Ember Regular" charset="0"/>
                <a:ea typeface="+mn-ea"/>
                <a:cs typeface="+mn-cs"/>
              </a:rPr>
              <a:t>How does</a:t>
            </a:r>
            <a:r>
              <a:rPr lang="en-US" sz="1200" b="1" i="0" kern="1200" baseline="0" dirty="0">
                <a:solidFill>
                  <a:schemeClr val="tx1"/>
                </a:solidFill>
                <a:effectLst/>
                <a:latin typeface="Amazon Ember Regular" charset="0"/>
                <a:ea typeface="+mn-ea"/>
                <a:cs typeface="+mn-cs"/>
              </a:rPr>
              <a:t> AI Services from AWS help?</a:t>
            </a:r>
            <a:endParaRPr lang="en-US" sz="1200" b="1"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AI Services allow you to find insights and relationships in text to determine how positive or negative it is.  </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You can analyze customer interactions in the form of support emails, social media posts, online comments, telephone transcriptions, etc., and discover what factors drive the most positive and negative experiences. You can then use these insights to improve your products and services and even recommend the right content at the right moment. </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You can pair the capabilities</a:t>
            </a:r>
            <a:r>
              <a:rPr lang="en-US" sz="1200" b="0" i="0" kern="1200" baseline="0" dirty="0">
                <a:solidFill>
                  <a:schemeClr val="tx1"/>
                </a:solidFill>
                <a:effectLst/>
                <a:latin typeface="Amazon Ember Regular" charset="0"/>
                <a:ea typeface="+mn-ea"/>
                <a:cs typeface="+mn-cs"/>
              </a:rPr>
              <a:t> of Amazon Comprehend (NLP for text analytics) with Amazon Rekognition (for image and video analytics), as well as Amazon Transcribe and Translate to create VoC solutions</a:t>
            </a:r>
          </a:p>
          <a:p>
            <a:pPr marL="628650" lvl="1" indent="-171450">
              <a:buFont typeface="Arial" panose="020B0604020202020204" pitchFamily="34" charset="0"/>
              <a:buChar char="•"/>
            </a:pPr>
            <a:endParaRPr lang="en-US" sz="1200" b="1" i="0" kern="1200" baseline="0" dirty="0">
              <a:solidFill>
                <a:schemeClr val="tx1"/>
              </a:solidFill>
              <a:effectLst/>
              <a:latin typeface="Amazon Ember Regular" charset="0"/>
              <a:ea typeface="+mn-ea"/>
              <a:cs typeface="+mn-cs"/>
            </a:endParaRPr>
          </a:p>
          <a:p>
            <a:pPr marL="457200" lvl="1" indent="0">
              <a:buFont typeface="Arial" panose="020B0604020202020204" pitchFamily="34" charset="0"/>
              <a:buNone/>
            </a:pPr>
            <a:r>
              <a:rPr lang="en-US" sz="1200" b="1" i="0" kern="1200" baseline="0" dirty="0">
                <a:solidFill>
                  <a:schemeClr val="tx1"/>
                </a:solidFill>
                <a:effectLst/>
                <a:latin typeface="Amazon Ember Regular" charset="0"/>
                <a:ea typeface="+mn-ea"/>
                <a:cs typeface="+mn-cs"/>
              </a:rPr>
              <a:t>Customer examples:</a:t>
            </a:r>
          </a:p>
          <a:p>
            <a:pPr marL="457200" lvl="1" indent="0">
              <a:buFont typeface="Arial" panose="020B0604020202020204" pitchFamily="34" charset="0"/>
              <a:buNone/>
            </a:pPr>
            <a:r>
              <a:rPr lang="en-US" sz="1200" b="1" i="0" kern="1200" baseline="0" dirty="0">
                <a:solidFill>
                  <a:schemeClr val="tx1"/>
                </a:solidFill>
                <a:effectLst/>
                <a:latin typeface="Amazon Ember Regular" charset="0"/>
                <a:ea typeface="+mn-ea"/>
                <a:cs typeface="+mn-cs"/>
              </a:rPr>
              <a:t>VidMob </a:t>
            </a:r>
            <a:r>
              <a:rPr lang="en-US" sz="1200" b="0" i="0" kern="1200" baseline="0" dirty="0">
                <a:solidFill>
                  <a:schemeClr val="tx1"/>
                </a:solidFill>
                <a:effectLst/>
                <a:latin typeface="Amazon Ember Regular" charset="0"/>
                <a:ea typeface="+mn-ea"/>
                <a:cs typeface="+mn-cs"/>
              </a:rPr>
              <a:t>– VidMob is an award-winning technology platform that connects marketers of all sizes with a network of highly trained video creators, enabling businesses to dramatically improve their video marketing. Uses Amazon Rekognition and Amazon Transcribe to help marketers get smarter about creative, and react, in real time, to data with freshly optimized media. More: https://aws.amazon.com/blogs/machine-learning/vidmob-combines-computer-vision-and-language-ai-services-for-data-driven-creative-asset-production/</a:t>
            </a:r>
          </a:p>
          <a:p>
            <a:pPr marL="457200" lvl="1" indent="0">
              <a:buFont typeface="Arial" panose="020B0604020202020204" pitchFamily="34" charset="0"/>
              <a:buNone/>
            </a:pPr>
            <a:endParaRPr lang="en-US" sz="1200" b="0" i="0" kern="1200" baseline="0" dirty="0">
              <a:solidFill>
                <a:schemeClr val="tx1"/>
              </a:solidFill>
              <a:effectLst/>
              <a:latin typeface="Amazon Ember Regular" charset="0"/>
              <a:ea typeface="+mn-ea"/>
              <a:cs typeface="+mn-cs"/>
            </a:endParaRPr>
          </a:p>
          <a:p>
            <a:pPr marL="457200" lvl="1" indent="0">
              <a:buFont typeface="Arial" panose="020B0604020202020204" pitchFamily="34" charset="0"/>
              <a:buNone/>
            </a:pPr>
            <a:r>
              <a:rPr lang="en-US" sz="1200" b="1" i="0" kern="1200" baseline="0" dirty="0">
                <a:solidFill>
                  <a:schemeClr val="tx1"/>
                </a:solidFill>
                <a:effectLst/>
                <a:latin typeface="Amazon Ember Regular" charset="0"/>
                <a:ea typeface="+mn-ea"/>
                <a:cs typeface="+mn-cs"/>
              </a:rPr>
              <a:t>TINT</a:t>
            </a:r>
            <a:r>
              <a:rPr lang="en-US" sz="1200" b="0" i="0" kern="1200" baseline="0" dirty="0">
                <a:solidFill>
                  <a:schemeClr val="tx1"/>
                </a:solidFill>
                <a:effectLst/>
                <a:latin typeface="Amazon Ember Regular" charset="0"/>
                <a:ea typeface="+mn-ea"/>
                <a:cs typeface="+mn-cs"/>
              </a:rPr>
              <a:t> – TINT is a simple, DIY platform that helps brands find, curate, and display their most effective customer-generated content from social media on marketing channels such as websites, mobile apps, and event displays. Uses Amazon Rekognition for object and label detection and Comprehend to detect language—the combination allows TINT to learn from customer behavior to provide targeted content. More: https://aws.amazon.com/blogs/machine-learning/tint-uses-amazon-comprehend-to-find-and-aggregate-the-best-social-media-content-for-customers/</a:t>
            </a:r>
          </a:p>
          <a:p>
            <a:pPr marL="457200" lvl="1" indent="0">
              <a:buFont typeface="Arial" panose="020B0604020202020204" pitchFamily="34" charset="0"/>
              <a:buNone/>
            </a:pPr>
            <a:endParaRPr lang="en-US" sz="1200" b="0" i="0" kern="1200" baseline="0" dirty="0">
              <a:solidFill>
                <a:schemeClr val="tx1"/>
              </a:solidFill>
              <a:effectLst/>
              <a:latin typeface="Amazon Ember Regular" charset="0"/>
              <a:ea typeface="+mn-ea"/>
              <a:cs typeface="+mn-cs"/>
            </a:endParaRPr>
          </a:p>
          <a:p>
            <a:pPr marL="457200" lvl="1" indent="0">
              <a:buFont typeface="Arial" panose="020B0604020202020204" pitchFamily="34" charset="0"/>
              <a:buNone/>
            </a:pPr>
            <a:r>
              <a:rPr lang="en-US" sz="1200" b="1" i="0" kern="1200" baseline="0" dirty="0">
                <a:solidFill>
                  <a:schemeClr val="tx1"/>
                </a:solidFill>
                <a:effectLst/>
                <a:latin typeface="Amazon Ember Regular" charset="0"/>
                <a:ea typeface="+mn-ea"/>
                <a:cs typeface="+mn-cs"/>
              </a:rPr>
              <a:t>VideoPeel</a:t>
            </a:r>
            <a:r>
              <a:rPr lang="en-US" sz="1200" b="0" i="0" kern="1200" baseline="0" dirty="0">
                <a:solidFill>
                  <a:schemeClr val="tx1"/>
                </a:solidFill>
                <a:effectLst/>
                <a:latin typeface="Amazon Ember Regular" charset="0"/>
                <a:ea typeface="+mn-ea"/>
                <a:cs typeface="+mn-cs"/>
              </a:rPr>
              <a:t> – VideoPeel is a user-generated video platform. U</a:t>
            </a:r>
            <a:r>
              <a:rPr lang="en-US" sz="1200" b="0" i="0" kern="1200" dirty="0">
                <a:solidFill>
                  <a:schemeClr val="tx1"/>
                </a:solidFill>
                <a:effectLst/>
                <a:latin typeface="Amazon Ember Regular" charset="0"/>
                <a:ea typeface="+mn-ea"/>
                <a:cs typeface="+mn-cs"/>
              </a:rPr>
              <a:t>ses</a:t>
            </a:r>
            <a:r>
              <a:rPr lang="en-US" sz="1200" b="0" i="0" kern="1200" baseline="0" dirty="0">
                <a:solidFill>
                  <a:schemeClr val="tx1"/>
                </a:solidFill>
                <a:effectLst/>
                <a:latin typeface="Amazon Ember Regular" charset="0"/>
                <a:ea typeface="+mn-ea"/>
                <a:cs typeface="+mn-cs"/>
              </a:rPr>
              <a:t> Amazon Comprehend and Amazon Rekognition for </a:t>
            </a:r>
            <a:r>
              <a:rPr lang="en-US" sz="1200" b="0" i="0" kern="1200" dirty="0">
                <a:solidFill>
                  <a:schemeClr val="tx1"/>
                </a:solidFill>
                <a:effectLst/>
                <a:latin typeface="Amazon Ember Regular" charset="0"/>
                <a:ea typeface="+mn-ea"/>
                <a:cs typeface="+mn-cs"/>
              </a:rPr>
              <a:t>consumer research by automating the analysis of user generated content to produce dynamic consumer personas and actionable insights. More: https://www.youtube.com/watch?v=MiDryXiRINk</a:t>
            </a:r>
          </a:p>
          <a:p>
            <a:pPr marL="457200" lvl="1"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baseline="0" dirty="0">
                <a:solidFill>
                  <a:schemeClr val="tx1"/>
                </a:solidFill>
                <a:effectLst/>
                <a:latin typeface="Amazon Ember Regular" charset="0"/>
                <a:ea typeface="+mn-ea"/>
                <a:cs typeface="+mn-cs"/>
              </a:rPr>
              <a:t>Chick-Fil-A </a:t>
            </a:r>
            <a:r>
              <a:rPr lang="en-US" sz="1200" b="0" i="0" kern="1200" baseline="0" dirty="0">
                <a:solidFill>
                  <a:schemeClr val="tx1"/>
                </a:solidFill>
                <a:effectLst/>
                <a:latin typeface="Amazon Ember Regular" charset="0"/>
                <a:ea typeface="+mn-ea"/>
                <a:cs typeface="+mn-cs"/>
              </a:rPr>
              <a:t>– Chick-fil-A wanted to address the social media’s impact to food safety. Using Amazon Comprehend, it developed a process to identify key words, phrases, and customer sentiment from social media data to help spot potential food safety related issues. Ingest review data, apply buzzword filter, extract key text, check sentiment, smart sort, trigger business events.</a:t>
            </a:r>
          </a:p>
          <a:p>
            <a:pPr marL="457200" lvl="1"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marL="457200" lvl="1" indent="0">
              <a:buFont typeface="Arial" panose="020B0604020202020204" pitchFamily="34" charset="0"/>
              <a:buNone/>
            </a:pPr>
            <a:endParaRPr lang="en-US" sz="1200" b="0" i="0" kern="1200" baseline="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 </a:t>
            </a:r>
          </a:p>
          <a:p>
            <a:endParaRPr lang="en-US" dirty="0"/>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3891198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dirty="0">
                <a:solidFill>
                  <a:schemeClr val="tx1"/>
                </a:solidFill>
                <a:effectLst/>
                <a:latin typeface="Amazon Ember Regular" charset="0"/>
                <a:ea typeface="+mn-ea"/>
                <a:cs typeface="+mn-cs"/>
              </a:rPr>
              <a:t>VidMob is an award-winning technology platform that connects marketers of all sizes with a network of highly trained video creators, enabling businesses to dramatically improve their video marketing.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dirty="0">
                <a:solidFill>
                  <a:schemeClr val="tx1"/>
                </a:solidFill>
                <a:effectLst/>
                <a:latin typeface="Amazon Ember Regular" charset="0"/>
                <a:ea typeface="+mn-ea"/>
                <a:cs typeface="+mn-cs"/>
              </a:rPr>
              <a:t>Uses Amazon Rekognition and Amazon Transcribe to help marketers get smarter about creative, and react, in real time, to data with freshly optimized media.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dirty="0">
                <a:solidFill>
                  <a:schemeClr val="tx1"/>
                </a:solidFill>
                <a:effectLst/>
                <a:latin typeface="Amazon Ember Regular" charset="0"/>
                <a:ea typeface="+mn-ea"/>
                <a:cs typeface="+mn-cs"/>
              </a:rPr>
              <a:t>More: https://aws.amazon.com/blogs/machine-learning/vidmob-combines-computer-vision-and-language-ai-services-for-data-driven-creative-asset-production/</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3136599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Why</a:t>
            </a:r>
            <a:r>
              <a:rPr lang="en-US" sz="1200" b="1" i="0" kern="1200" baseline="0" dirty="0">
                <a:solidFill>
                  <a:schemeClr val="tx1"/>
                </a:solidFill>
                <a:effectLst/>
                <a:latin typeface="Amazon Ember Regular" charset="0"/>
                <a:ea typeface="+mn-ea"/>
                <a:cs typeface="+mn-cs"/>
              </a:rPr>
              <a:t> p</a:t>
            </a:r>
            <a:r>
              <a:rPr lang="en-US" sz="1200" b="1" i="0" kern="1200" dirty="0">
                <a:solidFill>
                  <a:schemeClr val="tx1"/>
                </a:solidFill>
                <a:effectLst/>
                <a:latin typeface="Amazon Ember Regular" charset="0"/>
                <a:ea typeface="+mn-ea"/>
                <a:cs typeface="+mn-cs"/>
              </a:rPr>
              <a:t>ersonalize?</a:t>
            </a: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Machine learning is being increasingly used to improve customer engagement by powering personalized product and content recommendations, tailored search results, and targeted marketing promotions.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However, developing the machine-learning capabilities necessary to produce these sophisticated recommendation systems has been beyond the reach of most organizations today due to the complexity of developing machine learning functionality.</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Epsilon research indicates 80% of consumers are more likely to make a purchase when brands offer personalized experiences: http://pressroom.epsilon.com/new-epsilon-research-indicates-80-of-consumers-are-more-likely-to-make-a-purchase-when-brands-offer-personalized-experiences/</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By 2018, companies that have “fully invested in all types of personalization” will outsell companies that have not by 20 percent. https://contently.com/2017/03/31/personalization-changing-content-marketing/</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Why Amazon</a:t>
            </a:r>
            <a:r>
              <a:rPr lang="en-US" sz="1200" b="1" i="0" kern="1200" baseline="0" dirty="0">
                <a:solidFill>
                  <a:schemeClr val="tx1"/>
                </a:solidFill>
                <a:effectLst/>
                <a:latin typeface="Amazon Ember Regular" charset="0"/>
                <a:ea typeface="+mn-ea"/>
                <a:cs typeface="+mn-cs"/>
              </a:rPr>
              <a:t> Personalize?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Personalize is a machine learning service that makes it easy for developers to create individualized recommendations for customers using their applications.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It</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allows developers with no prior machine learning experience to easily build sophisticated personalization capabilities into their applications, using machine learning technology perfected from years of use on Amazon.com. </a:t>
            </a:r>
          </a:p>
          <a:p>
            <a:endParaRPr lang="en-US" sz="1200" b="1"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Customer examples:</a:t>
            </a:r>
          </a:p>
          <a:p>
            <a:endParaRPr lang="en-US" sz="1200" b="1"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Domino's Pizza Enterprises Ltd</a:t>
            </a:r>
            <a:r>
              <a:rPr lang="en-US" sz="1200" b="0" i="0" kern="1200" dirty="0">
                <a:solidFill>
                  <a:schemeClr val="tx1"/>
                </a:solidFill>
                <a:effectLst/>
                <a:latin typeface="Amazon Ember Regular" charset="0"/>
                <a:ea typeface="+mn-ea"/>
                <a:cs typeface="+mn-cs"/>
              </a:rPr>
              <a:t> (DPE) is one of the largest pizza businesses in the world; their vision is to be the leader in deliveries in every neighborhood.</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"The customer is at the heart of everything we do at Domino's and we are working relentlessly to improve and enhance their experience. Using Amazon Personalize, we are able to achieve personalization at scale across our entire customer base, which was previously impossible. Amazon Personalize enables us to apply context about individual customers and their circumstances, and deliver customized communications such as special deals and offers through our digital </a:t>
            </a:r>
            <a:r>
              <a:rPr lang="en-US" sz="1200" b="0" i="0" kern="1200" dirty="0" err="1">
                <a:solidFill>
                  <a:schemeClr val="tx1"/>
                </a:solidFill>
                <a:effectLst/>
                <a:latin typeface="Amazon Ember Regular" charset="0"/>
                <a:ea typeface="+mn-ea"/>
                <a:cs typeface="+mn-cs"/>
              </a:rPr>
              <a:t>channels."Mallika</a:t>
            </a:r>
            <a:r>
              <a:rPr lang="en-US" sz="1200" b="0" i="0" kern="1200" dirty="0">
                <a:solidFill>
                  <a:schemeClr val="tx1"/>
                </a:solidFill>
                <a:effectLst/>
                <a:latin typeface="Amazon Ember Regular" charset="0"/>
                <a:ea typeface="+mn-ea"/>
                <a:cs typeface="+mn-cs"/>
              </a:rPr>
              <a:t> Krishnamurthy, Global Head, Strategy &amp; Insights - Domino's Pizza Enterprises</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Zola.com</a:t>
            </a:r>
            <a:r>
              <a:rPr lang="en-US" sz="1200" b="1"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is the fastest growing wedding company in the country using design and technology to create the easiest wedding planning and registry experience for couples getting married today.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"At Zola, we develop innovative wedding planning tools to serve couples. We want to be there along the entire wedding journey and provide the best possible recommendations to our customers based on their style, interests, or preferences. Until now, those recommendations have been implemented via rule-based ranking, popularity, or, more recently, via a similarity model calculated offline. These methods were difficult to maintain and scale. Amazon Personalize provides us with state-of-the-art algorithms and an end-to-end personalization solution that enables us to respond to customer actions in real-time. Being a small team, using Amazon Personalize will allow us to quickly deliver solutions that would have otherwise taken a much larger team and several months development time."Stephane Bailliez, VP of Engineering - Zola.com</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RBmedia</a:t>
            </a:r>
            <a:r>
              <a:rPr lang="en-US" sz="1200" b="0" i="0" kern="1200" dirty="0">
                <a:solidFill>
                  <a:schemeClr val="tx1"/>
                </a:solidFill>
                <a:effectLst/>
                <a:latin typeface="Amazon Ember Regular" charset="0"/>
                <a:ea typeface="+mn-ea"/>
                <a:cs typeface="+mn-cs"/>
              </a:rPr>
              <a:t> is a global leader in spoken audio content and digital media distribution technology that reaches millions of consumers.</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"Our customers are far more likely to engage with personalized content recommendations that are tailored to them and their particular needs, especially when they're given hundreds of thousands of titles to choose from. Amazon Personalize made it easy to build, train and deploy a personalization system at scale, without the need of utilizing extensive resources and specialized expertise."Mike Pyland, CTO - RBmedia</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Spuul</a:t>
            </a:r>
            <a:r>
              <a:rPr lang="en-US" sz="1200" b="0" i="0" kern="1200" dirty="0">
                <a:solidFill>
                  <a:schemeClr val="tx1"/>
                </a:solidFill>
                <a:effectLst/>
                <a:latin typeface="Amazon Ember Regular" charset="0"/>
                <a:ea typeface="+mn-ea"/>
                <a:cs typeface="+mn-cs"/>
              </a:rPr>
              <a:t> is an Over-the-top (OTT) platform delivering Indian Movies and TV Shows to an audience worldwide. "With thousands of movies and TV shows selection, it is a challenge to surface the most relevant programs to our viewers. To enable faster and more efficient content discovery, we want to deliver the highest quality content recommendations that are tailored to individuals' interests and preferences. Amazon Personalize enables us to easily and quickly implement a recommendation engine. Despite having no prior experience in AI/ML, it only took us 3 days to understand the service, create a first data set, and generate a recommendation. With Amazon Personalize, we will be able to provide every consumer with a personalized viewing experience."Daniel Muller, Head of Cloud Infrastructure – Spuul</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NAVITIME</a:t>
            </a:r>
            <a:r>
              <a:rPr lang="en-US" sz="1200" b="0" i="0" kern="1200" dirty="0">
                <a:solidFill>
                  <a:schemeClr val="tx1"/>
                </a:solidFill>
                <a:effectLst/>
                <a:latin typeface="Amazon Ember Regular" charset="0"/>
                <a:ea typeface="+mn-ea"/>
                <a:cs typeface="+mn-cs"/>
              </a:rPr>
              <a:t> is the leading provider of navigation technology and services in Japan.</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"NAVITIME is committed to delivering the most pertinent and up-to-date travel information for all our users. Beyond just getting users from one spot to the next, NAVITIME takes into consideration their previous trips and traveling preferences, and use that information to offer personalized experiences and discover businesses around them. We believe that Concierge offers an efficient solution that will help us drive relevant, contextual recommendations, and further improve our overall user </a:t>
            </a:r>
            <a:r>
              <a:rPr lang="en-US" sz="1200" b="0" i="0" kern="1200" dirty="0" err="1">
                <a:solidFill>
                  <a:schemeClr val="tx1"/>
                </a:solidFill>
                <a:effectLst/>
                <a:latin typeface="Amazon Ember Regular" charset="0"/>
                <a:ea typeface="+mn-ea"/>
                <a:cs typeface="+mn-cs"/>
              </a:rPr>
              <a:t>experience."Ikuo</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Odanaka</a:t>
            </a:r>
            <a:r>
              <a:rPr lang="en-US" sz="1200" b="0" i="0" kern="1200" dirty="0">
                <a:solidFill>
                  <a:schemeClr val="tx1"/>
                </a:solidFill>
                <a:effectLst/>
                <a:latin typeface="Amazon Ember Regular" charset="0"/>
                <a:ea typeface="+mn-ea"/>
                <a:cs typeface="+mn-cs"/>
              </a:rPr>
              <a:t>, General Manager of Development Department - NAVITIME</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baseline="0" dirty="0">
              <a:solidFill>
                <a:schemeClr val="tx1"/>
              </a:solidFill>
              <a:effectLst/>
              <a:latin typeface="Amazon Ember Regular" charset="0"/>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839616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Amazon Ember Regular" charset="0"/>
                <a:ea typeface="+mn-ea"/>
                <a:cs typeface="+mn-cs"/>
              </a:rPr>
              <a:t>Domino's Pizza Enterprises Ltd</a:t>
            </a:r>
            <a:r>
              <a:rPr lang="en-US" sz="1200" b="0" i="0" kern="1200" dirty="0">
                <a:solidFill>
                  <a:schemeClr val="tx1"/>
                </a:solidFill>
                <a:effectLst/>
                <a:latin typeface="Amazon Ember Regular" charset="0"/>
                <a:ea typeface="+mn-ea"/>
                <a:cs typeface="+mn-cs"/>
              </a:rPr>
              <a:t> (DPE) is one of the largest pizza businesses in the world; their vision is to be the leader in deliveries in every neighborhood.</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"The customer is at the heart of everything we do at Domino's and we are working relentlessly to improve and enhance their experience. Using Amazon Personalize, we are able to achieve personalization at scale across our entire customer base, which was previously impossible. Amazon Personalize enables us to apply context about individual customers and their circumstances, and deliver customized communications such as special deals and offers through our digital channels."Mallika Krishnamurthy, Global Head, Strategy &amp; Insights - Domino's Pizza Enterprises</a:t>
            </a:r>
          </a:p>
          <a:p>
            <a:pPr mar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31279736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Why forecasting?</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Companies today use everything from simple spreadsheets to complex financial planning software to attempt to accurately forecast future business outcomes such as product demand, resource needs, or financial performance.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These tools build forecasts by looking at a historical series of data, which is called time series data. For example, such tools may try to predict the future sales of a raincoat by looking only at its previous sales data with the underlying assumption that the future is determined by the past.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This approach can struggle to produce accurate forecasts for large sets of data that have irregular trends. Also, it fails to easily combine data series that change over time (such as price, discounts, web traffic, and number of employees) with relevant independent variables like product features and store locations.    </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Amazon Forecast?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Forecast is a fully-managed service that uses machine learning to deliver highly-accurate accurate forecasts.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Based on the same technology used at Amazon.com, Amazon Forecast uses machine learning to combine time series data with additional variables to build forecasts.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You only need to provide historical data, plus any additional data that you believe may impact your forecasts. Amazon Forecast will automatically identify what is meaningful, and produce a forecasting model capable of making predictions that are up to 50% more accurate than looking at time series data alone.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rial" panose="020B0604020202020204" pitchFamily="34" charset="0"/>
                <a:ea typeface="+mn-ea"/>
                <a:cs typeface="+mn-cs"/>
              </a:rPr>
              <a:t>Forecast works very much the same way that Personalize does. You actually start streaming historical data into us, all kinds of information on supply chain and inventory levels. You'll give us all the possible variables that could impact</a:t>
            </a:r>
            <a:r>
              <a:rPr lang="en-US" sz="1200" b="0" i="0" kern="1200" baseline="0" dirty="0">
                <a:solidFill>
                  <a:schemeClr val="tx1"/>
                </a:solidFill>
                <a:effectLst/>
                <a:latin typeface="Arial" panose="020B0604020202020204" pitchFamily="34" charset="0"/>
                <a:ea typeface="+mn-ea"/>
                <a:cs typeface="+mn-cs"/>
              </a:rPr>
              <a:t> </a:t>
            </a:r>
            <a:r>
              <a:rPr lang="en-US" sz="1200" b="0" i="0" kern="1200" dirty="0">
                <a:solidFill>
                  <a:schemeClr val="tx1"/>
                </a:solidFill>
                <a:effectLst/>
                <a:latin typeface="Arial" panose="020B0604020202020204" pitchFamily="34" charset="0"/>
                <a:ea typeface="+mn-ea"/>
                <a:cs typeface="+mn-cs"/>
              </a:rPr>
              <a:t>the forecast, what we call “causals.” Then Forecast uses the same algorithms that we've built to do forecasting on Amazon over the last 20 years and gives you time series forecast out of an API on the other end. What's happening behind the scenes, again, is very</a:t>
            </a:r>
            <a:r>
              <a:rPr lang="en-US" sz="1200" b="0" i="0" kern="1200" baseline="0" dirty="0">
                <a:solidFill>
                  <a:schemeClr val="tx1"/>
                </a:solidFill>
                <a:effectLst/>
                <a:latin typeface="Arial" panose="020B0604020202020204" pitchFamily="34" charset="0"/>
                <a:ea typeface="+mn-ea"/>
                <a:cs typeface="+mn-cs"/>
              </a:rPr>
              <a:t> </a:t>
            </a:r>
            <a:r>
              <a:rPr lang="en-US" sz="1200" b="0" i="0" kern="1200" dirty="0">
                <a:solidFill>
                  <a:schemeClr val="tx1"/>
                </a:solidFill>
                <a:effectLst/>
                <a:latin typeface="Arial" panose="020B0604020202020204" pitchFamily="34" charset="0"/>
                <a:ea typeface="+mn-ea"/>
                <a:cs typeface="+mn-cs"/>
              </a:rPr>
              <a:t>similar, where we do the analytics</a:t>
            </a:r>
            <a:r>
              <a:rPr lang="en-US" sz="1200" b="0" i="0" kern="1200" baseline="0" dirty="0">
                <a:solidFill>
                  <a:schemeClr val="tx1"/>
                </a:solidFill>
                <a:effectLst/>
                <a:latin typeface="Arial" panose="020B0604020202020204" pitchFamily="34" charset="0"/>
                <a:ea typeface="+mn-ea"/>
                <a:cs typeface="+mn-cs"/>
              </a:rPr>
              <a:t> and </a:t>
            </a:r>
            <a:r>
              <a:rPr lang="en-US" sz="1200" b="0" i="0" kern="1200" dirty="0">
                <a:solidFill>
                  <a:schemeClr val="tx1"/>
                </a:solidFill>
                <a:effectLst/>
                <a:latin typeface="Arial" panose="020B0604020202020204" pitchFamily="34" charset="0"/>
                <a:ea typeface="+mn-ea"/>
                <a:cs typeface="+mn-cs"/>
              </a:rPr>
              <a:t>we look for the signal. We actually will then choose from eight proprietary algorithms that we've built to do our forecasts over the years. </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Customer examples:</a:t>
            </a:r>
          </a:p>
          <a:p>
            <a:r>
              <a:rPr lang="en-US" sz="1200" b="1" i="0" kern="1200" dirty="0">
                <a:solidFill>
                  <a:schemeClr val="tx1"/>
                </a:solidFill>
                <a:effectLst/>
                <a:latin typeface="Amazon Ember Regular" charset="0"/>
                <a:ea typeface="+mn-ea"/>
                <a:cs typeface="+mn-cs"/>
              </a:rPr>
              <a:t>CJ Logistics </a:t>
            </a:r>
            <a:r>
              <a:rPr lang="en-US" sz="1200" b="0" i="0" kern="1200" dirty="0">
                <a:solidFill>
                  <a:schemeClr val="tx1"/>
                </a:solidFill>
                <a:effectLst/>
                <a:latin typeface="Amazon Ember Regular" charset="0"/>
                <a:ea typeface="+mn-ea"/>
                <a:cs typeface="+mn-cs"/>
              </a:rPr>
              <a:t>is the leading logistics company in South Korea. </a:t>
            </a:r>
          </a:p>
          <a:p>
            <a:r>
              <a:rPr lang="en-US" sz="1200" b="0" i="0" kern="1200" dirty="0">
                <a:solidFill>
                  <a:schemeClr val="tx1"/>
                </a:solidFill>
                <a:effectLst/>
                <a:latin typeface="Amazon Ember Regular" charset="0"/>
                <a:ea typeface="+mn-ea"/>
                <a:cs typeface="+mn-cs"/>
              </a:rPr>
              <a:t> </a:t>
            </a:r>
            <a:r>
              <a:rPr lang="en-US" sz="1200" b="0" i="1" kern="1200" dirty="0">
                <a:solidFill>
                  <a:schemeClr val="tx1"/>
                </a:solidFill>
                <a:effectLst/>
                <a:latin typeface="Amazon Ember Regular" charset="0"/>
                <a:ea typeface="+mn-ea"/>
                <a:cs typeface="+mn-cs"/>
              </a:rPr>
              <a:t>Amazon Forecast has been applied to CJ Logistics’ parcel volume forecasting process to optimize the amount of human resources, transportation, and warehouse space we provision to meet demand. Amazon Forecast allows us to use sophisticated machine learning-based forecasting techniques without building our own system. Looking forward, we have a clear vision of increasing our operational efficiency by using Amazon Forecast.</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 YoungSoo Kim, Vice President of TES Strategy Unit, CJ Logistics</a:t>
            </a:r>
          </a:p>
          <a:p>
            <a:r>
              <a:rPr lang="en-US" sz="1200" b="0" i="1" kern="1200" dirty="0">
                <a:solidFill>
                  <a:schemeClr val="tx1"/>
                </a:solidFill>
                <a:effectLst/>
                <a:latin typeface="Amazon Ember Regular" charset="0"/>
                <a:ea typeface="+mn-ea"/>
                <a:cs typeface="+mn-cs"/>
              </a:rPr>
              <a:t> </a:t>
            </a:r>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Mercado Libre</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“We have been using Amazon Forecast to predict demand for over 50,000 different products, using Amazon Forecast’s state-of-the-art deep learning algorithms that we can use right out of the box. Amazon Forecast takes care of all the heavy lifting of setting up pipelines, re-training schedules, and re-generating forecasts, so we can experiment with hundreds of models very easily.”</a:t>
            </a:r>
          </a:p>
          <a:p>
            <a:endParaRPr lang="en-US" dirty="0"/>
          </a:p>
          <a:p>
            <a:endParaRPr lang="en-US" dirty="0"/>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898948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3413322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Why document analysis?</a:t>
            </a:r>
          </a:p>
          <a:p>
            <a:pPr marL="171450"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mn-cs"/>
              </a:rPr>
              <a:t>Dealing with documents is actually painful. If you think about it, what most people do is one of a few things, and they all have issues. Either, again, they try to use thousands of humans who sit with these documents at a terminal and type everything in. That's obviously slow and expensive and doesn't get you nearly the amount of documents you want. Some people use OCR, but the problem with OCR is it's kind of a dumb protocol. It takes all the language and it just kind of takes it as it comes. </a:t>
            </a:r>
          </a:p>
          <a:p>
            <a:pPr marL="171450"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mn-cs"/>
              </a:rPr>
              <a:t>Sometimes you get text that you can use in a digital format, and sometimes you don't. Or sometimes people build templates for certain forms. The problem is there is an endless number of these forms, and the forms themselves change every few years. They're very rigid and very fragile. And so our customers are frustrated that they can't get more of all this text and data that are in documents into the cloud so that they can actually do machine learning on top of it. </a:t>
            </a:r>
          </a:p>
          <a:p>
            <a:pPr marL="171450"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mn-cs"/>
              </a:rPr>
              <a:t>So</a:t>
            </a:r>
            <a:r>
              <a:rPr lang="en-US" sz="1200" b="0" i="0" kern="1200" baseline="0" dirty="0">
                <a:solidFill>
                  <a:schemeClr val="tx1"/>
                </a:solidFill>
                <a:effectLst/>
                <a:latin typeface="Arial" panose="020B0604020202020204" pitchFamily="34" charset="0"/>
                <a:ea typeface="+mn-ea"/>
                <a:cs typeface="+mn-cs"/>
              </a:rPr>
              <a:t> working</a:t>
            </a:r>
            <a:r>
              <a:rPr lang="en-US" sz="1200" b="0" i="0" kern="1200" dirty="0">
                <a:solidFill>
                  <a:schemeClr val="tx1"/>
                </a:solidFill>
                <a:effectLst/>
                <a:latin typeface="Arial" panose="020B0604020202020204" pitchFamily="34" charset="0"/>
                <a:ea typeface="+mn-ea"/>
                <a:cs typeface="+mn-cs"/>
              </a:rPr>
              <a:t> with our customers, we thought about what might solve these problems. </a:t>
            </a:r>
            <a:endParaRPr lang="en-US" dirty="0"/>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0" indent="0">
              <a:buFont typeface="Arial" panose="020B0604020202020204" pitchFamily="34" charset="0"/>
              <a:buNone/>
            </a:pPr>
            <a:r>
              <a:rPr lang="en-US" sz="1200" b="1" i="0" kern="1200" dirty="0">
                <a:solidFill>
                  <a:schemeClr val="tx1"/>
                </a:solidFill>
                <a:effectLst/>
                <a:latin typeface="Amazon Ember Regular" charset="0"/>
                <a:ea typeface="+mn-ea"/>
                <a:cs typeface="+mn-cs"/>
              </a:rPr>
              <a:t>Why Amazon Textract?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 Textract is a service that automatically detects and extracts text and data from scanned documents. It goes beyond simple optical character recognition (OCR) to also identify the contents of fields in forms and information stored in tables.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Textract overcomes traditional challenges by using machine learning to instantly “read” virtually any type of document to accurately extract text and data without the need for any manual effort or custom code.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You can quickly automate document workflows, enabling you to process a million  document pages in one hour.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Once the information is captured, you can take action on it within your business applications, create smart search indexes, build automated approval workflows, and better maintain compliance with document archival rules. </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“At </a:t>
            </a:r>
            <a:r>
              <a:rPr lang="en-US" sz="1200" b="1" i="0" kern="1200" dirty="0">
                <a:solidFill>
                  <a:schemeClr val="tx1"/>
                </a:solidFill>
                <a:effectLst/>
                <a:latin typeface="Amazon Ember Regular" charset="0"/>
                <a:ea typeface="+mn-ea"/>
                <a:cs typeface="+mn-cs"/>
              </a:rPr>
              <a:t>Alfresco</a:t>
            </a:r>
            <a:r>
              <a:rPr lang="en-US" sz="1200" b="0" i="0" kern="1200" dirty="0">
                <a:solidFill>
                  <a:schemeClr val="tx1"/>
                </a:solidFill>
                <a:effectLst/>
                <a:latin typeface="Amazon Ember Regular" charset="0"/>
                <a:ea typeface="+mn-ea"/>
                <a:cs typeface="+mn-cs"/>
              </a:rPr>
              <a:t>, we want to make document processing and content management as simple as possible for our customers. Since a document management system is only as good as its input, it is critical that we have the foundational tools that can automatically and accurately extract key information from digitized documents. Previously, we built custom solutions on top of OCR technology in order to extract data of interest, which required intensive manual training. This process consumed valuable time and resources, but it was work that had to be done. With Amazon Hieroglyph, we can now automatically extract not just the text in a document and table information, but real insights that allow us to automate data entry and facilitate faster business decisions. Hieroglyph is enabling us to provide greater data integrity, security compliance, and the ability to launch business processes faster than ever. And most importantly, all of this helps us better assist our customers in their digital transformation journey.” - John Newton, CTO &amp; Founder, Alfresco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“At </a:t>
            </a:r>
            <a:r>
              <a:rPr lang="en-US" sz="1200" b="1" i="0" kern="1200" dirty="0">
                <a:solidFill>
                  <a:schemeClr val="tx1"/>
                </a:solidFill>
                <a:effectLst/>
                <a:latin typeface="Amazon Ember Regular" charset="0"/>
                <a:ea typeface="+mn-ea"/>
                <a:cs typeface="+mn-cs"/>
              </a:rPr>
              <a:t>Cox Automotive</a:t>
            </a:r>
            <a:r>
              <a:rPr lang="en-US" sz="1200" b="0" i="0" kern="1200" dirty="0">
                <a:solidFill>
                  <a:schemeClr val="tx1"/>
                </a:solidFill>
                <a:effectLst/>
                <a:latin typeface="Amazon Ember Regular" charset="0"/>
                <a:ea typeface="+mn-ea"/>
                <a:cs typeface="+mn-cs"/>
              </a:rPr>
              <a:t>, we are looking to transform the way the world buys, sells, owns and uses cars. To further modernize our automotive solutions, we will be leveraging Amazon Hieroglyph to accelerate how quickly cars can be transacted. With Hieroglyph, we can automatically capture and validate data from documents and forms, such as loan applications or vehicle titles, so decisions can be made more quickly. This will reduce customer effort and further streamline the process for everyone involved from the manufacturer to the buyer.” - Bryan Landerman, Chief Technology Officer at Cox Automotive</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baseline="0" dirty="0">
              <a:solidFill>
                <a:schemeClr val="tx1"/>
              </a:solidFill>
              <a:effectLst/>
              <a:latin typeface="Amazon Ember Regular" charset="0"/>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4071691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51728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41920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Fragment segmentation- quality assessment. Risk of faults</a:t>
            </a:r>
          </a:p>
          <a:p>
            <a:r>
              <a:rPr lang="en-US" dirty="0"/>
              <a:t>Vein segmentation- precious metal exploration opportunities</a:t>
            </a:r>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428572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technology side, ML should increasingly be integrated into just about every aspect of your business. </a:t>
            </a:r>
          </a:p>
          <a:p>
            <a:pPr marL="171450" indent="-171450">
              <a:buFont typeface="Arial" panose="020B0604020202020204" pitchFamily="34" charset="0"/>
              <a:buChar char="•"/>
            </a:pPr>
            <a:r>
              <a:rPr lang="en-US" dirty="0"/>
              <a:t>To do so, requires a new stack that is tailored to the unique needs of your business. </a:t>
            </a:r>
          </a:p>
          <a:p>
            <a:endParaRPr lang="en-US" dirty="0"/>
          </a:p>
        </p:txBody>
      </p:sp>
      <p:sp>
        <p:nvSpPr>
          <p:cNvPr id="4" name="Footer Placeholder 3"/>
          <p:cNvSpPr>
            <a:spLocks noGrp="1"/>
          </p:cNvSpPr>
          <p:nvPr>
            <p:ph type="ftr" sz="quarter" idx="4"/>
          </p:nvPr>
        </p:nvSpPr>
        <p:spPr/>
        <p:txBody>
          <a:bodyPr/>
          <a:lstStyle/>
          <a:p>
            <a:r>
              <a:rPr lang="en-US" dirty="0"/>
              <a:t>Amazon Confidential</a:t>
            </a:r>
          </a:p>
        </p:txBody>
      </p:sp>
      <p:sp>
        <p:nvSpPr>
          <p:cNvPr id="5" name="Slide Number Placeholder 4"/>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403407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5077279"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661585" y="1119541"/>
            <a:ext cx="3047700" cy="3142897"/>
          </a:xfrm>
          <a:prstGeom prst="rect">
            <a:avLst/>
          </a:prstGeom>
        </p:spPr>
        <p:txBody>
          <a:bodyPr/>
          <a:lstStyle/>
          <a:p>
            <a:endParaRPr lang="en-US" dirty="0"/>
          </a:p>
        </p:txBody>
      </p:sp>
    </p:spTree>
    <p:extLst>
      <p:ext uri="{BB962C8B-B14F-4D97-AF65-F5344CB8AC3E}">
        <p14:creationId xmlns:p14="http://schemas.microsoft.com/office/powerpoint/2010/main" val="45102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center)">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8395220" cy="3336345"/>
          </a:xfrm>
          <a:prstGeom prst="rect">
            <a:avLst/>
          </a:prstGeom>
        </p:spPr>
        <p:txBody>
          <a:bodyPr/>
          <a:lstStyle/>
          <a:p>
            <a:endParaRPr lang="en-US" dirty="0"/>
          </a:p>
        </p:txBody>
      </p:sp>
    </p:spTree>
    <p:extLst>
      <p:ext uri="{BB962C8B-B14F-4D97-AF65-F5344CB8AC3E}">
        <p14:creationId xmlns:p14="http://schemas.microsoft.com/office/powerpoint/2010/main" val="334530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0"/>
            <a:ext cx="9144000" cy="5143499"/>
          </a:xfrm>
          <a:prstGeom prst="rect">
            <a:avLst/>
          </a:prstGeom>
        </p:spPr>
        <p:txBody>
          <a:bodyPr/>
          <a:lstStyle/>
          <a:p>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2381838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3658903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45029"/>
            <a:ext cx="9144000" cy="3331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icture Placeholder 2"/>
          <p:cNvSpPr>
            <a:spLocks noGrp="1"/>
          </p:cNvSpPr>
          <p:nvPr>
            <p:ph type="pic" sz="quarter" idx="16"/>
          </p:nvPr>
        </p:nvSpPr>
        <p:spPr>
          <a:xfrm>
            <a:off x="591671"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705186"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4818701"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1" y="2935611"/>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6" y="2935611"/>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1" y="2935611"/>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1"/>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9" name="Picture Placeholder 2"/>
          <p:cNvSpPr>
            <a:spLocks noGrp="1"/>
          </p:cNvSpPr>
          <p:nvPr>
            <p:ph type="pic" sz="quarter" idx="20"/>
          </p:nvPr>
        </p:nvSpPr>
        <p:spPr>
          <a:xfrm>
            <a:off x="339939" y="1170916"/>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1170916"/>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6624974" y="1170916"/>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339939" y="2782372"/>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3479308" y="2782372"/>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6624974" y="2782372"/>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3273093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36788" y="1154113"/>
            <a:ext cx="8205549" cy="3127375"/>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36550" y="1058863"/>
            <a:ext cx="8205788" cy="340360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36550" y="1058863"/>
            <a:ext cx="8205788" cy="340360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6D7709-6145-495A-92A6-03EFE44102C8}"/>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8" name="Rectangle 7">
            <a:extLst>
              <a:ext uri="{FF2B5EF4-FFF2-40B4-BE49-F238E27FC236}">
                <a16:creationId xmlns:a16="http://schemas.microsoft.com/office/drawing/2014/main" id="{739DCF7E-2EC2-482A-B3E7-0F38BC8CDB1B}"/>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3"/>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4029020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36550" y="1058863"/>
            <a:ext cx="8205788" cy="340360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6" name="TextBox 5"/>
          <p:cNvSpPr txBox="1"/>
          <p:nvPr userDrawn="1"/>
        </p:nvSpPr>
        <p:spPr>
          <a:xfrm>
            <a:off x="7436224" y="6104965"/>
            <a:ext cx="184731" cy="369332"/>
          </a:xfrm>
          <a:prstGeom prst="rect">
            <a:avLst/>
          </a:prstGeom>
          <a:noFill/>
        </p:spPr>
        <p:txBody>
          <a:bodyPr wrap="none" rtlCol="0">
            <a:spAutoFit/>
          </a:bodyPr>
          <a:lstStyle/>
          <a:p>
            <a:endParaRPr lang="en-US" dirty="0"/>
          </a:p>
        </p:txBody>
      </p:sp>
      <p:sp>
        <p:nvSpPr>
          <p:cNvPr id="10" name="Title 1"/>
          <p:cNvSpPr>
            <a:spLocks noGrp="1"/>
          </p:cNvSpPr>
          <p:nvPr>
            <p:ph type="title"/>
          </p:nvPr>
        </p:nvSpPr>
        <p:spPr>
          <a:xfrm>
            <a:off x="411647" y="1618393"/>
            <a:ext cx="6662921" cy="704387"/>
          </a:xfrm>
        </p:spPr>
        <p:txBody>
          <a:bodyPr anchor="ctr" anchorCtr="0">
            <a:noAutofit/>
          </a:bodyPr>
          <a:lstStyle>
            <a:lvl1pPr algn="l">
              <a:defRPr sz="4000"/>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18522" y="2322780"/>
            <a:ext cx="3987800" cy="4953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3" name="TextBox 12">
            <a:extLst>
              <a:ext uri="{FF2B5EF4-FFF2-40B4-BE49-F238E27FC236}">
                <a16:creationId xmlns:a16="http://schemas.microsoft.com/office/drawing/2014/main" id="{9A17EFB3-AE32-9E4B-AA56-B14E0F20449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6" name="TextBox 5">
            <a:extLst>
              <a:ext uri="{FF2B5EF4-FFF2-40B4-BE49-F238E27FC236}">
                <a16:creationId xmlns:a16="http://schemas.microsoft.com/office/drawing/2014/main" id="{4D8B5D6C-FADB-1340-820C-26E840A8AC8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24837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slide - Squid 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19B42FBE-3295-6941-A1AE-631779A2516B}"/>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63584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slide - Oran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F4C7A6D3-65A0-8542-AE4B-0026DA76B828}"/>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6264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6B5352DB-30F3-104A-9B80-B5A5F889DF74}"/>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0465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0"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80195" y="1119541"/>
            <a:ext cx="2836863"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705230" y="1119541"/>
            <a:ext cx="2989065" cy="3142897"/>
          </a:xfrm>
          <a:prstGeom prst="rect">
            <a:avLst/>
          </a:prstGeom>
        </p:spPr>
        <p:txBody>
          <a:bodyPr/>
          <a:lstStyle/>
          <a:p>
            <a:endParaRPr lang="en-US" dirty="0"/>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61295" y="1119541"/>
            <a:ext cx="2001515" cy="1678935"/>
          </a:xfrm>
          <a:prstGeom prst="rect">
            <a:avLst/>
          </a:prstGeom>
        </p:spPr>
        <p:txBody>
          <a:bodyPr/>
          <a:lstStyle/>
          <a:p>
            <a:endParaRPr lang="en-US" dirty="0"/>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61295" y="3079376"/>
            <a:ext cx="2001515" cy="1183062"/>
          </a:xfrm>
          <a:prstGeom prst="rect">
            <a:avLst/>
          </a:prstGeom>
        </p:spPr>
        <p:txBody>
          <a:bodyPr/>
          <a:lstStyle/>
          <a:p>
            <a:endParaRPr lang="en-US" dirty="0"/>
          </a:p>
        </p:txBody>
      </p:sp>
    </p:spTree>
    <p:extLst>
      <p:ext uri="{BB962C8B-B14F-4D97-AF65-F5344CB8AC3E}">
        <p14:creationId xmlns:p14="http://schemas.microsoft.com/office/powerpoint/2010/main" val="2901287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6" r:id="rId1"/>
    <p:sldLayoutId id="2147483700" r:id="rId2"/>
    <p:sldLayoutId id="2147483697" r:id="rId3"/>
    <p:sldLayoutId id="2147483698" r:id="rId4"/>
    <p:sldLayoutId id="2147483699" r:id="rId5"/>
    <p:sldLayoutId id="2147483689" r:id="rId6"/>
    <p:sldLayoutId id="2147483678" r:id="rId7"/>
    <p:sldLayoutId id="2147483707" r:id="rId8"/>
    <p:sldLayoutId id="2147483679" r:id="rId9"/>
    <p:sldLayoutId id="2147483703" r:id="rId10"/>
    <p:sldLayoutId id="2147483704" r:id="rId11"/>
    <p:sldLayoutId id="2147483705" r:id="rId12"/>
    <p:sldLayoutId id="2147483706" r:id="rId13"/>
    <p:sldLayoutId id="2147483710" r:id="rId14"/>
    <p:sldLayoutId id="2147483690" r:id="rId15"/>
    <p:sldLayoutId id="2147483691" r:id="rId16"/>
    <p:sldLayoutId id="2147483692" r:id="rId17"/>
    <p:sldLayoutId id="2147483702" r:id="rId18"/>
    <p:sldLayoutId id="2147483680" r:id="rId19"/>
    <p:sldLayoutId id="2147483701" r:id="rId20"/>
    <p:sldLayoutId id="2147483693" r:id="rId21"/>
    <p:sldLayoutId id="2147483687" r:id="rId22"/>
  </p:sldLayoutIdLst>
  <p:hf sldNum="0" hdr="0" dt="0"/>
  <p:txStyles>
    <p:title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svg"/><Relationship Id="rId26" Type="http://schemas.microsoft.com/office/2007/relationships/hdphoto" Target="../media/hdphoto3.wdp"/><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5" Type="http://schemas.microsoft.com/office/2007/relationships/hdphoto" Target="../media/hdphoto2.wdp"/><Relationship Id="rId2" Type="http://schemas.openxmlformats.org/officeDocument/2006/relationships/notesSlide" Target="../notesSlides/notesSlide10.xml"/><Relationship Id="rId16" Type="http://schemas.openxmlformats.org/officeDocument/2006/relationships/image" Target="../media/image40.svg"/><Relationship Id="rId20" Type="http://schemas.openxmlformats.org/officeDocument/2006/relationships/image" Target="../media/image44.png"/><Relationship Id="rId29"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30.sv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3.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microsoft.com/office/2007/relationships/hdphoto" Target="../media/hdphoto4.wdp"/><Relationship Id="rId10" Type="http://schemas.openxmlformats.org/officeDocument/2006/relationships/image" Target="../media/image34.svg"/><Relationship Id="rId19" Type="http://schemas.openxmlformats.org/officeDocument/2006/relationships/image" Target="../media/image43.png"/><Relationship Id="rId31" Type="http://schemas.openxmlformats.org/officeDocument/2006/relationships/image" Target="../media/image52.pn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 Id="rId22" Type="http://schemas.openxmlformats.org/officeDocument/2006/relationships/image" Target="../media/image46.png"/><Relationship Id="rId27" Type="http://schemas.openxmlformats.org/officeDocument/2006/relationships/image" Target="../media/image49.png"/><Relationship Id="rId30"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image" Target="../media/image55.png"/><Relationship Id="rId7" Type="http://schemas.openxmlformats.org/officeDocument/2006/relationships/image" Target="../media/image59.tiff"/><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8.tiff"/><Relationship Id="rId11" Type="http://schemas.openxmlformats.org/officeDocument/2006/relationships/image" Target="../media/image63.tiff"/><Relationship Id="rId5" Type="http://schemas.openxmlformats.org/officeDocument/2006/relationships/image" Target="../media/image57.tiff"/><Relationship Id="rId10" Type="http://schemas.openxmlformats.org/officeDocument/2006/relationships/image" Target="../media/image62.tiff"/><Relationship Id="rId4" Type="http://schemas.openxmlformats.org/officeDocument/2006/relationships/image" Target="../media/image56.png"/><Relationship Id="rId9" Type="http://schemas.openxmlformats.org/officeDocument/2006/relationships/image" Target="../media/image61.tiff"/></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chart" Target="../charts/chart4.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3" Type="http://schemas.openxmlformats.org/officeDocument/2006/relationships/hyperlink" Target="https://docs.aws.amazon.com/sagemaker/latest/dg/k-means.html" TargetMode="External"/><Relationship Id="rId18" Type="http://schemas.openxmlformats.org/officeDocument/2006/relationships/hyperlink" Target="https://docs.aws.amazon.com/sagemaker/latest/dg/object2vec.html" TargetMode="External"/><Relationship Id="rId26" Type="http://schemas.openxmlformats.org/officeDocument/2006/relationships/image" Target="../media/image80.png"/><Relationship Id="rId3" Type="http://schemas.openxmlformats.org/officeDocument/2006/relationships/image" Target="../media/image74.tiff"/><Relationship Id="rId21" Type="http://schemas.openxmlformats.org/officeDocument/2006/relationships/hyperlink" Target="https://docs.aws.amazon.com/sagemaker/latest/dg/randomcutforest.html" TargetMode="External"/><Relationship Id="rId34" Type="http://schemas.openxmlformats.org/officeDocument/2006/relationships/image" Target="../media/image88.tiff"/><Relationship Id="rId7" Type="http://schemas.openxmlformats.org/officeDocument/2006/relationships/image" Target="../media/image78.tiff"/><Relationship Id="rId12" Type="http://schemas.openxmlformats.org/officeDocument/2006/relationships/hyperlink" Target="https://docs.aws.amazon.com/sagemaker/latest/dg/ip-insights.html" TargetMode="External"/><Relationship Id="rId17" Type="http://schemas.openxmlformats.org/officeDocument/2006/relationships/hyperlink" Target="https://docs.aws.amazon.com/sagemaker/latest/dg/ntm.html" TargetMode="External"/><Relationship Id="rId25" Type="http://schemas.openxmlformats.org/officeDocument/2006/relationships/image" Target="../media/image79.png"/><Relationship Id="rId33" Type="http://schemas.openxmlformats.org/officeDocument/2006/relationships/image" Target="../media/image87.png"/><Relationship Id="rId2" Type="http://schemas.openxmlformats.org/officeDocument/2006/relationships/image" Target="../media/image73.tiff"/><Relationship Id="rId16" Type="http://schemas.openxmlformats.org/officeDocument/2006/relationships/hyperlink" Target="https://docs.aws.amazon.com/sagemaker/latest/dg/linear-learner.html" TargetMode="External"/><Relationship Id="rId20" Type="http://schemas.openxmlformats.org/officeDocument/2006/relationships/hyperlink" Target="https://docs.aws.amazon.com/sagemaker/latest/dg/pca.html" TargetMode="External"/><Relationship Id="rId29" Type="http://schemas.openxmlformats.org/officeDocument/2006/relationships/image" Target="../media/image83.png"/><Relationship Id="rId1" Type="http://schemas.openxmlformats.org/officeDocument/2006/relationships/slideLayout" Target="../slideLayouts/slideLayout13.xml"/><Relationship Id="rId6" Type="http://schemas.openxmlformats.org/officeDocument/2006/relationships/image" Target="../media/image77.png"/><Relationship Id="rId11" Type="http://schemas.openxmlformats.org/officeDocument/2006/relationships/hyperlink" Target="https://docs.aws.amazon.com/sagemaker/latest/dg/image-classification.html" TargetMode="External"/><Relationship Id="rId24" Type="http://schemas.openxmlformats.org/officeDocument/2006/relationships/hyperlink" Target="https://docs.aws.amazon.com/sagemaker/latest/dg/xgboost.html" TargetMode="External"/><Relationship Id="rId32" Type="http://schemas.openxmlformats.org/officeDocument/2006/relationships/image" Target="../media/image86.tiff"/><Relationship Id="rId5" Type="http://schemas.openxmlformats.org/officeDocument/2006/relationships/image" Target="../media/image76.tiff"/><Relationship Id="rId15" Type="http://schemas.openxmlformats.org/officeDocument/2006/relationships/hyperlink" Target="https://docs.aws.amazon.com/sagemaker/latest/dg/lda.html" TargetMode="External"/><Relationship Id="rId23" Type="http://schemas.openxmlformats.org/officeDocument/2006/relationships/hyperlink" Target="https://docs.aws.amazon.com/sagemaker/latest/dg/seq-2-seq.html" TargetMode="External"/><Relationship Id="rId28" Type="http://schemas.openxmlformats.org/officeDocument/2006/relationships/image" Target="../media/image82.png"/><Relationship Id="rId10" Type="http://schemas.openxmlformats.org/officeDocument/2006/relationships/hyperlink" Target="https://docs.aws.amazon.com/sagemaker/latest/dg/fact-machines.html" TargetMode="External"/><Relationship Id="rId19" Type="http://schemas.openxmlformats.org/officeDocument/2006/relationships/hyperlink" Target="https://docs.aws.amazon.com/sagemaker/latest/dg/object-detection.html" TargetMode="External"/><Relationship Id="rId31" Type="http://schemas.openxmlformats.org/officeDocument/2006/relationships/image" Target="../media/image85.png"/><Relationship Id="rId4" Type="http://schemas.openxmlformats.org/officeDocument/2006/relationships/image" Target="../media/image75.tiff"/><Relationship Id="rId9" Type="http://schemas.openxmlformats.org/officeDocument/2006/relationships/hyperlink" Target="https://docs.aws.amazon.com/sagemaker/latest/dg/deepar.html" TargetMode="External"/><Relationship Id="rId14" Type="http://schemas.openxmlformats.org/officeDocument/2006/relationships/hyperlink" Target="https://docs.aws.amazon.com/sagemaker/latest/dg/k-nearest-neighbors.html" TargetMode="External"/><Relationship Id="rId22" Type="http://schemas.openxmlformats.org/officeDocument/2006/relationships/hyperlink" Target="https://docs.aws.amazon.com/sagemaker/latest/dg/semantic-segmentation.html" TargetMode="External"/><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8" Type="http://schemas.openxmlformats.org/officeDocument/2006/relationships/hyperlink" Target="https://docs.aws.amazon.com/sagemaker/latest/dg/blazingtext.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03.png"/><Relationship Id="rId3" Type="http://schemas.openxmlformats.org/officeDocument/2006/relationships/image" Target="../media/image95.png"/><Relationship Id="rId7" Type="http://schemas.openxmlformats.org/officeDocument/2006/relationships/image" Target="../media/image98.png"/><Relationship Id="rId12"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microsoft.com/office/2007/relationships/hdphoto" Target="../media/hdphoto5.wdp"/><Relationship Id="rId11" Type="http://schemas.openxmlformats.org/officeDocument/2006/relationships/image" Target="../media/image101.png"/><Relationship Id="rId5" Type="http://schemas.openxmlformats.org/officeDocument/2006/relationships/image" Target="../media/image97.png"/><Relationship Id="rId15" Type="http://schemas.microsoft.com/office/2007/relationships/hdphoto" Target="../media/hdphoto7.wdp"/><Relationship Id="rId10" Type="http://schemas.openxmlformats.org/officeDocument/2006/relationships/image" Target="../media/image100.png"/><Relationship Id="rId4" Type="http://schemas.openxmlformats.org/officeDocument/2006/relationships/image" Target="../media/image96.png"/><Relationship Id="rId9" Type="http://schemas.openxmlformats.org/officeDocument/2006/relationships/image" Target="../media/image99.png"/><Relationship Id="rId14" Type="http://schemas.openxmlformats.org/officeDocument/2006/relationships/image" Target="../media/image104.png"/></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13.xml"/><Relationship Id="rId5" Type="http://schemas.openxmlformats.org/officeDocument/2006/relationships/image" Target="../media/image108.tiff"/><Relationship Id="rId4" Type="http://schemas.openxmlformats.org/officeDocument/2006/relationships/image" Target="../media/image107.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svg"/><Relationship Id="rId26" Type="http://schemas.microsoft.com/office/2007/relationships/hdphoto" Target="../media/hdphoto3.wdp"/><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5" Type="http://schemas.microsoft.com/office/2007/relationships/hdphoto" Target="../media/hdphoto2.wdp"/><Relationship Id="rId2" Type="http://schemas.openxmlformats.org/officeDocument/2006/relationships/notesSlide" Target="../notesSlides/notesSlide21.xml"/><Relationship Id="rId16" Type="http://schemas.openxmlformats.org/officeDocument/2006/relationships/image" Target="../media/image40.svg"/><Relationship Id="rId20" Type="http://schemas.openxmlformats.org/officeDocument/2006/relationships/image" Target="../media/image44.png"/><Relationship Id="rId29"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30.sv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3.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microsoft.com/office/2007/relationships/hdphoto" Target="../media/hdphoto4.wdp"/><Relationship Id="rId10" Type="http://schemas.openxmlformats.org/officeDocument/2006/relationships/image" Target="../media/image34.svg"/><Relationship Id="rId19" Type="http://schemas.openxmlformats.org/officeDocument/2006/relationships/image" Target="../media/image43.png"/><Relationship Id="rId31" Type="http://schemas.openxmlformats.org/officeDocument/2006/relationships/image" Target="../media/image52.pn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 Id="rId22" Type="http://schemas.openxmlformats.org/officeDocument/2006/relationships/image" Target="../media/image46.png"/><Relationship Id="rId27" Type="http://schemas.openxmlformats.org/officeDocument/2006/relationships/image" Target="../media/image49.png"/><Relationship Id="rId30"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png"/><Relationship Id="rId1" Type="http://schemas.openxmlformats.org/officeDocument/2006/relationships/slideLayout" Target="../slideLayouts/slideLayout13.xml"/><Relationship Id="rId6" Type="http://schemas.openxmlformats.org/officeDocument/2006/relationships/image" Target="../media/image17.tiff"/><Relationship Id="rId5" Type="http://schemas.openxmlformats.org/officeDocument/2006/relationships/image" Target="../media/image42.sv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tiff"/></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tiff"/></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1.png"/><Relationship Id="rId7" Type="http://schemas.openxmlformats.org/officeDocument/2006/relationships/image" Target="../media/image122.tiff"/><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124.png"/></Relationships>
</file>

<file path=ppt/slides/_rels/slide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tif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30.tif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13.xml"/><Relationship Id="rId6" Type="http://schemas.openxmlformats.org/officeDocument/2006/relationships/image" Target="../media/image86.tiff"/><Relationship Id="rId5" Type="http://schemas.openxmlformats.org/officeDocument/2006/relationships/image" Target="../media/image134.svg"/><Relationship Id="rId4" Type="http://schemas.openxmlformats.org/officeDocument/2006/relationships/image" Target="../media/image133.png"/></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32.sv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31.png"/><Relationship Id="rId5" Type="http://schemas.openxmlformats.org/officeDocument/2006/relationships/image" Target="../media/image134.svg"/><Relationship Id="rId4" Type="http://schemas.openxmlformats.org/officeDocument/2006/relationships/image" Target="../media/image133.png"/></Relationships>
</file>

<file path=ppt/slides/_rels/slide5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hyperlink" Target="mailto:dylatong@amazon.com"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hyperlink" Target="https://docs.aws.amazon.com/sagemaker/latest/dg/k-nearest-neighbors.html" TargetMode="External"/><Relationship Id="rId13" Type="http://schemas.openxmlformats.org/officeDocument/2006/relationships/hyperlink" Target="https://docs.aws.amazon.com/sagemaker/latest/dg/object-detection.html" TargetMode="External"/><Relationship Id="rId18" Type="http://schemas.openxmlformats.org/officeDocument/2006/relationships/hyperlink" Target="https://docs.aws.amazon.com/sagemaker/latest/dg/xgboost.html" TargetMode="External"/><Relationship Id="rId3" Type="http://schemas.openxmlformats.org/officeDocument/2006/relationships/hyperlink" Target="https://docs.aws.amazon.com/sagemaker/latest/dg/deepar.html" TargetMode="External"/><Relationship Id="rId7" Type="http://schemas.openxmlformats.org/officeDocument/2006/relationships/hyperlink" Target="https://docs.aws.amazon.com/sagemaker/latest/dg/k-means.html" TargetMode="External"/><Relationship Id="rId12" Type="http://schemas.openxmlformats.org/officeDocument/2006/relationships/hyperlink" Target="https://docs.aws.amazon.com/sagemaker/latest/dg/object2vec.html" TargetMode="External"/><Relationship Id="rId17" Type="http://schemas.openxmlformats.org/officeDocument/2006/relationships/hyperlink" Target="https://docs.aws.amazon.com/sagemaker/latest/dg/seq-2-seq.html" TargetMode="External"/><Relationship Id="rId2" Type="http://schemas.openxmlformats.org/officeDocument/2006/relationships/hyperlink" Target="https://docs.aws.amazon.com/sagemaker/latest/dg/blazingtext.html" TargetMode="External"/><Relationship Id="rId16" Type="http://schemas.openxmlformats.org/officeDocument/2006/relationships/hyperlink" Target="https://docs.aws.amazon.com/sagemaker/latest/dg/semantic-segmentation.html" TargetMode="External"/><Relationship Id="rId1" Type="http://schemas.openxmlformats.org/officeDocument/2006/relationships/slideLayout" Target="../slideLayouts/slideLayout13.xml"/><Relationship Id="rId6" Type="http://schemas.openxmlformats.org/officeDocument/2006/relationships/hyperlink" Target="https://docs.aws.amazon.com/sagemaker/latest/dg/ip-insights.html" TargetMode="External"/><Relationship Id="rId11" Type="http://schemas.openxmlformats.org/officeDocument/2006/relationships/hyperlink" Target="https://docs.aws.amazon.com/sagemaker/latest/dg/ntm.html" TargetMode="External"/><Relationship Id="rId5" Type="http://schemas.openxmlformats.org/officeDocument/2006/relationships/hyperlink" Target="https://docs.aws.amazon.com/sagemaker/latest/dg/image-classification.html" TargetMode="External"/><Relationship Id="rId15" Type="http://schemas.openxmlformats.org/officeDocument/2006/relationships/hyperlink" Target="https://docs.aws.amazon.com/sagemaker/latest/dg/randomcutforest.html" TargetMode="External"/><Relationship Id="rId10" Type="http://schemas.openxmlformats.org/officeDocument/2006/relationships/hyperlink" Target="https://docs.aws.amazon.com/sagemaker/latest/dg/linear-learner.html" TargetMode="External"/><Relationship Id="rId4" Type="http://schemas.openxmlformats.org/officeDocument/2006/relationships/hyperlink" Target="https://docs.aws.amazon.com/sagemaker/latest/dg/fact-machines.html" TargetMode="External"/><Relationship Id="rId9" Type="http://schemas.openxmlformats.org/officeDocument/2006/relationships/hyperlink" Target="https://docs.aws.amazon.com/sagemaker/latest/dg/lda.html" TargetMode="External"/><Relationship Id="rId14" Type="http://schemas.openxmlformats.org/officeDocument/2006/relationships/hyperlink" Target="https://docs.aws.amazon.com/sagemaker/latest/dg/pca.html"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dylan-tong-aws/pytorch-image-similarity/blob/master/src/similarity/siamese2.py" TargetMode="External"/><Relationship Id="rId2" Type="http://schemas.openxmlformats.org/officeDocument/2006/relationships/hyperlink" Target="https://github.com/dylan-tong-aws/aws-cv-jumpstarter/blob/master/scripts/gluoncv_yolo3-train.py" TargetMode="External"/><Relationship Id="rId1" Type="http://schemas.openxmlformats.org/officeDocument/2006/relationships/slideLayout" Target="../slideLayouts/slideLayout13.xml"/><Relationship Id="rId5" Type="http://schemas.openxmlformats.org/officeDocument/2006/relationships/hyperlink" Target="https://github.com/dylan-tong-aws/pytorch-image-similarity/blob/master/src/similarity/inference.py" TargetMode="External"/><Relationship Id="rId4" Type="http://schemas.openxmlformats.org/officeDocument/2006/relationships/hyperlink" Target="https://github.com/dylan-tong-aws/aws-cv-jumpstarter/blob/master/scripts/gluoncv-yolo3-inference.py"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dylan-tong-aws/aws-cv-jumpstarter" TargetMode="Externa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26.png"/><Relationship Id="rId7" Type="http://schemas.openxmlformats.org/officeDocument/2006/relationships/image" Target="../media/image121.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41.tiff"/></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144.png"/><Relationship Id="rId5" Type="http://schemas.openxmlformats.org/officeDocument/2006/relationships/hyperlink" Target="https://www.youtube.com/watch?v=2LPrQsDoW00" TargetMode="External"/><Relationship Id="rId4" Type="http://schemas.openxmlformats.org/officeDocument/2006/relationships/image" Target="../media/image143.jpeg"/></Relationships>
</file>

<file path=ppt/slides/_rels/slide7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6.svg"/><Relationship Id="rId18" Type="http://schemas.openxmlformats.org/officeDocument/2006/relationships/image" Target="../media/image149.png"/><Relationship Id="rId3" Type="http://schemas.openxmlformats.org/officeDocument/2006/relationships/image" Target="../media/image39.png"/><Relationship Id="rId7"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image" Target="../media/image148.png"/><Relationship Id="rId2" Type="http://schemas.openxmlformats.org/officeDocument/2006/relationships/notesSlide" Target="../notesSlides/notesSlide39.xml"/><Relationship Id="rId16" Type="http://schemas.openxmlformats.org/officeDocument/2006/relationships/image" Target="../media/image147.png"/><Relationship Id="rId1" Type="http://schemas.openxmlformats.org/officeDocument/2006/relationships/slideLayout" Target="../slideLayouts/slideLayout13.xml"/><Relationship Id="rId6" Type="http://schemas.openxmlformats.org/officeDocument/2006/relationships/image" Target="../media/image32.svg"/><Relationship Id="rId11" Type="http://schemas.openxmlformats.org/officeDocument/2006/relationships/image" Target="../media/image146.png"/><Relationship Id="rId5" Type="http://schemas.openxmlformats.org/officeDocument/2006/relationships/image" Target="../media/image31.png"/><Relationship Id="rId15" Type="http://schemas.openxmlformats.org/officeDocument/2006/relationships/image" Target="../media/image38.svg"/><Relationship Id="rId10" Type="http://schemas.microsoft.com/office/2007/relationships/hdphoto" Target="../media/hdphoto8.wdp"/><Relationship Id="rId4" Type="http://schemas.openxmlformats.org/officeDocument/2006/relationships/image" Target="../media/image40.svg"/><Relationship Id="rId9" Type="http://schemas.openxmlformats.org/officeDocument/2006/relationships/image" Target="../media/image145.png"/><Relationship Id="rId1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microsoft.com/office/2007/relationships/hdphoto" Target="../media/hdphoto9.wdp"/><Relationship Id="rId4" Type="http://schemas.openxmlformats.org/officeDocument/2006/relationships/image" Target="../media/image151.png"/></Relationships>
</file>

<file path=ppt/slides/_rels/slide7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153.png"/></Relationships>
</file>

<file path=ppt/slides/_rels/slide7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54.png"/><Relationship Id="rId7" Type="http://schemas.openxmlformats.org/officeDocument/2006/relationships/image" Target="../media/image31.png"/><Relationship Id="rId12"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0.svg"/><Relationship Id="rId11" Type="http://schemas.openxmlformats.org/officeDocument/2006/relationships/image" Target="../media/image156.png"/><Relationship Id="rId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155.png"/><Relationship Id="rId9" Type="http://schemas.openxmlformats.org/officeDocument/2006/relationships/image" Target="../media/image33.png"/></Relationships>
</file>

<file path=ppt/slides/_rels/slide75.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7.png"/><Relationship Id="rId12" Type="http://schemas.openxmlformats.org/officeDocument/2006/relationships/image" Target="../media/image161.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36.svg"/><Relationship Id="rId11" Type="http://schemas.openxmlformats.org/officeDocument/2006/relationships/image" Target="../media/image160.png"/><Relationship Id="rId5" Type="http://schemas.openxmlformats.org/officeDocument/2006/relationships/image" Target="../media/image35.png"/><Relationship Id="rId10" Type="http://schemas.openxmlformats.org/officeDocument/2006/relationships/image" Target="../media/image159.png"/><Relationship Id="rId4" Type="http://schemas.openxmlformats.org/officeDocument/2006/relationships/image" Target="../media/image30.svg"/><Relationship Id="rId9" Type="http://schemas.openxmlformats.org/officeDocument/2006/relationships/image" Target="../media/image158.png"/><Relationship Id="rId14" Type="http://schemas.openxmlformats.org/officeDocument/2006/relationships/image" Target="../media/image40.svg"/></Relationships>
</file>

<file path=ppt/slides/_rels/slide7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microsoft.com/office/2007/relationships/hdphoto" Target="../media/hdphoto10.wdp"/><Relationship Id="rId4" Type="http://schemas.openxmlformats.org/officeDocument/2006/relationships/image" Target="../media/image162.png"/></Relationships>
</file>

<file path=ppt/slides/_rels/slide7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163.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34.svg"/><Relationship Id="rId2" Type="http://schemas.openxmlformats.org/officeDocument/2006/relationships/notesSlide" Target="../notesSlides/notesSlide45.xml"/><Relationship Id="rId16" Type="http://schemas.openxmlformats.org/officeDocument/2006/relationships/image" Target="../media/image166.png"/><Relationship Id="rId1" Type="http://schemas.openxmlformats.org/officeDocument/2006/relationships/slideLayout" Target="../slideLayouts/slideLayout13.xml"/><Relationship Id="rId6" Type="http://schemas.openxmlformats.org/officeDocument/2006/relationships/image" Target="../media/image38.svg"/><Relationship Id="rId11" Type="http://schemas.openxmlformats.org/officeDocument/2006/relationships/image" Target="../media/image33.png"/><Relationship Id="rId5" Type="http://schemas.openxmlformats.org/officeDocument/2006/relationships/image" Target="../media/image37.png"/><Relationship Id="rId15" Type="http://schemas.openxmlformats.org/officeDocument/2006/relationships/image" Target="../media/image165.png"/><Relationship Id="rId10" Type="http://schemas.openxmlformats.org/officeDocument/2006/relationships/image" Target="../media/image32.svg"/><Relationship Id="rId4" Type="http://schemas.openxmlformats.org/officeDocument/2006/relationships/image" Target="../media/image36.svg"/><Relationship Id="rId9" Type="http://schemas.openxmlformats.org/officeDocument/2006/relationships/image" Target="../media/image31.png"/><Relationship Id="rId14" Type="http://schemas.openxmlformats.org/officeDocument/2006/relationships/image" Target="../media/image164.png"/></Relationships>
</file>

<file path=ppt/slides/_rels/slide7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microsoft.com/office/2007/relationships/hdphoto" Target="../media/hdphoto11.wdp"/><Relationship Id="rId4" Type="http://schemas.openxmlformats.org/officeDocument/2006/relationships/image" Target="../media/image168.png"/></Relationships>
</file>

<file path=ppt/slides/_rels/slide7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73.png"/><Relationship Id="rId3" Type="http://schemas.openxmlformats.org/officeDocument/2006/relationships/image" Target="../media/image169.png"/><Relationship Id="rId7" Type="http://schemas.openxmlformats.org/officeDocument/2006/relationships/image" Target="../media/image32.svg"/><Relationship Id="rId12" Type="http://schemas.openxmlformats.org/officeDocument/2006/relationships/image" Target="../media/image172.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171.png"/><Relationship Id="rId5" Type="http://schemas.openxmlformats.org/officeDocument/2006/relationships/image" Target="../media/image40.svg"/><Relationship Id="rId15" Type="http://schemas.openxmlformats.org/officeDocument/2006/relationships/image" Target="../media/image174.png"/><Relationship Id="rId10" Type="http://schemas.openxmlformats.org/officeDocument/2006/relationships/image" Target="../media/image170.png"/><Relationship Id="rId4" Type="http://schemas.openxmlformats.org/officeDocument/2006/relationships/image" Target="../media/image39.png"/><Relationship Id="rId9" Type="http://schemas.openxmlformats.org/officeDocument/2006/relationships/image" Target="../media/image34.svg"/><Relationship Id="rId14" Type="http://schemas.microsoft.com/office/2007/relationships/hdphoto" Target="../media/hdphoto12.wdp"/></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tiff"/></Relationships>
</file>

<file path=ppt/slides/_rels/slide80.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170.png"/><Relationship Id="rId4" Type="http://schemas.openxmlformats.org/officeDocument/2006/relationships/image" Target="../media/image152.jpeg"/></Relationships>
</file>

<file path=ppt/slides/_rels/slide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178.png"/><Relationship Id="rId4" Type="http://schemas.openxmlformats.org/officeDocument/2006/relationships/image" Target="../media/image177.png"/></Relationships>
</file>

<file path=ppt/slides/_rels/slide8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39.png"/><Relationship Id="rId7" Type="http://schemas.microsoft.com/office/2007/relationships/hdphoto" Target="../media/hdphoto13.wdp"/><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179.png"/><Relationship Id="rId5" Type="http://schemas.openxmlformats.org/officeDocument/2006/relationships/image" Target="../media/image149.png"/><Relationship Id="rId4" Type="http://schemas.openxmlformats.org/officeDocument/2006/relationships/image" Target="../media/image40.svg"/><Relationship Id="rId9" Type="http://schemas.microsoft.com/office/2007/relationships/hdphoto" Target="../media/hdphoto14.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396394" y="1969202"/>
            <a:ext cx="7772400" cy="769527"/>
          </a:xfrm>
        </p:spPr>
        <p:txBody>
          <a:bodyPr/>
          <a:lstStyle/>
          <a:p>
            <a:r>
              <a:rPr lang="en-US" sz="4000" b="0" dirty="0">
                <a:solidFill>
                  <a:schemeClr val="accent1"/>
                </a:solidFill>
                <a:latin typeface="Amazon Ember" panose="02000000000000000000" pitchFamily="2" charset="0"/>
                <a:ea typeface="Amazon Ember" panose="02000000000000000000" pitchFamily="2" charset="0"/>
                <a:cs typeface="Amazon Ember Cd" panose="020B0606020204020204" pitchFamily="34" charset="0"/>
              </a:rPr>
              <a:t>AWS</a:t>
            </a:r>
            <a:r>
              <a:rPr lang="en-US" sz="4000" b="0" dirty="0">
                <a:latin typeface="Amazon Ember" panose="02000000000000000000" pitchFamily="2" charset="0"/>
                <a:ea typeface="Amazon Ember" panose="02000000000000000000" pitchFamily="2" charset="0"/>
                <a:cs typeface="Amazon Ember Cd" panose="020B0606020204020204" pitchFamily="34" charset="0"/>
              </a:rPr>
              <a:t> | Artificial Intelligence </a:t>
            </a:r>
          </a:p>
        </p:txBody>
      </p:sp>
      <p:sp>
        <p:nvSpPr>
          <p:cNvPr id="14" name="Text Placeholder 4"/>
          <p:cNvSpPr txBox="1">
            <a:spLocks/>
          </p:cNvSpPr>
          <p:nvPr/>
        </p:nvSpPr>
        <p:spPr>
          <a:xfrm>
            <a:off x="404738" y="2658576"/>
            <a:ext cx="7906141" cy="475514"/>
          </a:xfrm>
          <a:prstGeom prst="rect">
            <a:avLst/>
          </a:prstGeom>
        </p:spPr>
        <p:txBody>
          <a:bodyPr/>
          <a:lst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gradFill>
                  <a:gsLst>
                    <a:gs pos="0">
                      <a:schemeClr val="bg1"/>
                    </a:gs>
                    <a:gs pos="100000">
                      <a:schemeClr val="bg1"/>
                    </a:gs>
                  </a:gsLst>
                  <a:lin ang="5400000" scaled="1"/>
                </a:gradFill>
                <a:latin typeface="Amazon Ember" panose="02000000000000000000" pitchFamily="2" charset="0"/>
                <a:ea typeface="Amazon Ember" panose="02000000000000000000" pitchFamily="2" charset="0"/>
                <a:cs typeface="Amazon Ember Cd" panose="020B0606020204020204" pitchFamily="34" charset="0"/>
              </a:rPr>
              <a:t>Centerpiece for digital transformation</a:t>
            </a: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2934824" y="552217"/>
            <a:ext cx="5804438" cy="3865414"/>
          </a:xfrm>
          <a:prstGeom prst="rect">
            <a:avLst/>
          </a:prstGeom>
        </p:spPr>
      </p:pic>
      <p:sp>
        <p:nvSpPr>
          <p:cNvPr id="5" name="Text Placeholder 4">
            <a:extLst>
              <a:ext uri="{FF2B5EF4-FFF2-40B4-BE49-F238E27FC236}">
                <a16:creationId xmlns:a16="http://schemas.microsoft.com/office/drawing/2014/main" id="{95204AD4-DE01-9841-B272-C771406464F8}"/>
              </a:ext>
            </a:extLst>
          </p:cNvPr>
          <p:cNvSpPr txBox="1">
            <a:spLocks/>
          </p:cNvSpPr>
          <p:nvPr/>
        </p:nvSpPr>
        <p:spPr>
          <a:xfrm>
            <a:off x="396394" y="3823464"/>
            <a:ext cx="7906141" cy="475514"/>
          </a:xfrm>
          <a:prstGeom prst="rect">
            <a:avLst/>
          </a:prstGeom>
        </p:spPr>
        <p:txBody>
          <a:bodyPr/>
          <a:lst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gradFill>
                  <a:gsLst>
                    <a:gs pos="0">
                      <a:schemeClr val="bg1"/>
                    </a:gs>
                    <a:gs pos="100000">
                      <a:schemeClr val="bg1"/>
                    </a:gs>
                  </a:gsLst>
                  <a:lin ang="5400000" scaled="1"/>
                </a:gradFill>
                <a:latin typeface="Amazon Ember" panose="02000000000000000000" pitchFamily="2" charset="0"/>
                <a:ea typeface="Amazon Ember" panose="02000000000000000000" pitchFamily="2" charset="0"/>
                <a:cs typeface="Amazon Ember Cd" panose="020B0606020204020204" pitchFamily="34" charset="0"/>
              </a:rPr>
              <a:t>Dylan Tong</a:t>
            </a:r>
            <a:r>
              <a:rPr lang="en-US" sz="1600" dirty="0">
                <a:gradFill>
                  <a:gsLst>
                    <a:gs pos="0">
                      <a:schemeClr val="bg1"/>
                    </a:gs>
                    <a:gs pos="100000">
                      <a:schemeClr val="bg1"/>
                    </a:gs>
                  </a:gsLst>
                  <a:lin ang="5400000" scaled="1"/>
                </a:gradFill>
                <a:latin typeface="Amazon Ember" panose="02000000000000000000" pitchFamily="2" charset="0"/>
                <a:ea typeface="Amazon Ember" panose="02000000000000000000" pitchFamily="2" charset="0"/>
                <a:cs typeface="Amazon Ember Cd" panose="020B0606020204020204" pitchFamily="34" charset="0"/>
              </a:rPr>
              <a:t>, AI/Machine Learning Partner Solutions Architect</a:t>
            </a:r>
          </a:p>
        </p:txBody>
      </p:sp>
    </p:spTree>
    <p:extLst>
      <p:ext uri="{BB962C8B-B14F-4D97-AF65-F5344CB8AC3E}">
        <p14:creationId xmlns:p14="http://schemas.microsoft.com/office/powerpoint/2010/main" val="10817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4257F0-EF3D-7B43-8DDB-E4626F5031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8550" y="185737"/>
            <a:ext cx="5505450" cy="4028170"/>
          </a:xfrm>
          <a:prstGeom prst="rect">
            <a:avLst/>
          </a:prstGeom>
        </p:spPr>
      </p:pic>
      <p:pic>
        <p:nvPicPr>
          <p:cNvPr id="3" name="Picture 2">
            <a:extLst>
              <a:ext uri="{FF2B5EF4-FFF2-40B4-BE49-F238E27FC236}">
                <a16:creationId xmlns:a16="http://schemas.microsoft.com/office/drawing/2014/main" id="{F94228B1-77AB-9540-B8C7-2B9031B944F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307" y="185737"/>
            <a:ext cx="3314887" cy="1185863"/>
          </a:xfrm>
          <a:prstGeom prst="roundRect">
            <a:avLst/>
          </a:prstGeom>
        </p:spPr>
      </p:pic>
    </p:spTree>
    <p:extLst>
      <p:ext uri="{BB962C8B-B14F-4D97-AF65-F5344CB8AC3E}">
        <p14:creationId xmlns:p14="http://schemas.microsoft.com/office/powerpoint/2010/main" val="2424649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945158" y="2110085"/>
            <a:ext cx="2938488" cy="923330"/>
          </a:xfrm>
          <a:prstGeom prst="rect">
            <a:avLst/>
          </a:prstGeom>
        </p:spPr>
        <p:txBody>
          <a:bodyPr wrap="square">
            <a:spAutoFit/>
          </a:bodyPr>
          <a:lstStyle/>
          <a:p>
            <a:r>
              <a:rPr lang="en-US" dirty="0">
                <a:solidFill>
                  <a:srgbClr val="FFA100"/>
                </a:solidFill>
                <a:latin typeface="Amazon Ember Cd" panose="020B0606020204020204" pitchFamily="34" charset="0"/>
                <a:ea typeface="Amazon Ember Cd" panose="020B0606020204020204" pitchFamily="34" charset="0"/>
                <a:cs typeface="Amazon Ember Cd" panose="020B0606020204020204" pitchFamily="34" charset="0"/>
              </a:rPr>
              <a:t>Mission: </a:t>
            </a:r>
            <a:r>
              <a:rPr lang="en-US"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to put machine learning in the hands of every developer.</a:t>
            </a:r>
          </a:p>
        </p:txBody>
      </p:sp>
      <p:sp>
        <p:nvSpPr>
          <p:cNvPr id="7" name="Title 1">
            <a:extLst>
              <a:ext uri="{FF2B5EF4-FFF2-40B4-BE49-F238E27FC236}">
                <a16:creationId xmlns:a16="http://schemas.microsoft.com/office/drawing/2014/main" id="{C55EC555-297A-4403-A779-33ABBEC40949}"/>
              </a:ext>
            </a:extLst>
          </p:cNvPr>
          <p:cNvSpPr txBox="1">
            <a:spLocks/>
          </p:cNvSpPr>
          <p:nvPr/>
        </p:nvSpPr>
        <p:spPr>
          <a:xfrm>
            <a:off x="1755234" y="2282978"/>
            <a:ext cx="3281363" cy="469106"/>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3200" b="0" dirty="0">
                <a:solidFill>
                  <a:schemeClr val="accent1"/>
                </a:solidFill>
                <a:latin typeface="Segoe Script" panose="030B0504020000000003" pitchFamily="66" charset="0"/>
                <a:ea typeface="Amazon Ember Cd" panose="020B0606020204020204" pitchFamily="34" charset="0"/>
                <a:cs typeface="Amazon Ember Cd" panose="020B0606020204020204" pitchFamily="34" charset="0"/>
              </a:rPr>
              <a:t>Technology</a:t>
            </a:r>
          </a:p>
        </p:txBody>
      </p:sp>
      <p:pic>
        <p:nvPicPr>
          <p:cNvPr id="9" name="Picture 8">
            <a:extLst>
              <a:ext uri="{FF2B5EF4-FFF2-40B4-BE49-F238E27FC236}">
                <a16:creationId xmlns:a16="http://schemas.microsoft.com/office/drawing/2014/main" id="{23B05C53-D3B9-4748-AD42-09B2CD7B7EB2}"/>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rightnessContrast bright="100000"/>
                    </a14:imgEffect>
                  </a14:imgLayer>
                </a14:imgProps>
              </a:ext>
            </a:extLst>
          </a:blip>
          <a:srcRect t="87006" r="71416" b="-1577"/>
          <a:stretch/>
        </p:blipFill>
        <p:spPr>
          <a:xfrm rot="5400000">
            <a:off x="3844947" y="2478413"/>
            <a:ext cx="1701344" cy="186673"/>
          </a:xfrm>
          <a:prstGeom prst="rect">
            <a:avLst/>
          </a:prstGeom>
        </p:spPr>
      </p:pic>
    </p:spTree>
    <p:extLst>
      <p:ext uri="{BB962C8B-B14F-4D97-AF65-F5344CB8AC3E}">
        <p14:creationId xmlns:p14="http://schemas.microsoft.com/office/powerpoint/2010/main" val="39449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scovery &amp;…"/>
          <p:cNvSpPr txBox="1"/>
          <p:nvPr/>
        </p:nvSpPr>
        <p:spPr>
          <a:xfrm>
            <a:off x="362969" y="3908190"/>
            <a:ext cx="2133533" cy="4275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467" tIns="8467" rIns="8467" bIns="8467" numCol="1" anchor="ctr">
            <a:spAutoFit/>
          </a:bodyPr>
          <a:lstStyle>
            <a:lvl1pPr algn="ctr">
              <a:lnSpc>
                <a:spcPct val="150000"/>
              </a:lnSpc>
              <a:defRPr sz="4000" spc="450">
                <a:solidFill>
                  <a:srgbClr val="FFFFFF"/>
                </a:solidFill>
                <a:latin typeface="Amazon Ember"/>
                <a:ea typeface="Amazon Ember"/>
                <a:cs typeface="Amazon Ember"/>
                <a:sym typeface="Amazon Ember"/>
              </a:defRPr>
            </a:lvl1pPr>
          </a:lstStyle>
          <a:p>
            <a:pPr algn="l" defTabSz="587601" hangingPunct="0"/>
            <a:r>
              <a:rPr lang="en-US"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ML FRAMEWORKS &amp; INFRASTRUCTURE</a:t>
            </a:r>
            <a:endParaRPr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Discovery &amp;…">
            <a:extLst>
              <a:ext uri="{FF2B5EF4-FFF2-40B4-BE49-F238E27FC236}">
                <a16:creationId xmlns:a16="http://schemas.microsoft.com/office/drawing/2014/main" id="{42FF768E-6227-CC48-8F54-4519AEC216E4}"/>
              </a:ext>
            </a:extLst>
          </p:cNvPr>
          <p:cNvSpPr txBox="1"/>
          <p:nvPr/>
        </p:nvSpPr>
        <p:spPr>
          <a:xfrm>
            <a:off x="362969" y="1488031"/>
            <a:ext cx="1981124" cy="2039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467" tIns="8467" rIns="8467" bIns="8467" numCol="1" anchor="ctr">
            <a:spAutoFit/>
          </a:bodyPr>
          <a:lstStyle>
            <a:lvl1pPr algn="ctr">
              <a:lnSpc>
                <a:spcPct val="150000"/>
              </a:lnSpc>
              <a:defRPr sz="4000" spc="450">
                <a:solidFill>
                  <a:srgbClr val="FFFFFF"/>
                </a:solidFill>
                <a:latin typeface="Amazon Ember"/>
                <a:ea typeface="Amazon Ember"/>
                <a:cs typeface="Amazon Ember"/>
                <a:sym typeface="Amazon Ember"/>
              </a:defRPr>
            </a:lvl1pPr>
          </a:lstStyle>
          <a:p>
            <a:pPr algn="l" defTabSz="587601" hangingPunct="0"/>
            <a:r>
              <a:rPr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a:t>
            </a:r>
            <a:r>
              <a:rPr lang="en-US"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a:t>
            </a:r>
            <a:r>
              <a:rPr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SERVICES</a:t>
            </a:r>
          </a:p>
        </p:txBody>
      </p:sp>
      <p:sp>
        <p:nvSpPr>
          <p:cNvPr id="18" name="Rekognition">
            <a:extLst>
              <a:ext uri="{FF2B5EF4-FFF2-40B4-BE49-F238E27FC236}">
                <a16:creationId xmlns:a16="http://schemas.microsoft.com/office/drawing/2014/main" id="{35D67666-AA41-334E-910E-FB16E52DEBEF}"/>
              </a:ext>
            </a:extLst>
          </p:cNvPr>
          <p:cNvSpPr txBox="1"/>
          <p:nvPr/>
        </p:nvSpPr>
        <p:spPr>
          <a:xfrm>
            <a:off x="1498300" y="1740134"/>
            <a:ext cx="841447" cy="2051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600"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IMAGE</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Polly">
            <a:extLst>
              <a:ext uri="{FF2B5EF4-FFF2-40B4-BE49-F238E27FC236}">
                <a16:creationId xmlns:a16="http://schemas.microsoft.com/office/drawing/2014/main" id="{EA0F1E69-BEAB-F743-9B15-EDEEF01C08DF}"/>
              </a:ext>
            </a:extLst>
          </p:cNvPr>
          <p:cNvSpPr txBox="1"/>
          <p:nvPr/>
        </p:nvSpPr>
        <p:spPr>
          <a:xfrm>
            <a:off x="3951115" y="1740134"/>
            <a:ext cx="396581"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POLLY</a:t>
            </a:r>
          </a:p>
        </p:txBody>
      </p:sp>
      <p:sp>
        <p:nvSpPr>
          <p:cNvPr id="20" name="Transcribe">
            <a:extLst>
              <a:ext uri="{FF2B5EF4-FFF2-40B4-BE49-F238E27FC236}">
                <a16:creationId xmlns:a16="http://schemas.microsoft.com/office/drawing/2014/main" id="{BEA36427-41D3-8C48-BB00-82CDFC425F35}"/>
              </a:ext>
            </a:extLst>
          </p:cNvPr>
          <p:cNvSpPr txBox="1"/>
          <p:nvPr/>
        </p:nvSpPr>
        <p:spPr>
          <a:xfrm>
            <a:off x="4401506" y="1740134"/>
            <a:ext cx="750204"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TRANSCRIBE</a:t>
            </a:r>
          </a:p>
        </p:txBody>
      </p:sp>
      <p:sp>
        <p:nvSpPr>
          <p:cNvPr id="21" name="Translate">
            <a:extLst>
              <a:ext uri="{FF2B5EF4-FFF2-40B4-BE49-F238E27FC236}">
                <a16:creationId xmlns:a16="http://schemas.microsoft.com/office/drawing/2014/main" id="{F2E114E5-BE83-AF4D-B066-F24121262C28}"/>
              </a:ext>
            </a:extLst>
          </p:cNvPr>
          <p:cNvSpPr txBox="1"/>
          <p:nvPr/>
        </p:nvSpPr>
        <p:spPr>
          <a:xfrm>
            <a:off x="5353286" y="1740134"/>
            <a:ext cx="695829"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TRANSLATE</a:t>
            </a:r>
          </a:p>
        </p:txBody>
      </p:sp>
      <p:sp>
        <p:nvSpPr>
          <p:cNvPr id="22" name="Comprehend">
            <a:extLst>
              <a:ext uri="{FF2B5EF4-FFF2-40B4-BE49-F238E27FC236}">
                <a16:creationId xmlns:a16="http://schemas.microsoft.com/office/drawing/2014/main" id="{828EEAE6-155B-AF46-873E-0C2BA5594218}"/>
              </a:ext>
            </a:extLst>
          </p:cNvPr>
          <p:cNvSpPr txBox="1"/>
          <p:nvPr/>
        </p:nvSpPr>
        <p:spPr>
          <a:xfrm>
            <a:off x="6100789" y="1740134"/>
            <a:ext cx="819133"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COMPREHEND</a:t>
            </a:r>
          </a:p>
        </p:txBody>
      </p:sp>
      <p:sp>
        <p:nvSpPr>
          <p:cNvPr id="23" name="Lex">
            <a:extLst>
              <a:ext uri="{FF2B5EF4-FFF2-40B4-BE49-F238E27FC236}">
                <a16:creationId xmlns:a16="http://schemas.microsoft.com/office/drawing/2014/main" id="{45D62D51-0FB6-8C44-B0DC-26F58A25755A}"/>
              </a:ext>
            </a:extLst>
          </p:cNvPr>
          <p:cNvSpPr txBox="1"/>
          <p:nvPr/>
        </p:nvSpPr>
        <p:spPr>
          <a:xfrm>
            <a:off x="7118950" y="1740134"/>
            <a:ext cx="236538"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LEX</a:t>
            </a:r>
          </a:p>
        </p:txBody>
      </p:sp>
      <p:sp>
        <p:nvSpPr>
          <p:cNvPr id="31" name="Rekognition">
            <a:extLst>
              <a:ext uri="{FF2B5EF4-FFF2-40B4-BE49-F238E27FC236}">
                <a16:creationId xmlns:a16="http://schemas.microsoft.com/office/drawing/2014/main" id="{35D67666-AA41-334E-910E-FB16E52DEBEF}"/>
              </a:ext>
            </a:extLst>
          </p:cNvPr>
          <p:cNvSpPr txBox="1"/>
          <p:nvPr/>
        </p:nvSpPr>
        <p:spPr>
          <a:xfrm>
            <a:off x="2324088" y="1740134"/>
            <a:ext cx="841447" cy="2051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600"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VIDEO</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ekognition">
            <a:extLst>
              <a:ext uri="{FF2B5EF4-FFF2-40B4-BE49-F238E27FC236}">
                <a16:creationId xmlns:a16="http://schemas.microsoft.com/office/drawing/2014/main" id="{68C73B96-C0F8-E54C-A655-23FF11ABD2C3}"/>
              </a:ext>
            </a:extLst>
          </p:cNvPr>
          <p:cNvSpPr txBox="1"/>
          <p:nvPr/>
        </p:nvSpPr>
        <p:spPr>
          <a:xfrm>
            <a:off x="2585037" y="1152313"/>
            <a:ext cx="317329"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Vision</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Rekognition">
            <a:extLst>
              <a:ext uri="{FF2B5EF4-FFF2-40B4-BE49-F238E27FC236}">
                <a16:creationId xmlns:a16="http://schemas.microsoft.com/office/drawing/2014/main" id="{2C87CEF6-2B5C-5E4A-B5E5-F69D0253E202}"/>
              </a:ext>
            </a:extLst>
          </p:cNvPr>
          <p:cNvSpPr txBox="1"/>
          <p:nvPr/>
        </p:nvSpPr>
        <p:spPr>
          <a:xfrm>
            <a:off x="4297817" y="1152313"/>
            <a:ext cx="367023"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Speech</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ekognition">
            <a:extLst>
              <a:ext uri="{FF2B5EF4-FFF2-40B4-BE49-F238E27FC236}">
                <a16:creationId xmlns:a16="http://schemas.microsoft.com/office/drawing/2014/main" id="{C9B6A9BC-E926-184E-A0E1-C864874F8BE5}"/>
              </a:ext>
            </a:extLst>
          </p:cNvPr>
          <p:cNvSpPr txBox="1"/>
          <p:nvPr/>
        </p:nvSpPr>
        <p:spPr>
          <a:xfrm>
            <a:off x="5863054" y="1152313"/>
            <a:ext cx="486799"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Language</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ekognition">
            <a:extLst>
              <a:ext uri="{FF2B5EF4-FFF2-40B4-BE49-F238E27FC236}">
                <a16:creationId xmlns:a16="http://schemas.microsoft.com/office/drawing/2014/main" id="{B774F760-EBEA-6C49-9457-046F40467AED}"/>
              </a:ext>
            </a:extLst>
          </p:cNvPr>
          <p:cNvSpPr txBox="1"/>
          <p:nvPr/>
        </p:nvSpPr>
        <p:spPr>
          <a:xfrm>
            <a:off x="6997187" y="1152313"/>
            <a:ext cx="454738"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Chatbots</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Graphic 2">
            <a:extLst>
              <a:ext uri="{FF2B5EF4-FFF2-40B4-BE49-F238E27FC236}">
                <a16:creationId xmlns:a16="http://schemas.microsoft.com/office/drawing/2014/main" id="{2BEFC8C3-5AF4-4A85-A7A4-E6B49ED06F5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08870" y="1424338"/>
            <a:ext cx="260645" cy="260645"/>
          </a:xfrm>
          <a:prstGeom prst="rect">
            <a:avLst/>
          </a:prstGeom>
        </p:spPr>
      </p:pic>
      <p:pic>
        <p:nvPicPr>
          <p:cNvPr id="4" name="Graphic 3">
            <a:extLst>
              <a:ext uri="{FF2B5EF4-FFF2-40B4-BE49-F238E27FC236}">
                <a16:creationId xmlns:a16="http://schemas.microsoft.com/office/drawing/2014/main" id="{7F776313-5DB7-4519-BCBE-46CFAC1DCDA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05827" y="1434256"/>
            <a:ext cx="238880" cy="238880"/>
          </a:xfrm>
          <a:prstGeom prst="rect">
            <a:avLst/>
          </a:prstGeom>
        </p:spPr>
      </p:pic>
      <p:pic>
        <p:nvPicPr>
          <p:cNvPr id="17" name="Graphic 16">
            <a:extLst>
              <a:ext uri="{FF2B5EF4-FFF2-40B4-BE49-F238E27FC236}">
                <a16:creationId xmlns:a16="http://schemas.microsoft.com/office/drawing/2014/main" id="{4D07E88A-3E5B-409A-93D2-6FED91E602C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806658" y="1439149"/>
            <a:ext cx="238881" cy="238881"/>
          </a:xfrm>
          <a:prstGeom prst="rect">
            <a:avLst/>
          </a:prstGeom>
        </p:spPr>
      </p:pic>
      <p:pic>
        <p:nvPicPr>
          <p:cNvPr id="44" name="Graphic 43">
            <a:extLst>
              <a:ext uri="{FF2B5EF4-FFF2-40B4-BE49-F238E27FC236}">
                <a16:creationId xmlns:a16="http://schemas.microsoft.com/office/drawing/2014/main" id="{D3D01467-401C-40A3-A528-E2F0F4892FA7}"/>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612087" y="1434256"/>
            <a:ext cx="252811" cy="252811"/>
          </a:xfrm>
          <a:prstGeom prst="rect">
            <a:avLst/>
          </a:prstGeom>
        </p:spPr>
      </p:pic>
      <p:pic>
        <p:nvPicPr>
          <p:cNvPr id="47" name="Graphic 46">
            <a:extLst>
              <a:ext uri="{FF2B5EF4-FFF2-40B4-BE49-F238E27FC236}">
                <a16:creationId xmlns:a16="http://schemas.microsoft.com/office/drawing/2014/main" id="{6F0E9516-62B1-4E9E-8AD2-6FFFB9086818}"/>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659185" y="1434254"/>
            <a:ext cx="238882" cy="238882"/>
          </a:xfrm>
          <a:prstGeom prst="rect">
            <a:avLst/>
          </a:prstGeom>
        </p:spPr>
      </p:pic>
      <p:pic>
        <p:nvPicPr>
          <p:cNvPr id="48" name="Graphic 47">
            <a:extLst>
              <a:ext uri="{FF2B5EF4-FFF2-40B4-BE49-F238E27FC236}">
                <a16:creationId xmlns:a16="http://schemas.microsoft.com/office/drawing/2014/main" id="{A4C960DE-7194-4929-B802-28E340E17CFD}"/>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605120" y="1427483"/>
            <a:ext cx="206524" cy="229471"/>
          </a:xfrm>
          <a:prstGeom prst="rect">
            <a:avLst/>
          </a:prstGeom>
        </p:spPr>
      </p:pic>
      <p:pic>
        <p:nvPicPr>
          <p:cNvPr id="49" name="Graphic 48">
            <a:extLst>
              <a:ext uri="{FF2B5EF4-FFF2-40B4-BE49-F238E27FC236}">
                <a16:creationId xmlns:a16="http://schemas.microsoft.com/office/drawing/2014/main" id="{3F69763F-39E0-46A1-8EF7-CD0CF1F23867}"/>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391239" y="1424338"/>
            <a:ext cx="238232" cy="238232"/>
          </a:xfrm>
          <a:prstGeom prst="rect">
            <a:avLst/>
          </a:prstGeom>
        </p:spPr>
      </p:pic>
      <p:sp>
        <p:nvSpPr>
          <p:cNvPr id="5" name="Straight Connector 90"/>
          <p:cNvSpPr/>
          <p:nvPr/>
        </p:nvSpPr>
        <p:spPr>
          <a:xfrm>
            <a:off x="5535" y="2115368"/>
            <a:ext cx="9132408"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500"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36" name="Straight Connector 89"/>
          <p:cNvSpPr/>
          <p:nvPr/>
        </p:nvSpPr>
        <p:spPr>
          <a:xfrm>
            <a:off x="1" y="3584317"/>
            <a:ext cx="9132407"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500"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37" name="Discovery &amp;…"/>
          <p:cNvSpPr txBox="1"/>
          <p:nvPr/>
        </p:nvSpPr>
        <p:spPr>
          <a:xfrm>
            <a:off x="4732178" y="2388197"/>
            <a:ext cx="1430465" cy="20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467" tIns="8467" rIns="8467" bIns="8467" numCol="1" anchor="ctr">
            <a:spAutoFit/>
          </a:bodyPr>
          <a:lstStyle>
            <a:lvl1pPr>
              <a:defRPr sz="3500" b="1" spc="450">
                <a:solidFill>
                  <a:srgbClr val="FFFFFF"/>
                </a:solidFill>
                <a:latin typeface="Amazon Ember"/>
                <a:ea typeface="Amazon Ember"/>
                <a:cs typeface="Amazon Ember"/>
                <a:sym typeface="Amazon Ember"/>
              </a:defRPr>
            </a:lvl1pPr>
          </a:lstStyle>
          <a:p>
            <a:pPr defTabSz="587601" hangingPunct="0"/>
            <a:r>
              <a:rPr sz="600" b="0" kern="0" spc="167" dirty="0">
                <a:latin typeface="Amazon Ember" panose="020B0603020204020204" pitchFamily="34" charset="0"/>
                <a:ea typeface="Amazon Ember" panose="020B0603020204020204" pitchFamily="34" charset="0"/>
                <a:cs typeface="Amazon Ember" panose="020B0603020204020204" pitchFamily="34" charset="0"/>
              </a:rPr>
              <a:t>AMAZON </a:t>
            </a:r>
            <a:br>
              <a:rPr lang="en-US" sz="600" b="0" kern="0" spc="167" dirty="0">
                <a:latin typeface="Amazon Ember" panose="020B0603020204020204" pitchFamily="34" charset="0"/>
                <a:ea typeface="Amazon Ember" panose="020B0603020204020204" pitchFamily="34" charset="0"/>
                <a:cs typeface="Amazon Ember" panose="020B0603020204020204" pitchFamily="34" charset="0"/>
              </a:rPr>
            </a:br>
            <a:r>
              <a:rPr lang="en-US" sz="600" b="0" kern="0" spc="167" dirty="0">
                <a:latin typeface="Amazon Ember" panose="020B0603020204020204" pitchFamily="34" charset="0"/>
                <a:ea typeface="Amazon Ember" panose="020B0603020204020204" pitchFamily="34" charset="0"/>
                <a:cs typeface="Amazon Ember" panose="020B0603020204020204" pitchFamily="34" charset="0"/>
              </a:rPr>
              <a:t>S</a:t>
            </a:r>
            <a:r>
              <a:rPr sz="600" b="0" kern="0" spc="167" dirty="0">
                <a:latin typeface="Amazon Ember" panose="020B0603020204020204" pitchFamily="34" charset="0"/>
                <a:ea typeface="Amazon Ember" panose="020B0603020204020204" pitchFamily="34" charset="0"/>
                <a:cs typeface="Amazon Ember" panose="020B0603020204020204" pitchFamily="34" charset="0"/>
              </a:rPr>
              <a:t>AGEMAKER</a:t>
            </a:r>
          </a:p>
        </p:txBody>
      </p:sp>
      <p:pic>
        <p:nvPicPr>
          <p:cNvPr id="2" name="Graphic 1">
            <a:extLst>
              <a:ext uri="{FF2B5EF4-FFF2-40B4-BE49-F238E27FC236}">
                <a16:creationId xmlns:a16="http://schemas.microsoft.com/office/drawing/2014/main" id="{7DE72512-E6B3-41FB-92E8-7FCC8C140349}"/>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347696" y="2278453"/>
            <a:ext cx="308345" cy="314512"/>
          </a:xfrm>
          <a:prstGeom prst="rect">
            <a:avLst/>
          </a:prstGeom>
        </p:spPr>
      </p:pic>
      <p:sp>
        <p:nvSpPr>
          <p:cNvPr id="52" name="Transcribe">
            <a:extLst>
              <a:ext uri="{FF2B5EF4-FFF2-40B4-BE49-F238E27FC236}">
                <a16:creationId xmlns:a16="http://schemas.microsoft.com/office/drawing/2014/main" id="{BEA36427-41D3-8C48-BB00-82CDFC425F35}"/>
              </a:ext>
            </a:extLst>
          </p:cNvPr>
          <p:cNvSpPr txBox="1"/>
          <p:nvPr/>
        </p:nvSpPr>
        <p:spPr>
          <a:xfrm>
            <a:off x="2399646" y="2706262"/>
            <a:ext cx="477179"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BUILD</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3" name="Straight Connector 52"/>
          <p:cNvCxnSpPr/>
          <p:nvPr/>
        </p:nvCxnSpPr>
        <p:spPr>
          <a:xfrm>
            <a:off x="2383895" y="2625772"/>
            <a:ext cx="5427032"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54" name="Transcribe">
            <a:extLst>
              <a:ext uri="{FF2B5EF4-FFF2-40B4-BE49-F238E27FC236}">
                <a16:creationId xmlns:a16="http://schemas.microsoft.com/office/drawing/2014/main" id="{BEA36427-41D3-8C48-BB00-82CDFC425F35}"/>
              </a:ext>
            </a:extLst>
          </p:cNvPr>
          <p:cNvSpPr txBox="1"/>
          <p:nvPr/>
        </p:nvSpPr>
        <p:spPr>
          <a:xfrm>
            <a:off x="5015208" y="2700553"/>
            <a:ext cx="478781"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TRAIN</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Lex">
            <a:extLst>
              <a:ext uri="{FF2B5EF4-FFF2-40B4-BE49-F238E27FC236}">
                <a16:creationId xmlns:a16="http://schemas.microsoft.com/office/drawing/2014/main" id="{45D62D51-0FB6-8C44-B0DC-26F58A25755A}"/>
              </a:ext>
            </a:extLst>
          </p:cNvPr>
          <p:cNvSpPr txBox="1"/>
          <p:nvPr/>
        </p:nvSpPr>
        <p:spPr>
          <a:xfrm>
            <a:off x="7507541" y="1741816"/>
            <a:ext cx="623823"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FORECAST</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Rekognition">
            <a:extLst>
              <a:ext uri="{FF2B5EF4-FFF2-40B4-BE49-F238E27FC236}">
                <a16:creationId xmlns:a16="http://schemas.microsoft.com/office/drawing/2014/main" id="{B774F760-EBEA-6C49-9457-046F40467AED}"/>
              </a:ext>
            </a:extLst>
          </p:cNvPr>
          <p:cNvSpPr txBox="1"/>
          <p:nvPr/>
        </p:nvSpPr>
        <p:spPr>
          <a:xfrm>
            <a:off x="7499608" y="1155515"/>
            <a:ext cx="583107"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Forecasting</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Rekognition">
            <a:extLst>
              <a:ext uri="{FF2B5EF4-FFF2-40B4-BE49-F238E27FC236}">
                <a16:creationId xmlns:a16="http://schemas.microsoft.com/office/drawing/2014/main" id="{35D67666-AA41-334E-910E-FB16E52DEBEF}"/>
              </a:ext>
            </a:extLst>
          </p:cNvPr>
          <p:cNvSpPr txBox="1"/>
          <p:nvPr/>
        </p:nvSpPr>
        <p:spPr>
          <a:xfrm>
            <a:off x="3175123" y="1737909"/>
            <a:ext cx="617411"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TEXTRACT</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Lex">
            <a:extLst>
              <a:ext uri="{FF2B5EF4-FFF2-40B4-BE49-F238E27FC236}">
                <a16:creationId xmlns:a16="http://schemas.microsoft.com/office/drawing/2014/main" id="{45D62D51-0FB6-8C44-B0DC-26F58A25755A}"/>
              </a:ext>
            </a:extLst>
          </p:cNvPr>
          <p:cNvSpPr txBox="1"/>
          <p:nvPr/>
        </p:nvSpPr>
        <p:spPr>
          <a:xfrm>
            <a:off x="8127820" y="1742691"/>
            <a:ext cx="828623"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PERSONALIZE</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Rekognition">
            <a:extLst>
              <a:ext uri="{FF2B5EF4-FFF2-40B4-BE49-F238E27FC236}">
                <a16:creationId xmlns:a16="http://schemas.microsoft.com/office/drawing/2014/main" id="{B774F760-EBEA-6C49-9457-046F40467AED}"/>
              </a:ext>
            </a:extLst>
          </p:cNvPr>
          <p:cNvSpPr txBox="1"/>
          <p:nvPr/>
        </p:nvSpPr>
        <p:spPr>
          <a:xfrm>
            <a:off x="8075580" y="1150226"/>
            <a:ext cx="906016"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Recommendations</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Transcribe">
            <a:extLst>
              <a:ext uri="{FF2B5EF4-FFF2-40B4-BE49-F238E27FC236}">
                <a16:creationId xmlns:a16="http://schemas.microsoft.com/office/drawing/2014/main" id="{BEA36427-41D3-8C48-BB00-82CDFC425F35}"/>
              </a:ext>
            </a:extLst>
          </p:cNvPr>
          <p:cNvSpPr txBox="1"/>
          <p:nvPr/>
        </p:nvSpPr>
        <p:spPr>
          <a:xfrm>
            <a:off x="7277970" y="2694531"/>
            <a:ext cx="596826"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DEPLOY</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Rekognition">
            <a:extLst>
              <a:ext uri="{FF2B5EF4-FFF2-40B4-BE49-F238E27FC236}">
                <a16:creationId xmlns:a16="http://schemas.microsoft.com/office/drawing/2014/main" id="{B774F760-EBEA-6C49-9457-046F40467AED}"/>
              </a:ext>
            </a:extLst>
          </p:cNvPr>
          <p:cNvSpPr txBox="1"/>
          <p:nvPr/>
        </p:nvSpPr>
        <p:spPr>
          <a:xfrm>
            <a:off x="1711972" y="2836993"/>
            <a:ext cx="1654811"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Pre-built algorithms &amp; notebooks</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Rekognition">
            <a:extLst>
              <a:ext uri="{FF2B5EF4-FFF2-40B4-BE49-F238E27FC236}">
                <a16:creationId xmlns:a16="http://schemas.microsoft.com/office/drawing/2014/main" id="{35D67666-AA41-334E-910E-FB16E52DEBEF}"/>
              </a:ext>
            </a:extLst>
          </p:cNvPr>
          <p:cNvSpPr txBox="1"/>
          <p:nvPr/>
        </p:nvSpPr>
        <p:spPr>
          <a:xfrm>
            <a:off x="3244366" y="2983241"/>
            <a:ext cx="20581" cy="2051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endParaRPr lang="en-US" sz="600"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Rekognition">
            <a:extLst>
              <a:ext uri="{FF2B5EF4-FFF2-40B4-BE49-F238E27FC236}">
                <a16:creationId xmlns:a16="http://schemas.microsoft.com/office/drawing/2014/main" id="{B774F760-EBEA-6C49-9457-046F40467AED}"/>
              </a:ext>
            </a:extLst>
          </p:cNvPr>
          <p:cNvSpPr txBox="1"/>
          <p:nvPr/>
        </p:nvSpPr>
        <p:spPr>
          <a:xfrm>
            <a:off x="1799195" y="2996991"/>
            <a:ext cx="1865124" cy="2359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algn="l"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Data labeling  (</a:t>
            </a:r>
            <a:r>
              <a:rPr lang="en-US" sz="700" kern="0" spc="224" dirty="0">
                <a:latin typeface="Amazon Ember" panose="020B0603020204020204" pitchFamily="34" charset="0"/>
                <a:ea typeface="Amazon Ember" panose="020B0603020204020204" pitchFamily="34" charset="0"/>
                <a:cs typeface="Amazon Ember" panose="020B0603020204020204" pitchFamily="34" charset="0"/>
              </a:rPr>
              <a:t>GROUND TRUTH)</a:t>
            </a:r>
          </a:p>
          <a:p>
            <a:pPr defTabSz="587601" hangingPunct="0"/>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Rekognition">
            <a:extLst>
              <a:ext uri="{FF2B5EF4-FFF2-40B4-BE49-F238E27FC236}">
                <a16:creationId xmlns:a16="http://schemas.microsoft.com/office/drawing/2014/main" id="{B774F760-EBEA-6C49-9457-046F40467AED}"/>
              </a:ext>
            </a:extLst>
          </p:cNvPr>
          <p:cNvSpPr txBox="1"/>
          <p:nvPr/>
        </p:nvSpPr>
        <p:spPr>
          <a:xfrm>
            <a:off x="4371531" y="2827745"/>
            <a:ext cx="1690654"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One-click model training &amp; tuning</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Rekognition">
            <a:extLst>
              <a:ext uri="{FF2B5EF4-FFF2-40B4-BE49-F238E27FC236}">
                <a16:creationId xmlns:a16="http://schemas.microsoft.com/office/drawing/2014/main" id="{B774F760-EBEA-6C49-9457-046F40467AED}"/>
              </a:ext>
            </a:extLst>
          </p:cNvPr>
          <p:cNvSpPr txBox="1"/>
          <p:nvPr/>
        </p:nvSpPr>
        <p:spPr>
          <a:xfrm>
            <a:off x="4414351" y="2998746"/>
            <a:ext cx="1082987"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Optimization  (</a:t>
            </a:r>
            <a:r>
              <a:rPr lang="en-US" sz="700" kern="0" spc="220" dirty="0">
                <a:latin typeface="Amazon Ember" panose="020B0603020204020204" pitchFamily="34" charset="0"/>
                <a:ea typeface="Amazon Ember" panose="020B0603020204020204" pitchFamily="34" charset="0"/>
                <a:cs typeface="Amazon Ember" panose="020B0603020204020204" pitchFamily="34" charset="0"/>
              </a:rPr>
              <a:t>NEO)</a:t>
            </a:r>
            <a:endParaRPr sz="700" kern="0" spc="22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Rekognition">
            <a:extLst>
              <a:ext uri="{FF2B5EF4-FFF2-40B4-BE49-F238E27FC236}">
                <a16:creationId xmlns:a16="http://schemas.microsoft.com/office/drawing/2014/main" id="{B774F760-EBEA-6C49-9457-046F40467AED}"/>
              </a:ext>
            </a:extLst>
          </p:cNvPr>
          <p:cNvSpPr txBox="1"/>
          <p:nvPr/>
        </p:nvSpPr>
        <p:spPr>
          <a:xfrm>
            <a:off x="6969102" y="2828523"/>
            <a:ext cx="1605290"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algn="l"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One-click deployment &amp; hosting</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Discovery &amp;…">
            <a:extLst>
              <a:ext uri="{FF2B5EF4-FFF2-40B4-BE49-F238E27FC236}">
                <a16:creationId xmlns:a16="http://schemas.microsoft.com/office/drawing/2014/main" id="{42FF768E-6227-CC48-8F54-4519AEC216E4}"/>
              </a:ext>
            </a:extLst>
          </p:cNvPr>
          <p:cNvSpPr txBox="1"/>
          <p:nvPr/>
        </p:nvSpPr>
        <p:spPr>
          <a:xfrm>
            <a:off x="362969" y="2668698"/>
            <a:ext cx="1981124" cy="2039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467" tIns="8467" rIns="8467" bIns="8467" numCol="1" anchor="ctr">
            <a:spAutoFit/>
          </a:bodyPr>
          <a:lstStyle>
            <a:lvl1pPr algn="ctr">
              <a:lnSpc>
                <a:spcPct val="150000"/>
              </a:lnSpc>
              <a:defRPr sz="4000" spc="450">
                <a:solidFill>
                  <a:srgbClr val="FFFFFF"/>
                </a:solidFill>
                <a:latin typeface="Amazon Ember"/>
                <a:ea typeface="Amazon Ember"/>
                <a:cs typeface="Amazon Ember"/>
                <a:sym typeface="Amazon Ember"/>
              </a:defRPr>
            </a:lvl1pPr>
          </a:lstStyle>
          <a:p>
            <a:pPr algn="l" defTabSz="587601" hangingPunct="0"/>
            <a:r>
              <a:rPr lang="en-US"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ML</a:t>
            </a:r>
            <a:r>
              <a:rPr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SERVICES</a:t>
            </a:r>
          </a:p>
        </p:txBody>
      </p:sp>
      <p:grpSp>
        <p:nvGrpSpPr>
          <p:cNvPr id="90" name="Group 89">
            <a:extLst>
              <a:ext uri="{FF2B5EF4-FFF2-40B4-BE49-F238E27FC236}">
                <a16:creationId xmlns:a16="http://schemas.microsoft.com/office/drawing/2014/main" id="{52A99B8B-A8A7-4E68-8E37-CC2D535B431B}"/>
              </a:ext>
            </a:extLst>
          </p:cNvPr>
          <p:cNvGrpSpPr/>
          <p:nvPr/>
        </p:nvGrpSpPr>
        <p:grpSpPr>
          <a:xfrm>
            <a:off x="3425546" y="3961388"/>
            <a:ext cx="640486" cy="401984"/>
            <a:chOff x="5102736" y="6039206"/>
            <a:chExt cx="1128088" cy="644584"/>
          </a:xfrm>
        </p:grpSpPr>
        <p:pic>
          <p:nvPicPr>
            <p:cNvPr id="91" name="Picture 90">
              <a:extLst>
                <a:ext uri="{FF2B5EF4-FFF2-40B4-BE49-F238E27FC236}">
                  <a16:creationId xmlns:a16="http://schemas.microsoft.com/office/drawing/2014/main" id="{64725BCF-77E8-42C1-AE4A-75846DAB1229}"/>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102736" y="6039206"/>
              <a:ext cx="1128088" cy="344693"/>
            </a:xfrm>
            <a:prstGeom prst="rect">
              <a:avLst/>
            </a:prstGeom>
          </p:spPr>
        </p:pic>
        <p:pic>
          <p:nvPicPr>
            <p:cNvPr id="92" name="Picture 91">
              <a:extLst>
                <a:ext uri="{FF2B5EF4-FFF2-40B4-BE49-F238E27FC236}">
                  <a16:creationId xmlns:a16="http://schemas.microsoft.com/office/drawing/2014/main" id="{F66381DB-4CA6-4AF5-954D-A1A998E0336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64071" y="6450219"/>
              <a:ext cx="805419" cy="233571"/>
            </a:xfrm>
            <a:prstGeom prst="rect">
              <a:avLst/>
            </a:prstGeom>
          </p:spPr>
        </p:pic>
      </p:grpSp>
      <p:sp>
        <p:nvSpPr>
          <p:cNvPr id="93" name="Rekognition">
            <a:extLst>
              <a:ext uri="{FF2B5EF4-FFF2-40B4-BE49-F238E27FC236}">
                <a16:creationId xmlns:a16="http://schemas.microsoft.com/office/drawing/2014/main" id="{EBE74854-C3C1-4807-937F-AE773E28D7A5}"/>
              </a:ext>
            </a:extLst>
          </p:cNvPr>
          <p:cNvSpPr txBox="1"/>
          <p:nvPr/>
        </p:nvSpPr>
        <p:spPr>
          <a:xfrm>
            <a:off x="2277379" y="3671151"/>
            <a:ext cx="594839"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107" dirty="0">
                <a:latin typeface="Amazon Ember" panose="020B0603020204020204" pitchFamily="34" charset="0"/>
                <a:ea typeface="Amazon Ember" panose="020B0603020204020204" pitchFamily="34" charset="0"/>
                <a:cs typeface="Amazon Ember" panose="020B0603020204020204" pitchFamily="34" charset="0"/>
              </a:rPr>
              <a:t>Frameworks</a:t>
            </a:r>
            <a:endParaRPr sz="600" kern="0" spc="10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Rekognition">
            <a:extLst>
              <a:ext uri="{FF2B5EF4-FFF2-40B4-BE49-F238E27FC236}">
                <a16:creationId xmlns:a16="http://schemas.microsoft.com/office/drawing/2014/main" id="{FC7508FB-D3F6-45B6-BE05-FC54C7D5FE9F}"/>
              </a:ext>
            </a:extLst>
          </p:cNvPr>
          <p:cNvSpPr txBox="1"/>
          <p:nvPr/>
        </p:nvSpPr>
        <p:spPr>
          <a:xfrm>
            <a:off x="3540215" y="3671151"/>
            <a:ext cx="511483"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107" dirty="0">
                <a:latin typeface="Amazon Ember" panose="020B0603020204020204" pitchFamily="34" charset="0"/>
                <a:ea typeface="Amazon Ember" panose="020B0603020204020204" pitchFamily="34" charset="0"/>
                <a:cs typeface="Amazon Ember" panose="020B0603020204020204" pitchFamily="34" charset="0"/>
              </a:rPr>
              <a:t>Interfaces</a:t>
            </a:r>
            <a:endParaRPr sz="600" kern="0" spc="10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6" name="Picture 27" descr="Picture 27">
            <a:extLst>
              <a:ext uri="{FF2B5EF4-FFF2-40B4-BE49-F238E27FC236}">
                <a16:creationId xmlns:a16="http://schemas.microsoft.com/office/drawing/2014/main" id="{6EB7BF78-6700-48AD-B940-75D371FA898D}"/>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149747" y="3964876"/>
            <a:ext cx="697865" cy="140259"/>
          </a:xfrm>
          <a:prstGeom prst="rect">
            <a:avLst/>
          </a:prstGeom>
          <a:ln w="12700" cap="flat">
            <a:noFill/>
            <a:miter lim="400000"/>
          </a:ln>
          <a:effectLst/>
        </p:spPr>
      </p:pic>
      <p:pic>
        <p:nvPicPr>
          <p:cNvPr id="97" name="Picture 25" descr="Picture 25">
            <a:extLst>
              <a:ext uri="{FF2B5EF4-FFF2-40B4-BE49-F238E27FC236}">
                <a16:creationId xmlns:a16="http://schemas.microsoft.com/office/drawing/2014/main" id="{C5239B2D-17CB-4F02-85B3-F49D7AE30C0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239024" y="4449717"/>
            <a:ext cx="563931" cy="124665"/>
          </a:xfrm>
          <a:prstGeom prst="rect">
            <a:avLst/>
          </a:prstGeom>
          <a:ln w="12700">
            <a:miter lim="400000"/>
          </a:ln>
        </p:spPr>
      </p:pic>
      <p:pic>
        <p:nvPicPr>
          <p:cNvPr id="98" name="Picture 28" descr="Picture 28">
            <a:extLst>
              <a:ext uri="{FF2B5EF4-FFF2-40B4-BE49-F238E27FC236}">
                <a16:creationId xmlns:a16="http://schemas.microsoft.com/office/drawing/2014/main" id="{1E32AD17-5019-495B-BF9D-02B1D8A45FEC}"/>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306808" y="4199755"/>
            <a:ext cx="482605" cy="174421"/>
          </a:xfrm>
          <a:prstGeom prst="rect">
            <a:avLst/>
          </a:prstGeom>
          <a:ln w="12700">
            <a:miter lim="400000"/>
          </a:ln>
        </p:spPr>
      </p:pic>
      <p:sp>
        <p:nvSpPr>
          <p:cNvPr id="101" name="Rekognition">
            <a:extLst>
              <a:ext uri="{FF2B5EF4-FFF2-40B4-BE49-F238E27FC236}">
                <a16:creationId xmlns:a16="http://schemas.microsoft.com/office/drawing/2014/main" id="{1EFD982E-B113-4F62-98A6-3C0BB5B931D7}"/>
              </a:ext>
            </a:extLst>
          </p:cNvPr>
          <p:cNvSpPr txBox="1"/>
          <p:nvPr/>
        </p:nvSpPr>
        <p:spPr>
          <a:xfrm>
            <a:off x="6239355" y="3671151"/>
            <a:ext cx="702625"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107" dirty="0">
                <a:latin typeface="Amazon Ember" panose="020B0603020204020204" pitchFamily="34" charset="0"/>
                <a:ea typeface="Amazon Ember" panose="020B0603020204020204" pitchFamily="34" charset="0"/>
                <a:cs typeface="Amazon Ember" panose="020B0603020204020204" pitchFamily="34" charset="0"/>
              </a:rPr>
              <a:t>Infrastructure</a:t>
            </a:r>
            <a:endParaRPr sz="600" kern="0" spc="10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3" name="Graphic 2">
            <a:extLst>
              <a:ext uri="{FF2B5EF4-FFF2-40B4-BE49-F238E27FC236}">
                <a16:creationId xmlns:a16="http://schemas.microsoft.com/office/drawing/2014/main" id="{AFF0847F-B579-41A4-BF46-86D5289A3D22}"/>
              </a:ext>
            </a:extLst>
          </p:cNvPr>
          <p:cNvPicPr>
            <a:picLocks noChangeAspect="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3902" y1="89706" x2="3902" y2="89706"/>
                        <a14:foregroundMark x1="97073" y1="46569" x2="97073" y2="46569"/>
                      </a14:backgroundRemoval>
                    </a14:imgEffect>
                  </a14:imgLayer>
                </a14:imgProps>
              </a:ext>
              <a:ext uri="{28A0092B-C50C-407E-A947-70E740481C1C}">
                <a14:useLocalDpi xmlns:a14="http://schemas.microsoft.com/office/drawing/2010/main"/>
              </a:ext>
            </a:extLst>
          </a:blip>
          <a:srcRect/>
          <a:stretch/>
        </p:blipFill>
        <p:spPr>
          <a:xfrm>
            <a:off x="4777085" y="3963268"/>
            <a:ext cx="279603" cy="277266"/>
          </a:xfrm>
          <a:prstGeom prst="rect">
            <a:avLst/>
          </a:prstGeom>
        </p:spPr>
      </p:pic>
      <p:pic>
        <p:nvPicPr>
          <p:cNvPr id="104" name="Graphic 2">
            <a:extLst>
              <a:ext uri="{FF2B5EF4-FFF2-40B4-BE49-F238E27FC236}">
                <a16:creationId xmlns:a16="http://schemas.microsoft.com/office/drawing/2014/main" id="{6C847841-C795-4C7B-A0E9-24962C9847FB}"/>
              </a:ext>
            </a:extLst>
          </p:cNvPr>
          <p:cNvPicPr>
            <a:picLocks noChangeAspect="1"/>
          </p:cNvPicPr>
          <p:nvPr/>
        </p:nvPicPr>
        <p:blipFill rotWithShape="1">
          <a:blip r:embed="rId24" cstate="email">
            <a:extLst>
              <a:ext uri="{BEBA8EAE-BF5A-486C-A8C5-ECC9F3942E4B}">
                <a14:imgProps xmlns:a14="http://schemas.microsoft.com/office/drawing/2010/main">
                  <a14:imgLayer r:embed="rId26">
                    <a14:imgEffect>
                      <a14:backgroundRemoval t="0" b="100000" l="0" r="100000">
                        <a14:foregroundMark x1="3902" y1="89706" x2="3902" y2="89706"/>
                        <a14:foregroundMark x1="97073" y1="46569" x2="97073" y2="46569"/>
                      </a14:backgroundRemoval>
                    </a14:imgEffect>
                  </a14:imgLayer>
                </a14:imgProps>
              </a:ext>
              <a:ext uri="{28A0092B-C50C-407E-A947-70E740481C1C}">
                <a14:useLocalDpi xmlns:a14="http://schemas.microsoft.com/office/drawing/2010/main"/>
              </a:ext>
            </a:extLst>
          </a:blip>
          <a:srcRect/>
          <a:stretch/>
        </p:blipFill>
        <p:spPr>
          <a:xfrm>
            <a:off x="5452991" y="3963268"/>
            <a:ext cx="279603" cy="277266"/>
          </a:xfrm>
          <a:prstGeom prst="rect">
            <a:avLst/>
          </a:prstGeom>
        </p:spPr>
      </p:pic>
      <p:pic>
        <p:nvPicPr>
          <p:cNvPr id="105" name="Graphic 2">
            <a:extLst>
              <a:ext uri="{FF2B5EF4-FFF2-40B4-BE49-F238E27FC236}">
                <a16:creationId xmlns:a16="http://schemas.microsoft.com/office/drawing/2014/main" id="{77C669DA-9F43-4FA6-910A-2DFE1898C796}"/>
              </a:ext>
            </a:extLst>
          </p:cNvPr>
          <p:cNvPicPr>
            <a:picLocks noChangeAspect="1"/>
          </p:cNvPicPr>
          <p:nvPr/>
        </p:nvPicPr>
        <p:blipFill rotWithShape="1">
          <a:blip r:embed="rId24" cstate="email">
            <a:extLst>
              <a:ext uri="{BEBA8EAE-BF5A-486C-A8C5-ECC9F3942E4B}">
                <a14:imgProps xmlns:a14="http://schemas.microsoft.com/office/drawing/2010/main">
                  <a14:imgLayer r:embed="rId26">
                    <a14:imgEffect>
                      <a14:backgroundRemoval t="0" b="100000" l="0" r="100000">
                        <a14:foregroundMark x1="3902" y1="89706" x2="3902" y2="89706"/>
                        <a14:foregroundMark x1="97073" y1="46569" x2="97073" y2="46569"/>
                      </a14:backgroundRemoval>
                    </a14:imgEffect>
                  </a14:imgLayer>
                </a14:imgProps>
              </a:ext>
              <a:ext uri="{28A0092B-C50C-407E-A947-70E740481C1C}">
                <a14:useLocalDpi xmlns:a14="http://schemas.microsoft.com/office/drawing/2010/main"/>
              </a:ext>
            </a:extLst>
          </a:blip>
          <a:srcRect/>
          <a:stretch/>
        </p:blipFill>
        <p:spPr>
          <a:xfrm>
            <a:off x="6102853" y="3963268"/>
            <a:ext cx="279603" cy="277266"/>
          </a:xfrm>
          <a:prstGeom prst="rect">
            <a:avLst/>
          </a:prstGeom>
        </p:spPr>
      </p:pic>
      <p:sp>
        <p:nvSpPr>
          <p:cNvPr id="106" name="Translate">
            <a:extLst>
              <a:ext uri="{FF2B5EF4-FFF2-40B4-BE49-F238E27FC236}">
                <a16:creationId xmlns:a16="http://schemas.microsoft.com/office/drawing/2014/main" id="{5A6C6AF8-CB31-438C-A10A-46602FC32F71}"/>
              </a:ext>
            </a:extLst>
          </p:cNvPr>
          <p:cNvSpPr txBox="1"/>
          <p:nvPr/>
        </p:nvSpPr>
        <p:spPr>
          <a:xfrm>
            <a:off x="4613489" y="4322888"/>
            <a:ext cx="621897" cy="2174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EC2 P3 </a:t>
            </a:r>
            <a:br>
              <a:rPr lang="en-US" sz="600" kern="0" spc="358" dirty="0">
                <a:latin typeface="Amazon Ember" panose="020B0603020204020204" pitchFamily="34" charset="0"/>
                <a:ea typeface="Amazon Ember" panose="020B0603020204020204" pitchFamily="34" charset="0"/>
                <a:cs typeface="Amazon Ember" panose="020B0603020204020204" pitchFamily="34" charset="0"/>
              </a:rPr>
            </a:br>
            <a:r>
              <a:rPr lang="en-US" sz="600" kern="0" spc="358" dirty="0">
                <a:latin typeface="Amazon Ember" panose="020B0603020204020204" pitchFamily="34" charset="0"/>
                <a:ea typeface="Amazon Ember" panose="020B0603020204020204" pitchFamily="34" charset="0"/>
                <a:cs typeface="Amazon Ember" panose="020B0603020204020204" pitchFamily="34" charset="0"/>
              </a:rPr>
              <a:t>&amp; P3N</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Translate">
            <a:extLst>
              <a:ext uri="{FF2B5EF4-FFF2-40B4-BE49-F238E27FC236}">
                <a16:creationId xmlns:a16="http://schemas.microsoft.com/office/drawing/2014/main" id="{1CAAFC49-E4BA-42EE-BED1-C30C15A8D24E}"/>
              </a:ext>
            </a:extLst>
          </p:cNvPr>
          <p:cNvSpPr txBox="1"/>
          <p:nvPr/>
        </p:nvSpPr>
        <p:spPr>
          <a:xfrm>
            <a:off x="5322162" y="4322888"/>
            <a:ext cx="555149"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EC2 C5</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Translate">
            <a:extLst>
              <a:ext uri="{FF2B5EF4-FFF2-40B4-BE49-F238E27FC236}">
                <a16:creationId xmlns:a16="http://schemas.microsoft.com/office/drawing/2014/main" id="{533C8AB2-08A1-4A59-AA87-5DFBA6029B14}"/>
              </a:ext>
            </a:extLst>
          </p:cNvPr>
          <p:cNvSpPr txBox="1"/>
          <p:nvPr/>
        </p:nvSpPr>
        <p:spPr>
          <a:xfrm>
            <a:off x="6006396" y="4322888"/>
            <a:ext cx="485193"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FPGAs</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ranslate">
            <a:extLst>
              <a:ext uri="{FF2B5EF4-FFF2-40B4-BE49-F238E27FC236}">
                <a16:creationId xmlns:a16="http://schemas.microsoft.com/office/drawing/2014/main" id="{47F57117-B467-4BAD-8C2E-6F42FFE9C3BC}"/>
              </a:ext>
            </a:extLst>
          </p:cNvPr>
          <p:cNvSpPr txBox="1"/>
          <p:nvPr/>
        </p:nvSpPr>
        <p:spPr>
          <a:xfrm>
            <a:off x="6593288" y="4322888"/>
            <a:ext cx="968018"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GREENGRASS</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0" name="Graphic 9">
            <a:extLst>
              <a:ext uri="{FF2B5EF4-FFF2-40B4-BE49-F238E27FC236}">
                <a16:creationId xmlns:a16="http://schemas.microsoft.com/office/drawing/2014/main" id="{003D6782-2071-49B0-A6B6-FFB736E9468B}"/>
              </a:ext>
            </a:extLst>
          </p:cNvPr>
          <p:cNvPicPr>
            <a:picLocks noChangeAspect="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44175" y1="43350" x2="44175" y2="43350"/>
                        <a14:foregroundMark x1="36893" y1="73892" x2="36893" y2="73892"/>
                        <a14:foregroundMark x1="56311" y1="73892" x2="56311" y2="73892"/>
                        <a14:foregroundMark x1="73786" y1="52217" x2="73786" y2="52217"/>
                        <a14:foregroundMark x1="73786" y1="34975" x2="73786" y2="34975"/>
                      </a14:backgroundRemoval>
                    </a14:imgEffect>
                  </a14:imgLayer>
                </a14:imgProps>
              </a:ext>
              <a:ext uri="{28A0092B-C50C-407E-A947-70E740481C1C}">
                <a14:useLocalDpi xmlns:a14="http://schemas.microsoft.com/office/drawing/2010/main"/>
              </a:ext>
            </a:extLst>
          </a:blip>
          <a:srcRect/>
          <a:stretch/>
        </p:blipFill>
        <p:spPr>
          <a:xfrm>
            <a:off x="6943253" y="3975987"/>
            <a:ext cx="279604" cy="275708"/>
          </a:xfrm>
          <a:prstGeom prst="rect">
            <a:avLst/>
          </a:prstGeom>
        </p:spPr>
      </p:pic>
      <p:sp>
        <p:nvSpPr>
          <p:cNvPr id="112" name="Translate">
            <a:extLst>
              <a:ext uri="{FF2B5EF4-FFF2-40B4-BE49-F238E27FC236}">
                <a16:creationId xmlns:a16="http://schemas.microsoft.com/office/drawing/2014/main" id="{50431FD8-BB3F-4178-8FBA-FA10DED4E1A3}"/>
              </a:ext>
            </a:extLst>
          </p:cNvPr>
          <p:cNvSpPr txBox="1"/>
          <p:nvPr/>
        </p:nvSpPr>
        <p:spPr>
          <a:xfrm>
            <a:off x="7544623" y="4323585"/>
            <a:ext cx="838752" cy="2174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ELASTIC</a:t>
            </a:r>
            <a:br>
              <a:rPr lang="en-US" sz="600" kern="0" spc="358" dirty="0">
                <a:latin typeface="Amazon Ember" panose="020B0603020204020204" pitchFamily="34" charset="0"/>
                <a:ea typeface="Amazon Ember" panose="020B0603020204020204" pitchFamily="34" charset="0"/>
                <a:cs typeface="Amazon Ember" panose="020B0603020204020204" pitchFamily="34" charset="0"/>
              </a:rPr>
            </a:br>
            <a:r>
              <a:rPr lang="en-US" sz="600" kern="0" spc="358" dirty="0">
                <a:latin typeface="Amazon Ember" panose="020B0603020204020204" pitchFamily="34" charset="0"/>
                <a:ea typeface="Amazon Ember" panose="020B0603020204020204" pitchFamily="34" charset="0"/>
                <a:cs typeface="Amazon Ember" panose="020B0603020204020204" pitchFamily="34" charset="0"/>
              </a:rPr>
              <a:t>INFERENCE</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326931" y="1431097"/>
            <a:ext cx="238995" cy="238995"/>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688416" y="1455614"/>
            <a:ext cx="198469" cy="198469"/>
          </a:xfrm>
          <a:prstGeom prst="rect">
            <a:avLst/>
          </a:prstGeom>
        </p:spPr>
      </p:pic>
      <p:pic>
        <p:nvPicPr>
          <p:cNvPr id="10" name="Picture 9"/>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8403246" y="1444319"/>
            <a:ext cx="233711" cy="233711"/>
          </a:xfrm>
          <a:prstGeom prst="rect">
            <a:avLst/>
          </a:prstGeom>
        </p:spPr>
      </p:pic>
      <p:pic>
        <p:nvPicPr>
          <p:cNvPr id="13" name="Picture 12"/>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7317733" y="3961388"/>
            <a:ext cx="1326999" cy="340568"/>
          </a:xfrm>
          <a:prstGeom prst="rect">
            <a:avLst/>
          </a:prstGeom>
        </p:spPr>
      </p:pic>
      <p:sp>
        <p:nvSpPr>
          <p:cNvPr id="69" name="Rekognition">
            <a:extLst>
              <a:ext uri="{FF2B5EF4-FFF2-40B4-BE49-F238E27FC236}">
                <a16:creationId xmlns:a16="http://schemas.microsoft.com/office/drawing/2014/main" id="{B774F760-EBEA-6C49-9457-046F40467AED}"/>
              </a:ext>
            </a:extLst>
          </p:cNvPr>
          <p:cNvSpPr txBox="1"/>
          <p:nvPr/>
        </p:nvSpPr>
        <p:spPr>
          <a:xfrm>
            <a:off x="4402043" y="3178434"/>
            <a:ext cx="1169742"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Reinforcement learning</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p:cNvSpPr/>
          <p:nvPr/>
        </p:nvSpPr>
        <p:spPr>
          <a:xfrm>
            <a:off x="1722829" y="3121338"/>
            <a:ext cx="2337227" cy="415498"/>
          </a:xfrm>
          <a:prstGeom prst="rect">
            <a:avLst/>
          </a:prstGeom>
        </p:spPr>
        <p:txBody>
          <a:bodyPr wrap="square">
            <a:spAutoFit/>
          </a:bodyPr>
          <a:lstStyle/>
          <a:p>
            <a:pPr defTabSz="587601" hangingPunct="0"/>
            <a:r>
              <a:rPr lang="en-US" sz="700" kern="0" spc="7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Algorithms &amp; models </a:t>
            </a:r>
            <a:r>
              <a:rPr lang="en-US" sz="700" kern="0" spc="224"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MARKETPLACE </a:t>
            </a:r>
          </a:p>
          <a:p>
            <a:pPr defTabSz="587601" hangingPunct="0"/>
            <a:r>
              <a:rPr lang="en-US" sz="700" kern="0" spc="224"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MACHINE LEARNING)</a:t>
            </a:r>
          </a:p>
        </p:txBody>
      </p:sp>
      <p:sp>
        <p:nvSpPr>
          <p:cNvPr id="76" name="Title 1">
            <a:extLst>
              <a:ext uri="{FF2B5EF4-FFF2-40B4-BE49-F238E27FC236}">
                <a16:creationId xmlns:a16="http://schemas.microsoft.com/office/drawing/2014/main" id="{1071EE45-AD02-5D46-BB98-A109A25ABB5F}"/>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The Amazon ML stack: Broadest &amp; deepest set of capabilities</a:t>
            </a:r>
          </a:p>
        </p:txBody>
      </p:sp>
    </p:spTree>
    <p:extLst>
      <p:ext uri="{BB962C8B-B14F-4D97-AF65-F5344CB8AC3E}">
        <p14:creationId xmlns:p14="http://schemas.microsoft.com/office/powerpoint/2010/main" val="222369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F6727-9384-6147-862D-8E17EBDA0648}"/>
              </a:ext>
            </a:extLst>
          </p:cNvPr>
          <p:cNvPicPr>
            <a:picLocks noChangeAspect="1"/>
          </p:cNvPicPr>
          <p:nvPr/>
        </p:nvPicPr>
        <p:blipFill>
          <a:blip r:embed="rId3"/>
          <a:stretch>
            <a:fillRect/>
          </a:stretch>
        </p:blipFill>
        <p:spPr>
          <a:xfrm>
            <a:off x="0" y="3300520"/>
            <a:ext cx="9144000" cy="1155032"/>
          </a:xfrm>
          <a:prstGeom prst="rect">
            <a:avLst/>
          </a:prstGeom>
        </p:spPr>
      </p:pic>
      <p:sp>
        <p:nvSpPr>
          <p:cNvPr id="8" name="Rectangle 7">
            <a:extLst>
              <a:ext uri="{FF2B5EF4-FFF2-40B4-BE49-F238E27FC236}">
                <a16:creationId xmlns:a16="http://schemas.microsoft.com/office/drawing/2014/main" id="{8ED5FF01-130A-304A-BE08-F053AC39CDDA}"/>
              </a:ext>
            </a:extLst>
          </p:cNvPr>
          <p:cNvSpPr/>
          <p:nvPr/>
        </p:nvSpPr>
        <p:spPr bwMode="auto">
          <a:xfrm>
            <a:off x="0" y="3419060"/>
            <a:ext cx="9011478" cy="1155553"/>
          </a:xfrm>
          <a:prstGeom prst="rect">
            <a:avLst/>
          </a:prstGeom>
          <a:gradFill>
            <a:gsLst>
              <a:gs pos="86000">
                <a:srgbClr val="12232C">
                  <a:alpha val="20000"/>
                </a:srgbClr>
              </a:gs>
              <a:gs pos="100000">
                <a:schemeClr val="bg1">
                  <a:lumMod val="65000"/>
                </a:schemeClr>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8AEFDC1E-AE30-784E-8574-963E67AC2EB5}"/>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The Amazon ML stack: Frame</a:t>
            </a: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works and Infrastructure</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Tree>
    <p:extLst>
      <p:ext uri="{BB962C8B-B14F-4D97-AF65-F5344CB8AC3E}">
        <p14:creationId xmlns:p14="http://schemas.microsoft.com/office/powerpoint/2010/main" val="1727738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D5AEFC-85CB-D348-A680-152471DC1108}"/>
              </a:ext>
            </a:extLst>
          </p:cNvPr>
          <p:cNvPicPr>
            <a:picLocks noChangeAspect="1"/>
          </p:cNvPicPr>
          <p:nvPr/>
        </p:nvPicPr>
        <p:blipFill>
          <a:blip r:embed="rId3"/>
          <a:stretch>
            <a:fillRect/>
          </a:stretch>
        </p:blipFill>
        <p:spPr>
          <a:xfrm>
            <a:off x="3234613" y="1315706"/>
            <a:ext cx="5909387" cy="3106834"/>
          </a:xfrm>
          <a:prstGeom prst="rect">
            <a:avLst/>
          </a:prstGeom>
        </p:spPr>
      </p:pic>
      <p:sp>
        <p:nvSpPr>
          <p:cNvPr id="3" name="Title 1">
            <a:extLst>
              <a:ext uri="{FF2B5EF4-FFF2-40B4-BE49-F238E27FC236}">
                <a16:creationId xmlns:a16="http://schemas.microsoft.com/office/drawing/2014/main" id="{FA93E57F-41FF-8E4D-A28D-BAF2E388CD73}"/>
              </a:ext>
            </a:extLst>
          </p:cNvPr>
          <p:cNvSpPr txBox="1">
            <a:spLocks/>
          </p:cNvSpPr>
          <p:nvPr/>
        </p:nvSpPr>
        <p:spPr>
          <a:xfrm>
            <a:off x="0" y="127019"/>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ML Optimized Environments and Infrastructure</a:t>
            </a:r>
          </a:p>
        </p:txBody>
      </p:sp>
      <p:sp>
        <p:nvSpPr>
          <p:cNvPr id="4" name="Title 1">
            <a:extLst>
              <a:ext uri="{FF2B5EF4-FFF2-40B4-BE49-F238E27FC236}">
                <a16:creationId xmlns:a16="http://schemas.microsoft.com/office/drawing/2014/main" id="{9F6CC54B-333F-6E4D-81DE-ABE27B195D11}"/>
              </a:ext>
            </a:extLst>
          </p:cNvPr>
          <p:cNvSpPr txBox="1">
            <a:spLocks/>
          </p:cNvSpPr>
          <p:nvPr/>
        </p:nvSpPr>
        <p:spPr>
          <a:xfrm>
            <a:off x="1308458" y="494308"/>
            <a:ext cx="9143999" cy="41999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1600" b="0" i="1" u="none" strike="noStrike" kern="1200" cap="none" spc="0" normalizeH="0" baseline="0" noProof="0" dirty="0">
                <a:ln>
                  <a:noFill/>
                </a:ln>
                <a:solidFill>
                  <a:schemeClr val="accent1"/>
                </a:solidFill>
                <a:effectLst/>
                <a:uLnTx/>
                <a:uFillTx/>
                <a:latin typeface="Amazon Ember Cd" panose="020B0606020204020204" pitchFamily="34" charset="0"/>
                <a:ea typeface="Amazon Ember Cd" panose="020B0606020204020204" pitchFamily="34" charset="0"/>
                <a:cs typeface="Amazon Ember Cd" panose="020B0606020204020204" pitchFamily="34" charset="0"/>
              </a:rPr>
              <a:t>More data science, less setup</a:t>
            </a:r>
          </a:p>
        </p:txBody>
      </p:sp>
      <p:sp>
        <p:nvSpPr>
          <p:cNvPr id="5" name="Title 1">
            <a:extLst>
              <a:ext uri="{FF2B5EF4-FFF2-40B4-BE49-F238E27FC236}">
                <a16:creationId xmlns:a16="http://schemas.microsoft.com/office/drawing/2014/main" id="{C09C179C-5A2E-DF4D-BF55-D2DF25B10B26}"/>
              </a:ext>
            </a:extLst>
          </p:cNvPr>
          <p:cNvSpPr txBox="1">
            <a:spLocks/>
          </p:cNvSpPr>
          <p:nvPr/>
        </p:nvSpPr>
        <p:spPr>
          <a:xfrm>
            <a:off x="97003" y="1323991"/>
            <a:ext cx="2831691" cy="63108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1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Deep Learning AMI</a:t>
            </a:r>
            <a:endPar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grpSp>
        <p:nvGrpSpPr>
          <p:cNvPr id="15" name="Group 14">
            <a:extLst>
              <a:ext uri="{FF2B5EF4-FFF2-40B4-BE49-F238E27FC236}">
                <a16:creationId xmlns:a16="http://schemas.microsoft.com/office/drawing/2014/main" id="{E56E1EDD-7F90-C244-A90D-6894CD60AF1A}"/>
              </a:ext>
            </a:extLst>
          </p:cNvPr>
          <p:cNvGrpSpPr/>
          <p:nvPr/>
        </p:nvGrpSpPr>
        <p:grpSpPr>
          <a:xfrm>
            <a:off x="159685" y="1836608"/>
            <a:ext cx="3074928" cy="2492863"/>
            <a:chOff x="84873" y="2087713"/>
            <a:chExt cx="3074928" cy="2492863"/>
          </a:xfrm>
        </p:grpSpPr>
        <p:sp>
          <p:nvSpPr>
            <p:cNvPr id="14" name="Rectangle 13">
              <a:extLst>
                <a:ext uri="{FF2B5EF4-FFF2-40B4-BE49-F238E27FC236}">
                  <a16:creationId xmlns:a16="http://schemas.microsoft.com/office/drawing/2014/main" id="{1AE805AF-FD12-1C4C-9AA6-2750A6A6A0D9}"/>
                </a:ext>
              </a:extLst>
            </p:cNvPr>
            <p:cNvSpPr/>
            <p:nvPr/>
          </p:nvSpPr>
          <p:spPr>
            <a:xfrm>
              <a:off x="84873" y="2087713"/>
              <a:ext cx="3074928" cy="2492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D357529-4AF9-C240-9A97-747E83665E72}"/>
                </a:ext>
              </a:extLst>
            </p:cNvPr>
            <p:cNvPicPr>
              <a:picLocks noChangeAspect="1"/>
            </p:cNvPicPr>
            <p:nvPr/>
          </p:nvPicPr>
          <p:blipFill>
            <a:blip r:embed="rId4"/>
            <a:stretch>
              <a:fillRect/>
            </a:stretch>
          </p:blipFill>
          <p:spPr>
            <a:xfrm>
              <a:off x="128815" y="2087713"/>
              <a:ext cx="2987043" cy="1228438"/>
            </a:xfrm>
            <a:prstGeom prst="rect">
              <a:avLst/>
            </a:prstGeom>
          </p:spPr>
        </p:pic>
        <p:pic>
          <p:nvPicPr>
            <p:cNvPr id="7" name="Picture 6">
              <a:extLst>
                <a:ext uri="{FF2B5EF4-FFF2-40B4-BE49-F238E27FC236}">
                  <a16:creationId xmlns:a16="http://schemas.microsoft.com/office/drawing/2014/main" id="{187E2409-844B-F14A-8F5B-A0605743B4FB}"/>
                </a:ext>
              </a:extLst>
            </p:cNvPr>
            <p:cNvPicPr>
              <a:picLocks noChangeAspect="1"/>
            </p:cNvPicPr>
            <p:nvPr/>
          </p:nvPicPr>
          <p:blipFill>
            <a:blip r:embed="rId5"/>
            <a:stretch>
              <a:fillRect/>
            </a:stretch>
          </p:blipFill>
          <p:spPr>
            <a:xfrm>
              <a:off x="99452" y="3941168"/>
              <a:ext cx="999051" cy="599431"/>
            </a:xfrm>
            <a:prstGeom prst="rect">
              <a:avLst/>
            </a:prstGeom>
          </p:spPr>
        </p:pic>
        <p:pic>
          <p:nvPicPr>
            <p:cNvPr id="8" name="Picture 7">
              <a:extLst>
                <a:ext uri="{FF2B5EF4-FFF2-40B4-BE49-F238E27FC236}">
                  <a16:creationId xmlns:a16="http://schemas.microsoft.com/office/drawing/2014/main" id="{5ABA6DA9-DC91-BA49-B197-1D48E11E1906}"/>
                </a:ext>
              </a:extLst>
            </p:cNvPr>
            <p:cNvPicPr>
              <a:picLocks noChangeAspect="1"/>
            </p:cNvPicPr>
            <p:nvPr/>
          </p:nvPicPr>
          <p:blipFill>
            <a:blip r:embed="rId6"/>
            <a:stretch>
              <a:fillRect/>
            </a:stretch>
          </p:blipFill>
          <p:spPr>
            <a:xfrm>
              <a:off x="1050549" y="3924496"/>
              <a:ext cx="1009283" cy="616288"/>
            </a:xfrm>
            <a:prstGeom prst="rect">
              <a:avLst/>
            </a:prstGeom>
          </p:spPr>
        </p:pic>
        <p:pic>
          <p:nvPicPr>
            <p:cNvPr id="9" name="Picture 8">
              <a:extLst>
                <a:ext uri="{FF2B5EF4-FFF2-40B4-BE49-F238E27FC236}">
                  <a16:creationId xmlns:a16="http://schemas.microsoft.com/office/drawing/2014/main" id="{D669B9BB-21BF-9241-9743-5DC2590C051F}"/>
                </a:ext>
              </a:extLst>
            </p:cNvPr>
            <p:cNvPicPr>
              <a:picLocks noChangeAspect="1"/>
            </p:cNvPicPr>
            <p:nvPr/>
          </p:nvPicPr>
          <p:blipFill>
            <a:blip r:embed="rId7"/>
            <a:stretch>
              <a:fillRect/>
            </a:stretch>
          </p:blipFill>
          <p:spPr>
            <a:xfrm>
              <a:off x="2049600" y="3956041"/>
              <a:ext cx="1036895" cy="584558"/>
            </a:xfrm>
            <a:prstGeom prst="rect">
              <a:avLst/>
            </a:prstGeom>
          </p:spPr>
        </p:pic>
        <p:pic>
          <p:nvPicPr>
            <p:cNvPr id="10" name="Picture 9">
              <a:extLst>
                <a:ext uri="{FF2B5EF4-FFF2-40B4-BE49-F238E27FC236}">
                  <a16:creationId xmlns:a16="http://schemas.microsoft.com/office/drawing/2014/main" id="{495A9052-0B17-DF4A-8B38-F8CFBD03BF8D}"/>
                </a:ext>
              </a:extLst>
            </p:cNvPr>
            <p:cNvPicPr>
              <a:picLocks noChangeAspect="1"/>
            </p:cNvPicPr>
            <p:nvPr/>
          </p:nvPicPr>
          <p:blipFill>
            <a:blip r:embed="rId8"/>
            <a:stretch>
              <a:fillRect/>
            </a:stretch>
          </p:blipFill>
          <p:spPr>
            <a:xfrm>
              <a:off x="89399" y="3349589"/>
              <a:ext cx="591394" cy="591394"/>
            </a:xfrm>
            <a:prstGeom prst="rect">
              <a:avLst/>
            </a:prstGeom>
          </p:spPr>
        </p:pic>
        <p:pic>
          <p:nvPicPr>
            <p:cNvPr id="11" name="Picture 10">
              <a:extLst>
                <a:ext uri="{FF2B5EF4-FFF2-40B4-BE49-F238E27FC236}">
                  <a16:creationId xmlns:a16="http://schemas.microsoft.com/office/drawing/2014/main" id="{B5F32836-BCE1-8F42-B152-0A8F8D1221A2}"/>
                </a:ext>
              </a:extLst>
            </p:cNvPr>
            <p:cNvPicPr>
              <a:picLocks noChangeAspect="1"/>
            </p:cNvPicPr>
            <p:nvPr/>
          </p:nvPicPr>
          <p:blipFill>
            <a:blip r:embed="rId9"/>
            <a:stretch>
              <a:fillRect/>
            </a:stretch>
          </p:blipFill>
          <p:spPr>
            <a:xfrm>
              <a:off x="680793" y="3338533"/>
              <a:ext cx="820632" cy="639705"/>
            </a:xfrm>
            <a:prstGeom prst="rect">
              <a:avLst/>
            </a:prstGeom>
          </p:spPr>
        </p:pic>
        <p:pic>
          <p:nvPicPr>
            <p:cNvPr id="12" name="Picture 11">
              <a:extLst>
                <a:ext uri="{FF2B5EF4-FFF2-40B4-BE49-F238E27FC236}">
                  <a16:creationId xmlns:a16="http://schemas.microsoft.com/office/drawing/2014/main" id="{1FD34220-7B88-5D48-A0AE-C071F24C0B21}"/>
                </a:ext>
              </a:extLst>
            </p:cNvPr>
            <p:cNvPicPr>
              <a:picLocks noChangeAspect="1"/>
            </p:cNvPicPr>
            <p:nvPr/>
          </p:nvPicPr>
          <p:blipFill>
            <a:blip r:embed="rId10"/>
            <a:stretch>
              <a:fillRect/>
            </a:stretch>
          </p:blipFill>
          <p:spPr>
            <a:xfrm>
              <a:off x="1492126" y="3387396"/>
              <a:ext cx="568460" cy="568460"/>
            </a:xfrm>
            <a:prstGeom prst="rect">
              <a:avLst/>
            </a:prstGeom>
          </p:spPr>
        </p:pic>
        <p:pic>
          <p:nvPicPr>
            <p:cNvPr id="13" name="Picture 12">
              <a:extLst>
                <a:ext uri="{FF2B5EF4-FFF2-40B4-BE49-F238E27FC236}">
                  <a16:creationId xmlns:a16="http://schemas.microsoft.com/office/drawing/2014/main" id="{B79163CD-65F2-AC45-AAFC-8D305F2595F4}"/>
                </a:ext>
              </a:extLst>
            </p:cNvPr>
            <p:cNvPicPr>
              <a:picLocks noChangeAspect="1"/>
            </p:cNvPicPr>
            <p:nvPr/>
          </p:nvPicPr>
          <p:blipFill>
            <a:blip r:embed="rId11"/>
            <a:stretch>
              <a:fillRect/>
            </a:stretch>
          </p:blipFill>
          <p:spPr>
            <a:xfrm>
              <a:off x="2153968" y="3456971"/>
              <a:ext cx="931020" cy="498978"/>
            </a:xfrm>
            <a:prstGeom prst="rect">
              <a:avLst/>
            </a:prstGeom>
          </p:spPr>
        </p:pic>
      </p:grpSp>
    </p:spTree>
    <p:extLst>
      <p:ext uri="{BB962C8B-B14F-4D97-AF65-F5344CB8AC3E}">
        <p14:creationId xmlns:p14="http://schemas.microsoft.com/office/powerpoint/2010/main" val="2079013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3AECEF-44BE-CC44-BE02-0FA10AD47F52}"/>
              </a:ext>
            </a:extLst>
          </p:cNvPr>
          <p:cNvPicPr>
            <a:picLocks noChangeAspect="1"/>
          </p:cNvPicPr>
          <p:nvPr/>
        </p:nvPicPr>
        <p:blipFill>
          <a:blip r:embed="rId3"/>
          <a:stretch>
            <a:fillRect/>
          </a:stretch>
        </p:blipFill>
        <p:spPr>
          <a:xfrm>
            <a:off x="0" y="1067457"/>
            <a:ext cx="9144000" cy="3336131"/>
          </a:xfrm>
          <a:prstGeom prst="rect">
            <a:avLst/>
          </a:prstGeom>
        </p:spPr>
      </p:pic>
      <p:sp>
        <p:nvSpPr>
          <p:cNvPr id="3" name="Rectangle 2">
            <a:extLst>
              <a:ext uri="{FF2B5EF4-FFF2-40B4-BE49-F238E27FC236}">
                <a16:creationId xmlns:a16="http://schemas.microsoft.com/office/drawing/2014/main" id="{4BB1C832-79C6-CC47-9E4E-DC6342076AB5}"/>
              </a:ext>
            </a:extLst>
          </p:cNvPr>
          <p:cNvSpPr/>
          <p:nvPr/>
        </p:nvSpPr>
        <p:spPr>
          <a:xfrm>
            <a:off x="586854" y="3439236"/>
            <a:ext cx="1897039" cy="735199"/>
          </a:xfrm>
          <a:prstGeom prst="rect">
            <a:avLst/>
          </a:prstGeom>
          <a:noFill/>
          <a:ln w="254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20102B0-CAD1-5A45-BCDD-082A84DAA9F3}"/>
              </a:ext>
            </a:extLst>
          </p:cNvPr>
          <p:cNvSpPr txBox="1">
            <a:spLocks/>
          </p:cNvSpPr>
          <p:nvPr/>
        </p:nvSpPr>
        <p:spPr>
          <a:xfrm>
            <a:off x="145774" y="292563"/>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P3dn Instances: Optimized for Training at Scale</a:t>
            </a:r>
          </a:p>
        </p:txBody>
      </p:sp>
    </p:spTree>
    <p:extLst>
      <p:ext uri="{BB962C8B-B14F-4D97-AF65-F5344CB8AC3E}">
        <p14:creationId xmlns:p14="http://schemas.microsoft.com/office/powerpoint/2010/main" val="1016869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E41BE9B4-2CC5-4046-9136-57B1D9D7BA87}"/>
              </a:ext>
            </a:extLst>
          </p:cNvPr>
          <p:cNvGrpSpPr/>
          <p:nvPr/>
        </p:nvGrpSpPr>
        <p:grpSpPr>
          <a:xfrm>
            <a:off x="2915536" y="1685643"/>
            <a:ext cx="5853440" cy="2098228"/>
            <a:chOff x="1303210" y="2479119"/>
            <a:chExt cx="10561058" cy="3785726"/>
          </a:xfrm>
        </p:grpSpPr>
        <p:sp>
          <p:nvSpPr>
            <p:cNvPr id="57" name="TextBox 56">
              <a:extLst>
                <a:ext uri="{FF2B5EF4-FFF2-40B4-BE49-F238E27FC236}">
                  <a16:creationId xmlns:a16="http://schemas.microsoft.com/office/drawing/2014/main" id="{B39DDE7D-813D-D141-8635-91FA43B20911}"/>
                </a:ext>
              </a:extLst>
            </p:cNvPr>
            <p:cNvSpPr txBox="1"/>
            <p:nvPr/>
          </p:nvSpPr>
          <p:spPr>
            <a:xfrm>
              <a:off x="7348363" y="5331931"/>
              <a:ext cx="4515905" cy="932914"/>
            </a:xfrm>
            <a:prstGeom prst="rect">
              <a:avLst/>
            </a:prstGeom>
            <a:noFill/>
          </p:spPr>
          <p:txBody>
            <a:bodyPr wrap="none" lIns="182880" tIns="146304" rIns="182880" bIns="146304" rtlCol="0">
              <a:spAutoFit/>
            </a:bodyPr>
            <a:lstStyle/>
            <a:p>
              <a:pPr algn="ctr">
                <a:lnSpc>
                  <a:spcPct val="90000"/>
                </a:lnSpc>
                <a:spcAft>
                  <a:spcPts val="1800"/>
                </a:spcAft>
              </a:pPr>
              <a:r>
                <a:rPr lang="en-US" sz="1600" dirty="0">
                  <a:solidFill>
                    <a:schemeClr val="bg1"/>
                  </a:solidFill>
                </a:rPr>
                <a:t>One size does not fit all</a:t>
              </a:r>
              <a:endParaRPr lang="en-US" sz="1600" dirty="0">
                <a:solidFill>
                  <a:schemeClr val="bg1"/>
                </a:solidFill>
                <a:latin typeface="Amazon Ember" panose="02000000000000000000" pitchFamily="2" charset="0"/>
              </a:endParaRPr>
            </a:p>
          </p:txBody>
        </p:sp>
        <p:pic>
          <p:nvPicPr>
            <p:cNvPr id="58" name="Picture 57">
              <a:extLst>
                <a:ext uri="{FF2B5EF4-FFF2-40B4-BE49-F238E27FC236}">
                  <a16:creationId xmlns:a16="http://schemas.microsoft.com/office/drawing/2014/main" id="{CAC38E72-CC5F-874E-B51D-DF272E7D8D01}"/>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217458" y="2479119"/>
              <a:ext cx="2777716" cy="2777717"/>
            </a:xfrm>
            <a:prstGeom prst="rect">
              <a:avLst/>
            </a:prstGeom>
          </p:spPr>
        </p:pic>
        <p:sp>
          <p:nvSpPr>
            <p:cNvPr id="59" name="Rectangle 58">
              <a:extLst>
                <a:ext uri="{FF2B5EF4-FFF2-40B4-BE49-F238E27FC236}">
                  <a16:creationId xmlns:a16="http://schemas.microsoft.com/office/drawing/2014/main" id="{D212A6D8-0A29-2F4E-973F-7A0CA7FA1A1B}"/>
                </a:ext>
              </a:extLst>
            </p:cNvPr>
            <p:cNvSpPr/>
            <p:nvPr/>
          </p:nvSpPr>
          <p:spPr bwMode="auto">
            <a:xfrm>
              <a:off x="3675785"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3D8C86C7-710D-6742-859F-928FF43D0FFA}"/>
                </a:ext>
              </a:extLst>
            </p:cNvPr>
            <p:cNvSpPr/>
            <p:nvPr/>
          </p:nvSpPr>
          <p:spPr bwMode="auto">
            <a:xfrm>
              <a:off x="4065319"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7DA65C50-9A66-C049-BA1B-25FEF4CADED1}"/>
                </a:ext>
              </a:extLst>
            </p:cNvPr>
            <p:cNvSpPr/>
            <p:nvPr/>
          </p:nvSpPr>
          <p:spPr bwMode="auto">
            <a:xfrm>
              <a:off x="4454853"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90F47452-C9BD-CE43-B83F-A8F9C9FCFC86}"/>
                </a:ext>
              </a:extLst>
            </p:cNvPr>
            <p:cNvSpPr/>
            <p:nvPr/>
          </p:nvSpPr>
          <p:spPr bwMode="auto">
            <a:xfrm>
              <a:off x="4844389"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568F8592-A448-A74B-ABA1-78CF322C7470}"/>
                </a:ext>
              </a:extLst>
            </p:cNvPr>
            <p:cNvSpPr/>
            <p:nvPr/>
          </p:nvSpPr>
          <p:spPr bwMode="auto">
            <a:xfrm>
              <a:off x="5233922"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3123689D-844E-C249-949B-D80DCCD46B8D}"/>
                </a:ext>
              </a:extLst>
            </p:cNvPr>
            <p:cNvSpPr/>
            <p:nvPr/>
          </p:nvSpPr>
          <p:spPr bwMode="auto">
            <a:xfrm>
              <a:off x="5623456"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97BA0EC4-CB3D-3D43-9DF3-B0EEFD556655}"/>
                </a:ext>
              </a:extLst>
            </p:cNvPr>
            <p:cNvSpPr/>
            <p:nvPr/>
          </p:nvSpPr>
          <p:spPr bwMode="auto">
            <a:xfrm>
              <a:off x="2507184"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5F0C0B0C-2961-7649-95B4-63AD18B34289}"/>
                </a:ext>
              </a:extLst>
            </p:cNvPr>
            <p:cNvSpPr/>
            <p:nvPr/>
          </p:nvSpPr>
          <p:spPr bwMode="auto">
            <a:xfrm>
              <a:off x="2896718"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34D0553E-5A70-B549-B4C8-9128C38EA341}"/>
                </a:ext>
              </a:extLst>
            </p:cNvPr>
            <p:cNvSpPr/>
            <p:nvPr/>
          </p:nvSpPr>
          <p:spPr bwMode="auto">
            <a:xfrm>
              <a:off x="2117650"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785D23B3-B656-074E-A1BC-65107C3E77A2}"/>
                </a:ext>
              </a:extLst>
            </p:cNvPr>
            <p:cNvSpPr/>
            <p:nvPr/>
          </p:nvSpPr>
          <p:spPr bwMode="auto">
            <a:xfrm>
              <a:off x="3286252" y="3282268"/>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316BCC89-BE75-B447-A09B-1A4AC387FD66}"/>
                </a:ext>
              </a:extLst>
            </p:cNvPr>
            <p:cNvSpPr/>
            <p:nvPr/>
          </p:nvSpPr>
          <p:spPr bwMode="auto">
            <a:xfrm>
              <a:off x="3675785" y="3699362"/>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E4A53CEE-E72D-FE45-8438-98765CE45E61}"/>
                </a:ext>
              </a:extLst>
            </p:cNvPr>
            <p:cNvSpPr/>
            <p:nvPr/>
          </p:nvSpPr>
          <p:spPr bwMode="auto">
            <a:xfrm>
              <a:off x="4065319" y="3699362"/>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88A64C88-AFED-5A45-A4D0-F5B204C234F8}"/>
                </a:ext>
              </a:extLst>
            </p:cNvPr>
            <p:cNvSpPr/>
            <p:nvPr/>
          </p:nvSpPr>
          <p:spPr bwMode="auto">
            <a:xfrm>
              <a:off x="4454853" y="3699362"/>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C1314F83-F0A4-6A46-8E1F-46A77D7D1D60}"/>
                </a:ext>
              </a:extLst>
            </p:cNvPr>
            <p:cNvSpPr/>
            <p:nvPr/>
          </p:nvSpPr>
          <p:spPr bwMode="auto">
            <a:xfrm>
              <a:off x="4844389" y="3699362"/>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C3C3ECD2-1F2B-4F4C-9B59-93D167E8B8A4}"/>
                </a:ext>
              </a:extLst>
            </p:cNvPr>
            <p:cNvSpPr/>
            <p:nvPr/>
          </p:nvSpPr>
          <p:spPr bwMode="auto">
            <a:xfrm>
              <a:off x="5233922" y="3699362"/>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82CDDDC5-F0FF-5D43-9933-A95C2F728FBE}"/>
                </a:ext>
              </a:extLst>
            </p:cNvPr>
            <p:cNvSpPr/>
            <p:nvPr/>
          </p:nvSpPr>
          <p:spPr bwMode="auto">
            <a:xfrm>
              <a:off x="5623456" y="3699362"/>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0AB29689-0F0A-FB4F-8431-4FBC6DB47A1A}"/>
                </a:ext>
              </a:extLst>
            </p:cNvPr>
            <p:cNvSpPr/>
            <p:nvPr/>
          </p:nvSpPr>
          <p:spPr bwMode="auto">
            <a:xfrm>
              <a:off x="2507184" y="3699362"/>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69FA7377-2328-C042-AFAF-ED1307491F0A}"/>
                </a:ext>
              </a:extLst>
            </p:cNvPr>
            <p:cNvSpPr/>
            <p:nvPr/>
          </p:nvSpPr>
          <p:spPr bwMode="auto">
            <a:xfrm>
              <a:off x="2896718" y="3699362"/>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ABD71399-BEDE-5643-87A7-A1162099873A}"/>
                </a:ext>
              </a:extLst>
            </p:cNvPr>
            <p:cNvSpPr/>
            <p:nvPr/>
          </p:nvSpPr>
          <p:spPr bwMode="auto">
            <a:xfrm>
              <a:off x="2117650" y="3699362"/>
              <a:ext cx="343500" cy="34350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9DF5C310-5466-1241-825E-81A2D5AA3C5E}"/>
                </a:ext>
              </a:extLst>
            </p:cNvPr>
            <p:cNvSpPr/>
            <p:nvPr/>
          </p:nvSpPr>
          <p:spPr bwMode="auto">
            <a:xfrm>
              <a:off x="3286252" y="3699362"/>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0C785A3-B4D8-494B-9237-5464E81EECC8}"/>
                </a:ext>
              </a:extLst>
            </p:cNvPr>
            <p:cNvSpPr/>
            <p:nvPr/>
          </p:nvSpPr>
          <p:spPr bwMode="auto">
            <a:xfrm>
              <a:off x="3675785" y="4116459"/>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5970473F-B723-F047-B441-E8D02CBE914C}"/>
                </a:ext>
              </a:extLst>
            </p:cNvPr>
            <p:cNvSpPr/>
            <p:nvPr/>
          </p:nvSpPr>
          <p:spPr bwMode="auto">
            <a:xfrm>
              <a:off x="4065319" y="4116459"/>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DAF2BDC9-2824-E449-B080-E495191EB223}"/>
                </a:ext>
              </a:extLst>
            </p:cNvPr>
            <p:cNvSpPr/>
            <p:nvPr/>
          </p:nvSpPr>
          <p:spPr bwMode="auto">
            <a:xfrm>
              <a:off x="4454853" y="4116459"/>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E2C61E25-6E77-5649-AAD6-7E9AEEAD5FE4}"/>
                </a:ext>
              </a:extLst>
            </p:cNvPr>
            <p:cNvSpPr/>
            <p:nvPr/>
          </p:nvSpPr>
          <p:spPr bwMode="auto">
            <a:xfrm>
              <a:off x="4844389" y="4116459"/>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B7E354EC-4704-044C-A785-9B4DC20714D8}"/>
                </a:ext>
              </a:extLst>
            </p:cNvPr>
            <p:cNvSpPr/>
            <p:nvPr/>
          </p:nvSpPr>
          <p:spPr bwMode="auto">
            <a:xfrm>
              <a:off x="5233922" y="4116459"/>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395D97AF-1255-EC48-85A4-9F3FC1E9369C}"/>
                </a:ext>
              </a:extLst>
            </p:cNvPr>
            <p:cNvSpPr/>
            <p:nvPr/>
          </p:nvSpPr>
          <p:spPr bwMode="auto">
            <a:xfrm>
              <a:off x="5623456" y="4116459"/>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687D7345-372D-AA49-AE59-9331304D6269}"/>
                </a:ext>
              </a:extLst>
            </p:cNvPr>
            <p:cNvSpPr/>
            <p:nvPr/>
          </p:nvSpPr>
          <p:spPr bwMode="auto">
            <a:xfrm>
              <a:off x="2507184" y="4116459"/>
              <a:ext cx="343500" cy="34350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894F2FD9-1907-CD4D-85B7-5C136CE7255C}"/>
                </a:ext>
              </a:extLst>
            </p:cNvPr>
            <p:cNvSpPr/>
            <p:nvPr/>
          </p:nvSpPr>
          <p:spPr bwMode="auto">
            <a:xfrm>
              <a:off x="2896718" y="4116459"/>
              <a:ext cx="343500" cy="343500"/>
            </a:xfrm>
            <a:prstGeom prst="rect">
              <a:avLst/>
            </a:prstGeom>
            <a:solidFill>
              <a:schemeClr val="tx2"/>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517B01C9-625F-4A43-A638-274A24F1A338}"/>
                </a:ext>
              </a:extLst>
            </p:cNvPr>
            <p:cNvSpPr/>
            <p:nvPr/>
          </p:nvSpPr>
          <p:spPr bwMode="auto">
            <a:xfrm>
              <a:off x="2117650" y="4116459"/>
              <a:ext cx="343500" cy="34350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E02BDE8A-8148-F443-9B41-B35BE16E33A8}"/>
                </a:ext>
              </a:extLst>
            </p:cNvPr>
            <p:cNvSpPr/>
            <p:nvPr/>
          </p:nvSpPr>
          <p:spPr bwMode="auto">
            <a:xfrm>
              <a:off x="3286252" y="4116459"/>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99C375E4-0EBC-8045-A18A-29781483F3E3}"/>
                </a:ext>
              </a:extLst>
            </p:cNvPr>
            <p:cNvSpPr/>
            <p:nvPr/>
          </p:nvSpPr>
          <p:spPr bwMode="auto">
            <a:xfrm>
              <a:off x="3675785" y="4533553"/>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1645F805-2D14-EF4D-BE96-EFAAC1286165}"/>
                </a:ext>
              </a:extLst>
            </p:cNvPr>
            <p:cNvSpPr/>
            <p:nvPr/>
          </p:nvSpPr>
          <p:spPr bwMode="auto">
            <a:xfrm>
              <a:off x="4065319" y="4533553"/>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0F2EC95-54F2-6F42-B064-37C9A9570689}"/>
                </a:ext>
              </a:extLst>
            </p:cNvPr>
            <p:cNvSpPr/>
            <p:nvPr/>
          </p:nvSpPr>
          <p:spPr bwMode="auto">
            <a:xfrm>
              <a:off x="4454853" y="4533553"/>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AB992868-CD3B-474A-B8B3-D8EA9549EAC3}"/>
                </a:ext>
              </a:extLst>
            </p:cNvPr>
            <p:cNvSpPr/>
            <p:nvPr/>
          </p:nvSpPr>
          <p:spPr bwMode="auto">
            <a:xfrm>
              <a:off x="4844389" y="4533553"/>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167A6AD8-01D0-EA41-AD26-9652455C1590}"/>
                </a:ext>
              </a:extLst>
            </p:cNvPr>
            <p:cNvSpPr/>
            <p:nvPr/>
          </p:nvSpPr>
          <p:spPr bwMode="auto">
            <a:xfrm>
              <a:off x="5233922" y="4533553"/>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C972FD32-69F4-CA46-8C87-ED9643A7F73C}"/>
                </a:ext>
              </a:extLst>
            </p:cNvPr>
            <p:cNvSpPr/>
            <p:nvPr/>
          </p:nvSpPr>
          <p:spPr bwMode="auto">
            <a:xfrm>
              <a:off x="5623456" y="4533553"/>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4FE12DD1-0722-9C4F-9686-8A624F756DCE}"/>
                </a:ext>
              </a:extLst>
            </p:cNvPr>
            <p:cNvSpPr/>
            <p:nvPr/>
          </p:nvSpPr>
          <p:spPr bwMode="auto">
            <a:xfrm>
              <a:off x="2507184" y="4533553"/>
              <a:ext cx="343500" cy="34350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D203FB3D-028C-7D41-9A81-2C523BE3B533}"/>
                </a:ext>
              </a:extLst>
            </p:cNvPr>
            <p:cNvSpPr/>
            <p:nvPr/>
          </p:nvSpPr>
          <p:spPr bwMode="auto">
            <a:xfrm>
              <a:off x="2896718" y="4533553"/>
              <a:ext cx="343500" cy="34350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12F08FE6-147B-EC45-94B0-3F89D3F069F0}"/>
                </a:ext>
              </a:extLst>
            </p:cNvPr>
            <p:cNvSpPr/>
            <p:nvPr/>
          </p:nvSpPr>
          <p:spPr bwMode="auto">
            <a:xfrm>
              <a:off x="2117650" y="4533553"/>
              <a:ext cx="343500" cy="34350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0A91CDFA-32BA-3947-9670-02F9A623F742}"/>
                </a:ext>
              </a:extLst>
            </p:cNvPr>
            <p:cNvSpPr/>
            <p:nvPr/>
          </p:nvSpPr>
          <p:spPr bwMode="auto">
            <a:xfrm>
              <a:off x="3286252" y="4533553"/>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969AEC9B-405E-7E4D-A407-FFAC8CDE8E73}"/>
                </a:ext>
              </a:extLst>
            </p:cNvPr>
            <p:cNvSpPr/>
            <p:nvPr/>
          </p:nvSpPr>
          <p:spPr bwMode="auto">
            <a:xfrm>
              <a:off x="3675785"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60828B5D-886F-4040-A3BE-950709F389E5}"/>
                </a:ext>
              </a:extLst>
            </p:cNvPr>
            <p:cNvSpPr/>
            <p:nvPr/>
          </p:nvSpPr>
          <p:spPr bwMode="auto">
            <a:xfrm>
              <a:off x="4065319"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296F22C8-26CF-FB47-8778-9F72A8B9A762}"/>
                </a:ext>
              </a:extLst>
            </p:cNvPr>
            <p:cNvSpPr/>
            <p:nvPr/>
          </p:nvSpPr>
          <p:spPr bwMode="auto">
            <a:xfrm>
              <a:off x="4454853"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5784F72E-E425-2F4D-BA80-107A2D7F44AF}"/>
                </a:ext>
              </a:extLst>
            </p:cNvPr>
            <p:cNvSpPr/>
            <p:nvPr/>
          </p:nvSpPr>
          <p:spPr bwMode="auto">
            <a:xfrm>
              <a:off x="4844389"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11A793F5-0990-A94C-B240-4DD04092245C}"/>
                </a:ext>
              </a:extLst>
            </p:cNvPr>
            <p:cNvSpPr/>
            <p:nvPr/>
          </p:nvSpPr>
          <p:spPr bwMode="auto">
            <a:xfrm>
              <a:off x="5233922"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4D992A4E-A5BA-6D47-B4DB-BD0D11F008E0}"/>
                </a:ext>
              </a:extLst>
            </p:cNvPr>
            <p:cNvSpPr/>
            <p:nvPr/>
          </p:nvSpPr>
          <p:spPr bwMode="auto">
            <a:xfrm>
              <a:off x="5623456"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75A63BF9-58A8-C740-8965-D0434A025E6A}"/>
                </a:ext>
              </a:extLst>
            </p:cNvPr>
            <p:cNvSpPr/>
            <p:nvPr/>
          </p:nvSpPr>
          <p:spPr bwMode="auto">
            <a:xfrm>
              <a:off x="2507184"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31F48768-274B-5E45-80A2-BEA723A87203}"/>
                </a:ext>
              </a:extLst>
            </p:cNvPr>
            <p:cNvSpPr/>
            <p:nvPr/>
          </p:nvSpPr>
          <p:spPr bwMode="auto">
            <a:xfrm>
              <a:off x="2896718"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BC9B9998-FE31-8042-A56C-8EE2E5F97A52}"/>
                </a:ext>
              </a:extLst>
            </p:cNvPr>
            <p:cNvSpPr/>
            <p:nvPr/>
          </p:nvSpPr>
          <p:spPr bwMode="auto">
            <a:xfrm>
              <a:off x="2117650"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7F312BC2-8115-6D42-A30A-73A837B1E700}"/>
                </a:ext>
              </a:extLst>
            </p:cNvPr>
            <p:cNvSpPr/>
            <p:nvPr/>
          </p:nvSpPr>
          <p:spPr bwMode="auto">
            <a:xfrm>
              <a:off x="3286252" y="2860921"/>
              <a:ext cx="343500" cy="343500"/>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548C2616-4CF3-0049-B11A-6939DC23DF40}"/>
                </a:ext>
              </a:extLst>
            </p:cNvPr>
            <p:cNvSpPr txBox="1"/>
            <p:nvPr/>
          </p:nvSpPr>
          <p:spPr>
            <a:xfrm>
              <a:off x="1303210" y="5275321"/>
              <a:ext cx="5476120" cy="932914"/>
            </a:xfrm>
            <a:prstGeom prst="rect">
              <a:avLst/>
            </a:prstGeom>
            <a:noFill/>
          </p:spPr>
          <p:txBody>
            <a:bodyPr wrap="none" lIns="182880" tIns="146304" rIns="182880" bIns="146304" rtlCol="0">
              <a:spAutoFit/>
            </a:bodyPr>
            <a:lstStyle/>
            <a:p>
              <a:pPr algn="ctr">
                <a:lnSpc>
                  <a:spcPct val="90000"/>
                </a:lnSpc>
                <a:spcAft>
                  <a:spcPts val="1800"/>
                </a:spcAft>
              </a:pPr>
              <a:r>
                <a:rPr lang="en-US" sz="1600" dirty="0">
                  <a:solidFill>
                    <a:schemeClr val="bg1"/>
                  </a:solidFill>
                </a:rPr>
                <a:t>Low utilization and high costs</a:t>
              </a:r>
              <a:endParaRPr lang="en-US" sz="1600" dirty="0">
                <a:solidFill>
                  <a:schemeClr val="bg1"/>
                </a:solidFill>
                <a:latin typeface="Amazon Ember" panose="02000000000000000000" pitchFamily="2" charset="0"/>
              </a:endParaRPr>
            </a:p>
          </p:txBody>
        </p:sp>
      </p:grpSp>
      <p:sp>
        <p:nvSpPr>
          <p:cNvPr id="110" name="Title 1">
            <a:extLst>
              <a:ext uri="{FF2B5EF4-FFF2-40B4-BE49-F238E27FC236}">
                <a16:creationId xmlns:a16="http://schemas.microsoft.com/office/drawing/2014/main" id="{BB63F51F-FDAB-F644-B0AF-36A8D105B795}"/>
              </a:ext>
            </a:extLst>
          </p:cNvPr>
          <p:cNvSpPr txBox="1">
            <a:spLocks/>
          </p:cNvSpPr>
          <p:nvPr/>
        </p:nvSpPr>
        <p:spPr>
          <a:xfrm>
            <a:off x="237745" y="176715"/>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Challenges with Inference in Production</a:t>
            </a:r>
          </a:p>
        </p:txBody>
      </p:sp>
      <p:graphicFrame>
        <p:nvGraphicFramePr>
          <p:cNvPr id="111" name="Chart 110">
            <a:extLst>
              <a:ext uri="{FF2B5EF4-FFF2-40B4-BE49-F238E27FC236}">
                <a16:creationId xmlns:a16="http://schemas.microsoft.com/office/drawing/2014/main" id="{BD996976-1952-2541-986F-EAB5CC5AD169}"/>
              </a:ext>
            </a:extLst>
          </p:cNvPr>
          <p:cNvGraphicFramePr>
            <a:graphicFrameLocks/>
          </p:cNvGraphicFramePr>
          <p:nvPr>
            <p:extLst>
              <p:ext uri="{D42A27DB-BD31-4B8C-83A1-F6EECF244321}">
                <p14:modId xmlns:p14="http://schemas.microsoft.com/office/powerpoint/2010/main" val="2561967478"/>
              </p:ext>
            </p:extLst>
          </p:nvPr>
        </p:nvGraphicFramePr>
        <p:xfrm>
          <a:off x="-246980" y="1402366"/>
          <a:ext cx="3350511" cy="2571919"/>
        </p:xfrm>
        <a:graphic>
          <a:graphicData uri="http://schemas.openxmlformats.org/drawingml/2006/chart">
            <c:chart xmlns:c="http://schemas.openxmlformats.org/drawingml/2006/chart" xmlns:r="http://schemas.openxmlformats.org/officeDocument/2006/relationships" r:id="rId3"/>
          </a:graphicData>
        </a:graphic>
      </p:graphicFrame>
      <p:sp>
        <p:nvSpPr>
          <p:cNvPr id="112" name="TextBox 111">
            <a:extLst>
              <a:ext uri="{FF2B5EF4-FFF2-40B4-BE49-F238E27FC236}">
                <a16:creationId xmlns:a16="http://schemas.microsoft.com/office/drawing/2014/main" id="{11C23655-2432-A848-9C19-1D039D78D4A2}"/>
              </a:ext>
            </a:extLst>
          </p:cNvPr>
          <p:cNvSpPr txBox="1"/>
          <p:nvPr/>
        </p:nvSpPr>
        <p:spPr>
          <a:xfrm>
            <a:off x="958841" y="1685643"/>
            <a:ext cx="861104" cy="586314"/>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mazon Ember"/>
                <a:ea typeface="+mn-ea"/>
                <a:cs typeface="+mn-cs"/>
              </a:rPr>
              <a:t>Training</a:t>
            </a:r>
            <a:br>
              <a:rPr kumimoji="0" lang="en-US" sz="1000" b="0" i="0" u="none" strike="noStrike" kern="1200" cap="none" spc="0" normalizeH="0" baseline="0" noProof="0" dirty="0">
                <a:ln>
                  <a:noFill/>
                </a:ln>
                <a:solidFill>
                  <a:schemeClr val="bg1"/>
                </a:solidFill>
                <a:effectLst/>
                <a:uLnTx/>
                <a:uFillTx/>
                <a:latin typeface="Amazon Ember"/>
                <a:ea typeface="+mn-ea"/>
                <a:cs typeface="+mn-cs"/>
              </a:rPr>
            </a:br>
            <a:r>
              <a:rPr kumimoji="0" lang="en-US" sz="1100" b="1" i="0" u="none" strike="noStrike" kern="1200" cap="none" spc="0" normalizeH="0" baseline="0" noProof="0" dirty="0">
                <a:ln>
                  <a:noFill/>
                </a:ln>
                <a:solidFill>
                  <a:schemeClr val="bg1"/>
                </a:solidFill>
                <a:effectLst/>
                <a:uLnTx/>
                <a:uFillTx/>
                <a:latin typeface="Amazon Ember"/>
                <a:ea typeface="+mn-ea"/>
                <a:cs typeface="+mn-cs"/>
              </a:rPr>
              <a:t>10%</a:t>
            </a:r>
            <a:endParaRPr kumimoji="0" lang="en-US" sz="1000" b="1"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850999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11E17C9-EE89-3E44-93F5-04A01BBA3B2B}"/>
              </a:ext>
            </a:extLst>
          </p:cNvPr>
          <p:cNvGrpSpPr/>
          <p:nvPr/>
        </p:nvGrpSpPr>
        <p:grpSpPr>
          <a:xfrm>
            <a:off x="556591" y="1258957"/>
            <a:ext cx="7918984" cy="3104589"/>
            <a:chOff x="1583783" y="1966791"/>
            <a:chExt cx="12722767" cy="4987884"/>
          </a:xfrm>
        </p:grpSpPr>
        <p:sp>
          <p:nvSpPr>
            <p:cNvPr id="37" name="Rectangle 36">
              <a:extLst>
                <a:ext uri="{FF2B5EF4-FFF2-40B4-BE49-F238E27FC236}">
                  <a16:creationId xmlns:a16="http://schemas.microsoft.com/office/drawing/2014/main" id="{8BE6FEB8-BD6D-5147-8224-4765FA769D76}"/>
                </a:ext>
              </a:extLst>
            </p:cNvPr>
            <p:cNvSpPr/>
            <p:nvPr/>
          </p:nvSpPr>
          <p:spPr>
            <a:xfrm>
              <a:off x="1583783" y="5821421"/>
              <a:ext cx="3044812" cy="109010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Integrated with </a:t>
              </a:r>
              <a:br>
                <a:rPr kumimoji="0" lang="en-US" sz="1100" b="0" i="0" u="none" strike="noStrike" kern="0" cap="none" spc="0" normalizeH="0" baseline="0" noProof="0" dirty="0">
                  <a:ln>
                    <a:noFill/>
                  </a:ln>
                  <a:solidFill>
                    <a:srgbClr val="FFFFFF"/>
                  </a:solidFill>
                  <a:effectLst/>
                  <a:uLnTx/>
                  <a:uFillTx/>
                </a:rPr>
              </a:br>
              <a:r>
                <a:rPr kumimoji="0" lang="en-US" sz="1100" b="0" i="0" u="none" strike="noStrike" kern="0" cap="none" spc="0" normalizeH="0" baseline="0" noProof="0" dirty="0">
                  <a:ln>
                    <a:noFill/>
                  </a:ln>
                  <a:solidFill>
                    <a:srgbClr val="FFFFFF"/>
                  </a:solidFill>
                  <a:effectLst/>
                  <a:uLnTx/>
                  <a:uFillTx/>
                </a:rPr>
                <a:t>Amazon EC2 and </a:t>
              </a:r>
              <a:br>
                <a:rPr kumimoji="0" lang="en-US" sz="1100" b="0" i="0" u="none" strike="noStrike" kern="0" cap="none" spc="0" normalizeH="0" baseline="0" noProof="0" dirty="0">
                  <a:ln>
                    <a:noFill/>
                  </a:ln>
                  <a:solidFill>
                    <a:srgbClr val="FFFFFF"/>
                  </a:solidFill>
                  <a:effectLst/>
                  <a:uLnTx/>
                  <a:uFillTx/>
                </a:rPr>
              </a:br>
              <a:r>
                <a:rPr kumimoji="0" lang="en-US" sz="1100" b="0" i="0" u="none" strike="noStrike" kern="0" cap="none" spc="0" normalizeH="0" baseline="0" noProof="0" dirty="0">
                  <a:ln>
                    <a:noFill/>
                  </a:ln>
                  <a:solidFill>
                    <a:srgbClr val="FFFFFF"/>
                  </a:solidFill>
                  <a:effectLst/>
                  <a:uLnTx/>
                  <a:uFillTx/>
                </a:rPr>
                <a:t>Amazon SageMaker</a:t>
              </a:r>
            </a:p>
          </p:txBody>
        </p:sp>
        <p:grpSp>
          <p:nvGrpSpPr>
            <p:cNvPr id="38" name="Group 37">
              <a:extLst>
                <a:ext uri="{FF2B5EF4-FFF2-40B4-BE49-F238E27FC236}">
                  <a16:creationId xmlns:a16="http://schemas.microsoft.com/office/drawing/2014/main" id="{21EA1C3A-664C-BD47-9E74-B37B3C265B5F}"/>
                </a:ext>
              </a:extLst>
            </p:cNvPr>
            <p:cNvGrpSpPr/>
            <p:nvPr/>
          </p:nvGrpSpPr>
          <p:grpSpPr>
            <a:xfrm>
              <a:off x="1685411" y="1966791"/>
              <a:ext cx="12621139" cy="4987884"/>
              <a:chOff x="1685411" y="1966791"/>
              <a:chExt cx="12621139" cy="4987884"/>
            </a:xfrm>
          </p:grpSpPr>
          <p:sp>
            <p:nvSpPr>
              <p:cNvPr id="39" name="TextBox 38">
                <a:extLst>
                  <a:ext uri="{FF2B5EF4-FFF2-40B4-BE49-F238E27FC236}">
                    <a16:creationId xmlns:a16="http://schemas.microsoft.com/office/drawing/2014/main" id="{07A96C41-4CB9-5B43-8A9F-B575CF9918B3}"/>
                  </a:ext>
                </a:extLst>
              </p:cNvPr>
              <p:cNvSpPr txBox="1"/>
              <p:nvPr/>
            </p:nvSpPr>
            <p:spPr>
              <a:xfrm>
                <a:off x="5782998" y="3742077"/>
                <a:ext cx="3657599" cy="114041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1800"/>
                  </a:spcAft>
                  <a:buClrTx/>
                  <a:buSzTx/>
                  <a:buFontTx/>
                  <a:buNone/>
                  <a:tabLst/>
                  <a:defRPr/>
                </a:pPr>
                <a:r>
                  <a:rPr kumimoji="0" lang="en-US" sz="1200" b="0" i="0" u="none" strike="noStrike" kern="0" cap="none" spc="0" normalizeH="0" baseline="0" noProof="0" dirty="0">
                    <a:ln>
                      <a:noFill/>
                    </a:ln>
                    <a:solidFill>
                      <a:srgbClr val="FFFFFF"/>
                    </a:solidFill>
                    <a:effectLst/>
                    <a:uLnTx/>
                    <a:uFillTx/>
                  </a:rPr>
                  <a:t>Match capacity </a:t>
                </a:r>
                <a:br>
                  <a:rPr kumimoji="0" lang="en-US" sz="1200" b="0" i="0" u="none" strike="noStrike" kern="0" cap="none" spc="0" normalizeH="0" baseline="0" noProof="0" dirty="0">
                    <a:ln>
                      <a:noFill/>
                    </a:ln>
                    <a:solidFill>
                      <a:srgbClr val="FFFFFF"/>
                    </a:solidFill>
                    <a:effectLst/>
                    <a:uLnTx/>
                    <a:uFillTx/>
                  </a:rPr>
                </a:br>
                <a:r>
                  <a:rPr kumimoji="0" lang="en-US" sz="1200" b="0" i="0" u="none" strike="noStrike" kern="0" cap="none" spc="0" normalizeH="0" baseline="0" noProof="0" dirty="0">
                    <a:ln>
                      <a:noFill/>
                    </a:ln>
                    <a:solidFill>
                      <a:srgbClr val="FFFFFF"/>
                    </a:solidFill>
                    <a:effectLst/>
                    <a:uLnTx/>
                    <a:uFillTx/>
                  </a:rPr>
                  <a:t>to demand</a:t>
                </a:r>
              </a:p>
            </p:txBody>
          </p:sp>
          <p:sp>
            <p:nvSpPr>
              <p:cNvPr id="40" name="TextBox 39">
                <a:extLst>
                  <a:ext uri="{FF2B5EF4-FFF2-40B4-BE49-F238E27FC236}">
                    <a16:creationId xmlns:a16="http://schemas.microsoft.com/office/drawing/2014/main" id="{D164FA74-8E23-2547-BBC7-9A6FDABA4B49}"/>
                  </a:ext>
                </a:extLst>
              </p:cNvPr>
              <p:cNvSpPr txBox="1"/>
              <p:nvPr/>
            </p:nvSpPr>
            <p:spPr>
              <a:xfrm>
                <a:off x="9880586" y="3767308"/>
                <a:ext cx="4425964" cy="114041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1800"/>
                  </a:spcAft>
                  <a:buClrTx/>
                  <a:buSzTx/>
                  <a:buFontTx/>
                  <a:buNone/>
                  <a:tabLst/>
                  <a:defRPr/>
                </a:pPr>
                <a:r>
                  <a:rPr kumimoji="0" lang="en-US" sz="1200" b="0" i="0" u="none" strike="noStrike" kern="0" cap="none" spc="0" normalizeH="0" baseline="0" noProof="0" dirty="0">
                    <a:ln>
                      <a:noFill/>
                    </a:ln>
                    <a:solidFill>
                      <a:srgbClr val="FFFFFF"/>
                    </a:solidFill>
                    <a:effectLst/>
                    <a:uLnTx/>
                    <a:uFillTx/>
                  </a:rPr>
                  <a:t>Available between 1 to 32 TFLOPS per accelerator</a:t>
                </a:r>
              </a:p>
            </p:txBody>
          </p:sp>
          <p:cxnSp>
            <p:nvCxnSpPr>
              <p:cNvPr id="41" name="Straight Connector 40">
                <a:extLst>
                  <a:ext uri="{FF2B5EF4-FFF2-40B4-BE49-F238E27FC236}">
                    <a16:creationId xmlns:a16="http://schemas.microsoft.com/office/drawing/2014/main" id="{4EA27FC4-9551-9943-96C3-6F957D36E111}"/>
                  </a:ext>
                </a:extLst>
              </p:cNvPr>
              <p:cNvCxnSpPr/>
              <p:nvPr/>
            </p:nvCxnSpPr>
            <p:spPr>
              <a:xfrm>
                <a:off x="2357218" y="4960184"/>
                <a:ext cx="10972800" cy="0"/>
              </a:xfrm>
              <a:prstGeom prst="line">
                <a:avLst/>
              </a:prstGeom>
              <a:noFill/>
              <a:ln w="25400" cap="flat" cmpd="sng" algn="ctr">
                <a:solidFill>
                  <a:srgbClr val="FF9900"/>
                </a:solidFill>
                <a:prstDash val="solid"/>
                <a:headEnd type="none"/>
                <a:tailEnd type="none"/>
              </a:ln>
              <a:effectLst/>
            </p:spPr>
          </p:cxnSp>
          <p:sp>
            <p:nvSpPr>
              <p:cNvPr id="42" name="TextBox 41">
                <a:extLst>
                  <a:ext uri="{FF2B5EF4-FFF2-40B4-BE49-F238E27FC236}">
                    <a16:creationId xmlns:a16="http://schemas.microsoft.com/office/drawing/2014/main" id="{8D5F7D29-D2E2-8945-AAF1-3C84A4FB1822}"/>
                  </a:ext>
                </a:extLst>
              </p:cNvPr>
              <p:cNvSpPr txBox="1"/>
              <p:nvPr/>
            </p:nvSpPr>
            <p:spPr>
              <a:xfrm>
                <a:off x="5193189" y="5162983"/>
                <a:ext cx="4834429" cy="88885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1800"/>
                  </a:spcAft>
                  <a:buClrTx/>
                  <a:buSzTx/>
                  <a:buFontTx/>
                  <a:buNone/>
                  <a:tabLst/>
                  <a:defRPr/>
                </a:pPr>
                <a:r>
                  <a:rPr kumimoji="0" lang="en-US" sz="1400" b="0" i="0" u="none" strike="noStrike" kern="0" cap="none" spc="600" normalizeH="0" baseline="0" noProof="0" dirty="0">
                    <a:ln>
                      <a:noFill/>
                    </a:ln>
                    <a:solidFill>
                      <a:srgbClr val="FF9900"/>
                    </a:solidFill>
                    <a:effectLst/>
                    <a:uLnTx/>
                    <a:uFillTx/>
                  </a:rPr>
                  <a:t>KEY FEATURES</a:t>
                </a:r>
              </a:p>
            </p:txBody>
          </p:sp>
          <p:sp>
            <p:nvSpPr>
              <p:cNvPr id="43" name="Rectangle 42">
                <a:extLst>
                  <a:ext uri="{FF2B5EF4-FFF2-40B4-BE49-F238E27FC236}">
                    <a16:creationId xmlns:a16="http://schemas.microsoft.com/office/drawing/2014/main" id="{E0363C99-A69C-3E46-A260-60B2B7EC138D}"/>
                  </a:ext>
                </a:extLst>
              </p:cNvPr>
              <p:cNvSpPr/>
              <p:nvPr/>
            </p:nvSpPr>
            <p:spPr>
              <a:xfrm>
                <a:off x="5430642" y="5864570"/>
                <a:ext cx="3805250" cy="109010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Support for TensorFlow, Apache MXNet, and ONNX</a:t>
                </a:r>
                <a:br>
                  <a:rPr kumimoji="0" lang="en-US" sz="1100" b="0" i="0" u="none" strike="noStrike" kern="0" cap="none" spc="0" normalizeH="0" baseline="0" noProof="0" dirty="0">
                    <a:ln>
                      <a:noFill/>
                    </a:ln>
                    <a:solidFill>
                      <a:srgbClr val="FFFFFF"/>
                    </a:solidFill>
                    <a:effectLst/>
                    <a:uLnTx/>
                    <a:uFillTx/>
                  </a:rPr>
                </a:br>
                <a:r>
                  <a:rPr kumimoji="0" lang="en-US" sz="1100" b="0" i="0" u="none" strike="noStrike" kern="0" cap="none" spc="0" normalizeH="0" baseline="0" noProof="0" dirty="0">
                    <a:ln>
                      <a:noFill/>
                    </a:ln>
                    <a:solidFill>
                      <a:srgbClr val="FFFFFF"/>
                    </a:solidFill>
                    <a:effectLst/>
                    <a:uLnTx/>
                    <a:uFillTx/>
                  </a:rPr>
                  <a:t>with PyTorch coming soon</a:t>
                </a:r>
              </a:p>
            </p:txBody>
          </p:sp>
          <p:sp>
            <p:nvSpPr>
              <p:cNvPr id="44" name="Rectangle 43">
                <a:extLst>
                  <a:ext uri="{FF2B5EF4-FFF2-40B4-BE49-F238E27FC236}">
                    <a16:creationId xmlns:a16="http://schemas.microsoft.com/office/drawing/2014/main" id="{25051BDB-1648-B440-BCB4-4160D08136DE}"/>
                  </a:ext>
                </a:extLst>
              </p:cNvPr>
              <p:cNvSpPr/>
              <p:nvPr/>
            </p:nvSpPr>
            <p:spPr>
              <a:xfrm>
                <a:off x="11010759" y="5864570"/>
                <a:ext cx="2855741" cy="1090105"/>
              </a:xfrm>
              <a:prstGeom prst="rect">
                <a:avLst/>
              </a:prstGeom>
            </p:spPr>
            <p:txBody>
              <a:bodyPr wrap="square">
                <a:spAutoFit/>
              </a:bodyPr>
              <a:lstStyle/>
              <a:p>
                <a:pPr marL="0" marR="0" lvl="0" indent="0" algn="ctr" defTabSz="1097278"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Single and </a:t>
                </a:r>
                <a:br>
                  <a:rPr kumimoji="0" lang="en-US" sz="1100" b="0" i="0" u="none" strike="noStrike" kern="0" cap="none" spc="0" normalizeH="0" baseline="0" noProof="0" dirty="0">
                    <a:ln>
                      <a:noFill/>
                    </a:ln>
                    <a:solidFill>
                      <a:srgbClr val="FFFFFF"/>
                    </a:solidFill>
                    <a:effectLst/>
                    <a:uLnTx/>
                    <a:uFillTx/>
                  </a:rPr>
                </a:br>
                <a:r>
                  <a:rPr kumimoji="0" lang="en-US" sz="1100" b="0" i="0" u="none" strike="noStrike" kern="0" cap="none" spc="0" normalizeH="0" baseline="0" noProof="0" dirty="0">
                    <a:ln>
                      <a:noFill/>
                    </a:ln>
                    <a:solidFill>
                      <a:srgbClr val="FFFFFF"/>
                    </a:solidFill>
                    <a:effectLst/>
                    <a:uLnTx/>
                    <a:uFillTx/>
                  </a:rPr>
                  <a:t>mixed-precision </a:t>
                </a:r>
                <a:br>
                  <a:rPr kumimoji="0" lang="en-US" sz="1100" b="0" i="0" u="none" strike="noStrike" kern="0" cap="none" spc="0" normalizeH="0" baseline="0" noProof="0" dirty="0">
                    <a:ln>
                      <a:noFill/>
                    </a:ln>
                    <a:solidFill>
                      <a:srgbClr val="FFFFFF"/>
                    </a:solidFill>
                    <a:effectLst/>
                    <a:uLnTx/>
                    <a:uFillTx/>
                  </a:rPr>
                </a:br>
                <a:r>
                  <a:rPr kumimoji="0" lang="en-US" sz="1100" b="0" i="0" u="none" strike="noStrike" kern="0" cap="none" spc="0" normalizeH="0" baseline="0" noProof="0" dirty="0">
                    <a:ln>
                      <a:noFill/>
                    </a:ln>
                    <a:solidFill>
                      <a:srgbClr val="FFFFFF"/>
                    </a:solidFill>
                    <a:effectLst/>
                    <a:uLnTx/>
                    <a:uFillTx/>
                  </a:rPr>
                  <a:t>operations</a:t>
                </a:r>
              </a:p>
            </p:txBody>
          </p:sp>
          <p:cxnSp>
            <p:nvCxnSpPr>
              <p:cNvPr id="45" name="Straight Connector 44">
                <a:extLst>
                  <a:ext uri="{FF2B5EF4-FFF2-40B4-BE49-F238E27FC236}">
                    <a16:creationId xmlns:a16="http://schemas.microsoft.com/office/drawing/2014/main" id="{3CA4EE26-1FC8-B94F-AC58-91BC33F3E477}"/>
                  </a:ext>
                </a:extLst>
              </p:cNvPr>
              <p:cNvCxnSpPr/>
              <p:nvPr/>
            </p:nvCxnSpPr>
            <p:spPr>
              <a:xfrm>
                <a:off x="10208712" y="5864570"/>
                <a:ext cx="0" cy="773365"/>
              </a:xfrm>
              <a:prstGeom prst="line">
                <a:avLst/>
              </a:prstGeom>
              <a:noFill/>
              <a:ln w="9525" cap="flat" cmpd="sng" algn="ctr">
                <a:solidFill>
                  <a:srgbClr val="FF9900">
                    <a:alpha val="20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4B7A777B-75E5-F844-B1D5-24BBCF0BA429}"/>
                  </a:ext>
                </a:extLst>
              </p:cNvPr>
              <p:cNvCxnSpPr/>
              <p:nvPr/>
            </p:nvCxnSpPr>
            <p:spPr>
              <a:xfrm>
                <a:off x="4799367" y="5864570"/>
                <a:ext cx="0" cy="773365"/>
              </a:xfrm>
              <a:prstGeom prst="line">
                <a:avLst/>
              </a:prstGeom>
              <a:noFill/>
              <a:ln w="9525" cap="flat" cmpd="sng" algn="ctr">
                <a:solidFill>
                  <a:srgbClr val="FF9900">
                    <a:alpha val="20000"/>
                  </a:srgbClr>
                </a:solidFill>
                <a:prstDash val="solid"/>
                <a:headEnd type="none"/>
                <a:tailEnd type="none"/>
              </a:ln>
              <a:effectLst/>
            </p:spPr>
          </p:cxnSp>
          <p:sp>
            <p:nvSpPr>
              <p:cNvPr id="47" name="TextBox 46">
                <a:extLst>
                  <a:ext uri="{FF2B5EF4-FFF2-40B4-BE49-F238E27FC236}">
                    <a16:creationId xmlns:a16="http://schemas.microsoft.com/office/drawing/2014/main" id="{F7B50EFC-ABFE-AD40-93BC-6548C796A214}"/>
                  </a:ext>
                </a:extLst>
              </p:cNvPr>
              <p:cNvSpPr txBox="1"/>
              <p:nvPr/>
            </p:nvSpPr>
            <p:spPr>
              <a:xfrm>
                <a:off x="1685411" y="3631765"/>
                <a:ext cx="3657599" cy="83854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1800"/>
                  </a:spcAft>
                  <a:buClrTx/>
                  <a:buSzTx/>
                  <a:buFontTx/>
                  <a:buNone/>
                  <a:tabLst/>
                  <a:defRPr/>
                </a:pPr>
                <a:r>
                  <a:rPr kumimoji="0" lang="en-US" sz="1200" b="0" i="0" u="none" strike="noStrike" kern="0" cap="none" spc="0" normalizeH="0" baseline="0" noProof="0" dirty="0">
                    <a:ln>
                      <a:noFill/>
                    </a:ln>
                    <a:solidFill>
                      <a:srgbClr val="FFFFFF"/>
                    </a:solidFill>
                    <a:effectLst/>
                    <a:uLnTx/>
                    <a:uFillTx/>
                  </a:rPr>
                  <a:t>Lower inference costs</a:t>
                </a:r>
              </a:p>
            </p:txBody>
          </p:sp>
          <p:grpSp>
            <p:nvGrpSpPr>
              <p:cNvPr id="48" name="Group 47">
                <a:extLst>
                  <a:ext uri="{FF2B5EF4-FFF2-40B4-BE49-F238E27FC236}">
                    <a16:creationId xmlns:a16="http://schemas.microsoft.com/office/drawing/2014/main" id="{29AFB912-428C-EA42-B7B4-5B08A2846245}"/>
                  </a:ext>
                </a:extLst>
              </p:cNvPr>
              <p:cNvGrpSpPr/>
              <p:nvPr/>
            </p:nvGrpSpPr>
            <p:grpSpPr>
              <a:xfrm>
                <a:off x="2783099" y="2141220"/>
                <a:ext cx="1462225" cy="1371600"/>
                <a:chOff x="3109775" y="2276763"/>
                <a:chExt cx="1462225" cy="1371600"/>
              </a:xfrm>
            </p:grpSpPr>
            <p:grpSp>
              <p:nvGrpSpPr>
                <p:cNvPr id="56" name="Group 55">
                  <a:extLst>
                    <a:ext uri="{FF2B5EF4-FFF2-40B4-BE49-F238E27FC236}">
                      <a16:creationId xmlns:a16="http://schemas.microsoft.com/office/drawing/2014/main" id="{9AEB60AF-F07E-3F4B-88B8-BE5332E2BD6F}"/>
                    </a:ext>
                  </a:extLst>
                </p:cNvPr>
                <p:cNvGrpSpPr>
                  <a:grpSpLocks noChangeAspect="1"/>
                </p:cNvGrpSpPr>
                <p:nvPr/>
              </p:nvGrpSpPr>
              <p:grpSpPr>
                <a:xfrm>
                  <a:off x="3109775" y="2276763"/>
                  <a:ext cx="1377606" cy="1371600"/>
                  <a:chOff x="1988616" y="2116627"/>
                  <a:chExt cx="482627" cy="480523"/>
                </a:xfrm>
              </p:grpSpPr>
              <p:grpSp>
                <p:nvGrpSpPr>
                  <p:cNvPr id="58" name="Group 57">
                    <a:extLst>
                      <a:ext uri="{FF2B5EF4-FFF2-40B4-BE49-F238E27FC236}">
                        <a16:creationId xmlns:a16="http://schemas.microsoft.com/office/drawing/2014/main" id="{D2A4E726-B163-584B-93B1-5B6F918AF42D}"/>
                      </a:ext>
                    </a:extLst>
                  </p:cNvPr>
                  <p:cNvGrpSpPr/>
                  <p:nvPr/>
                </p:nvGrpSpPr>
                <p:grpSpPr>
                  <a:xfrm>
                    <a:off x="2150439" y="2207649"/>
                    <a:ext cx="158980" cy="298479"/>
                    <a:chOff x="6315195" y="1859369"/>
                    <a:chExt cx="158980" cy="298479"/>
                  </a:xfrm>
                </p:grpSpPr>
                <p:sp>
                  <p:nvSpPr>
                    <p:cNvPr id="60" name="Freeform 10">
                      <a:extLst>
                        <a:ext uri="{FF2B5EF4-FFF2-40B4-BE49-F238E27FC236}">
                          <a16:creationId xmlns:a16="http://schemas.microsoft.com/office/drawing/2014/main" id="{1633A62B-21AE-BB44-84A3-C95DABA05237}"/>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endParaRPr>
                    </a:p>
                  </p:txBody>
                </p:sp>
                <p:cxnSp>
                  <p:nvCxnSpPr>
                    <p:cNvPr id="61" name="Straight Connector 60">
                      <a:extLst>
                        <a:ext uri="{FF2B5EF4-FFF2-40B4-BE49-F238E27FC236}">
                          <a16:creationId xmlns:a16="http://schemas.microsoft.com/office/drawing/2014/main" id="{B25DA5CC-8185-5844-B410-A63BB97F27D8}"/>
                        </a:ext>
                      </a:extLst>
                    </p:cNvPr>
                    <p:cNvCxnSpPr/>
                    <p:nvPr/>
                  </p:nvCxnSpPr>
                  <p:spPr>
                    <a:xfrm>
                      <a:off x="6394684" y="1859369"/>
                      <a:ext cx="0" cy="298479"/>
                    </a:xfrm>
                    <a:prstGeom prst="line">
                      <a:avLst/>
                    </a:prstGeom>
                    <a:noFill/>
                    <a:ln w="19050" cap="rnd">
                      <a:solidFill>
                        <a:srgbClr val="FF9900"/>
                      </a:solidFill>
                      <a:prstDash val="solid"/>
                      <a:round/>
                      <a:headEnd/>
                      <a:tailEnd/>
                    </a:ln>
                  </p:spPr>
                </p:cxnSp>
              </p:grpSp>
              <p:sp>
                <p:nvSpPr>
                  <p:cNvPr id="59" name="Freeform 6">
                    <a:extLst>
                      <a:ext uri="{FF2B5EF4-FFF2-40B4-BE49-F238E27FC236}">
                        <a16:creationId xmlns:a16="http://schemas.microsoft.com/office/drawing/2014/main" id="{3C071622-DB3B-8E45-9857-1A2B965FBDC0}"/>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19050" cap="rnd">
                    <a:solidFill>
                      <a:srgbClr val="FFFFFF"/>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endParaRPr>
                  </a:p>
                </p:txBody>
              </p:sp>
            </p:grpSp>
            <p:sp>
              <p:nvSpPr>
                <p:cNvPr id="57" name="Freeform 6">
                  <a:extLst>
                    <a:ext uri="{FF2B5EF4-FFF2-40B4-BE49-F238E27FC236}">
                      <a16:creationId xmlns:a16="http://schemas.microsoft.com/office/drawing/2014/main" id="{D8DD2FED-0B81-5940-A1E4-67E94AF88068}"/>
                    </a:ext>
                  </a:extLst>
                </p:cNvPr>
                <p:cNvSpPr>
                  <a:spLocks/>
                </p:cNvSpPr>
                <p:nvPr/>
              </p:nvSpPr>
              <p:spPr bwMode="auto">
                <a:xfrm rot="5400000">
                  <a:off x="4440208" y="3352440"/>
                  <a:ext cx="87862" cy="175722"/>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9050" cap="rnd">
                  <a:solidFill>
                    <a:srgbClr val="FFFFFF"/>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endParaRPr>
                </a:p>
              </p:txBody>
            </p:sp>
          </p:grpSp>
          <p:grpSp>
            <p:nvGrpSpPr>
              <p:cNvPr id="49" name="Group 48">
                <a:extLst>
                  <a:ext uri="{FF2B5EF4-FFF2-40B4-BE49-F238E27FC236}">
                    <a16:creationId xmlns:a16="http://schemas.microsoft.com/office/drawing/2014/main" id="{2DCBFB1D-4D3C-5549-B7F5-1D0801945379}"/>
                  </a:ext>
                </a:extLst>
              </p:cNvPr>
              <p:cNvGrpSpPr/>
              <p:nvPr/>
            </p:nvGrpSpPr>
            <p:grpSpPr>
              <a:xfrm>
                <a:off x="11316147" y="2004193"/>
                <a:ext cx="1554842" cy="1380357"/>
                <a:chOff x="11253108" y="2004193"/>
                <a:chExt cx="1554842" cy="1380357"/>
              </a:xfrm>
            </p:grpSpPr>
            <p:sp>
              <p:nvSpPr>
                <p:cNvPr id="54" name="Freeform: Shape 35">
                  <a:extLst>
                    <a:ext uri="{FF2B5EF4-FFF2-40B4-BE49-F238E27FC236}">
                      <a16:creationId xmlns:a16="http://schemas.microsoft.com/office/drawing/2014/main" id="{C5CB358E-EA7E-B94B-AC40-26C3F9AE2868}"/>
                    </a:ext>
                  </a:extLst>
                </p:cNvPr>
                <p:cNvSpPr/>
                <p:nvPr/>
              </p:nvSpPr>
              <p:spPr bwMode="auto">
                <a:xfrm>
                  <a:off x="12030529" y="2004193"/>
                  <a:ext cx="777421" cy="1380357"/>
                </a:xfrm>
                <a:custGeom>
                  <a:avLst/>
                  <a:gdLst>
                    <a:gd name="connsiteX0" fmla="*/ 251503 w 777421"/>
                    <a:gd name="connsiteY0" fmla="*/ 1308844 h 1380357"/>
                    <a:gd name="connsiteX1" fmla="*/ 525918 w 777421"/>
                    <a:gd name="connsiteY1" fmla="*/ 1308844 h 1380357"/>
                    <a:gd name="connsiteX2" fmla="*/ 525918 w 777421"/>
                    <a:gd name="connsiteY2" fmla="*/ 1380357 h 1380357"/>
                    <a:gd name="connsiteX3" fmla="*/ 251503 w 777421"/>
                    <a:gd name="connsiteY3" fmla="*/ 1380357 h 1380357"/>
                    <a:gd name="connsiteX4" fmla="*/ 251503 w 777421"/>
                    <a:gd name="connsiteY4" fmla="*/ 1028350 h 1380357"/>
                    <a:gd name="connsiteX5" fmla="*/ 525918 w 777421"/>
                    <a:gd name="connsiteY5" fmla="*/ 1028350 h 1380357"/>
                    <a:gd name="connsiteX6" fmla="*/ 525918 w 777421"/>
                    <a:gd name="connsiteY6" fmla="*/ 1213082 h 1380357"/>
                    <a:gd name="connsiteX7" fmla="*/ 251503 w 777421"/>
                    <a:gd name="connsiteY7" fmla="*/ 1213082 h 1380357"/>
                    <a:gd name="connsiteX8" fmla="*/ 388711 w 777421"/>
                    <a:gd name="connsiteY8" fmla="*/ 0 h 1380357"/>
                    <a:gd name="connsiteX9" fmla="*/ 777421 w 777421"/>
                    <a:gd name="connsiteY9" fmla="*/ 410354 h 1380357"/>
                    <a:gd name="connsiteX10" fmla="*/ 525918 w 777421"/>
                    <a:gd name="connsiteY10" fmla="*/ 410354 h 1380357"/>
                    <a:gd name="connsiteX11" fmla="*/ 525918 w 777421"/>
                    <a:gd name="connsiteY11" fmla="*/ 932588 h 1380357"/>
                    <a:gd name="connsiteX12" fmla="*/ 251503 w 777421"/>
                    <a:gd name="connsiteY12" fmla="*/ 932588 h 1380357"/>
                    <a:gd name="connsiteX13" fmla="*/ 251503 w 777421"/>
                    <a:gd name="connsiteY13" fmla="*/ 410354 h 1380357"/>
                    <a:gd name="connsiteX14" fmla="*/ 0 w 777421"/>
                    <a:gd name="connsiteY14" fmla="*/ 410354 h 138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7421" h="1380357">
                      <a:moveTo>
                        <a:pt x="251503" y="1308844"/>
                      </a:moveTo>
                      <a:lnTo>
                        <a:pt x="525918" y="1308844"/>
                      </a:lnTo>
                      <a:lnTo>
                        <a:pt x="525918" y="1380357"/>
                      </a:lnTo>
                      <a:lnTo>
                        <a:pt x="251503" y="1380357"/>
                      </a:lnTo>
                      <a:close/>
                      <a:moveTo>
                        <a:pt x="251503" y="1028350"/>
                      </a:moveTo>
                      <a:lnTo>
                        <a:pt x="525918" y="1028350"/>
                      </a:lnTo>
                      <a:lnTo>
                        <a:pt x="525918" y="1213082"/>
                      </a:lnTo>
                      <a:lnTo>
                        <a:pt x="251503" y="1213082"/>
                      </a:lnTo>
                      <a:close/>
                      <a:moveTo>
                        <a:pt x="388711" y="0"/>
                      </a:moveTo>
                      <a:lnTo>
                        <a:pt x="777421" y="410354"/>
                      </a:lnTo>
                      <a:lnTo>
                        <a:pt x="525918" y="410354"/>
                      </a:lnTo>
                      <a:lnTo>
                        <a:pt x="525918" y="932588"/>
                      </a:lnTo>
                      <a:lnTo>
                        <a:pt x="251503" y="932588"/>
                      </a:lnTo>
                      <a:lnTo>
                        <a:pt x="251503" y="410354"/>
                      </a:lnTo>
                      <a:lnTo>
                        <a:pt x="0" y="410354"/>
                      </a:lnTo>
                      <a:close/>
                    </a:path>
                  </a:pathLst>
                </a:custGeom>
                <a:noFill/>
                <a:ln w="19050" cap="rnd">
                  <a:solidFill>
                    <a:srgbClr val="FF9900"/>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55" name="Freeform: Shape 36">
                  <a:extLst>
                    <a:ext uri="{FF2B5EF4-FFF2-40B4-BE49-F238E27FC236}">
                      <a16:creationId xmlns:a16="http://schemas.microsoft.com/office/drawing/2014/main" id="{7B9FE207-F10E-4341-AF9E-751E3B27AA21}"/>
                    </a:ext>
                  </a:extLst>
                </p:cNvPr>
                <p:cNvSpPr/>
                <p:nvPr/>
              </p:nvSpPr>
              <p:spPr bwMode="auto">
                <a:xfrm flipV="1">
                  <a:off x="11253108" y="2004193"/>
                  <a:ext cx="777421" cy="1380357"/>
                </a:xfrm>
                <a:custGeom>
                  <a:avLst/>
                  <a:gdLst>
                    <a:gd name="connsiteX0" fmla="*/ 251503 w 777421"/>
                    <a:gd name="connsiteY0" fmla="*/ 1308844 h 1380357"/>
                    <a:gd name="connsiteX1" fmla="*/ 525918 w 777421"/>
                    <a:gd name="connsiteY1" fmla="*/ 1308844 h 1380357"/>
                    <a:gd name="connsiteX2" fmla="*/ 525918 w 777421"/>
                    <a:gd name="connsiteY2" fmla="*/ 1380357 h 1380357"/>
                    <a:gd name="connsiteX3" fmla="*/ 251503 w 777421"/>
                    <a:gd name="connsiteY3" fmla="*/ 1380357 h 1380357"/>
                    <a:gd name="connsiteX4" fmla="*/ 251503 w 777421"/>
                    <a:gd name="connsiteY4" fmla="*/ 1028350 h 1380357"/>
                    <a:gd name="connsiteX5" fmla="*/ 525918 w 777421"/>
                    <a:gd name="connsiteY5" fmla="*/ 1028350 h 1380357"/>
                    <a:gd name="connsiteX6" fmla="*/ 525918 w 777421"/>
                    <a:gd name="connsiteY6" fmla="*/ 1213082 h 1380357"/>
                    <a:gd name="connsiteX7" fmla="*/ 251503 w 777421"/>
                    <a:gd name="connsiteY7" fmla="*/ 1213082 h 1380357"/>
                    <a:gd name="connsiteX8" fmla="*/ 388711 w 777421"/>
                    <a:gd name="connsiteY8" fmla="*/ 0 h 1380357"/>
                    <a:gd name="connsiteX9" fmla="*/ 777421 w 777421"/>
                    <a:gd name="connsiteY9" fmla="*/ 410354 h 1380357"/>
                    <a:gd name="connsiteX10" fmla="*/ 525918 w 777421"/>
                    <a:gd name="connsiteY10" fmla="*/ 410354 h 1380357"/>
                    <a:gd name="connsiteX11" fmla="*/ 525918 w 777421"/>
                    <a:gd name="connsiteY11" fmla="*/ 932588 h 1380357"/>
                    <a:gd name="connsiteX12" fmla="*/ 251503 w 777421"/>
                    <a:gd name="connsiteY12" fmla="*/ 932588 h 1380357"/>
                    <a:gd name="connsiteX13" fmla="*/ 251503 w 777421"/>
                    <a:gd name="connsiteY13" fmla="*/ 410354 h 1380357"/>
                    <a:gd name="connsiteX14" fmla="*/ 0 w 777421"/>
                    <a:gd name="connsiteY14" fmla="*/ 410354 h 138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7421" h="1380357">
                      <a:moveTo>
                        <a:pt x="251503" y="1308844"/>
                      </a:moveTo>
                      <a:lnTo>
                        <a:pt x="525918" y="1308844"/>
                      </a:lnTo>
                      <a:lnTo>
                        <a:pt x="525918" y="1380357"/>
                      </a:lnTo>
                      <a:lnTo>
                        <a:pt x="251503" y="1380357"/>
                      </a:lnTo>
                      <a:close/>
                      <a:moveTo>
                        <a:pt x="251503" y="1028350"/>
                      </a:moveTo>
                      <a:lnTo>
                        <a:pt x="525918" y="1028350"/>
                      </a:lnTo>
                      <a:lnTo>
                        <a:pt x="525918" y="1213082"/>
                      </a:lnTo>
                      <a:lnTo>
                        <a:pt x="251503" y="1213082"/>
                      </a:lnTo>
                      <a:close/>
                      <a:moveTo>
                        <a:pt x="388711" y="0"/>
                      </a:moveTo>
                      <a:lnTo>
                        <a:pt x="777421" y="410354"/>
                      </a:lnTo>
                      <a:lnTo>
                        <a:pt x="525918" y="410354"/>
                      </a:lnTo>
                      <a:lnTo>
                        <a:pt x="525918" y="932588"/>
                      </a:lnTo>
                      <a:lnTo>
                        <a:pt x="251503" y="932588"/>
                      </a:lnTo>
                      <a:lnTo>
                        <a:pt x="251503" y="410354"/>
                      </a:lnTo>
                      <a:lnTo>
                        <a:pt x="0" y="410354"/>
                      </a:lnTo>
                      <a:close/>
                    </a:path>
                  </a:pathLst>
                </a:custGeom>
                <a:noFill/>
                <a:ln w="19050" cap="rnd">
                  <a:solidFill>
                    <a:srgbClr val="FFFFFF"/>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grpSp>
          <p:grpSp>
            <p:nvGrpSpPr>
              <p:cNvPr id="50" name="Group 49">
                <a:extLst>
                  <a:ext uri="{FF2B5EF4-FFF2-40B4-BE49-F238E27FC236}">
                    <a16:creationId xmlns:a16="http://schemas.microsoft.com/office/drawing/2014/main" id="{B579E8C9-EC12-2D48-AE58-CA49832730B6}"/>
                  </a:ext>
                </a:extLst>
              </p:cNvPr>
              <p:cNvGrpSpPr/>
              <p:nvPr/>
            </p:nvGrpSpPr>
            <p:grpSpPr>
              <a:xfrm>
                <a:off x="6833165" y="1966791"/>
                <a:ext cx="1554481" cy="1527465"/>
                <a:chOff x="6537959" y="1992023"/>
                <a:chExt cx="1554481" cy="1527465"/>
              </a:xfrm>
            </p:grpSpPr>
            <p:sp>
              <p:nvSpPr>
                <p:cNvPr id="51" name="Freeform: Shape 38">
                  <a:extLst>
                    <a:ext uri="{FF2B5EF4-FFF2-40B4-BE49-F238E27FC236}">
                      <a16:creationId xmlns:a16="http://schemas.microsoft.com/office/drawing/2014/main" id="{525840B9-B09F-934D-89C6-96F84FDC7E99}"/>
                    </a:ext>
                  </a:extLst>
                </p:cNvPr>
                <p:cNvSpPr/>
                <p:nvPr/>
              </p:nvSpPr>
              <p:spPr bwMode="auto">
                <a:xfrm>
                  <a:off x="6537959" y="2211077"/>
                  <a:ext cx="1554480" cy="1301743"/>
                </a:xfrm>
                <a:custGeom>
                  <a:avLst/>
                  <a:gdLst>
                    <a:gd name="connsiteX0" fmla="*/ 1188720 w 1554480"/>
                    <a:gd name="connsiteY0" fmla="*/ 0 h 1301743"/>
                    <a:gd name="connsiteX1" fmla="*/ 1554480 w 1554480"/>
                    <a:gd name="connsiteY1" fmla="*/ 0 h 1301743"/>
                    <a:gd name="connsiteX2" fmla="*/ 1554480 w 1554480"/>
                    <a:gd name="connsiteY2" fmla="*/ 1301743 h 1301743"/>
                    <a:gd name="connsiteX3" fmla="*/ 1281396 w 1554480"/>
                    <a:gd name="connsiteY3" fmla="*/ 1301743 h 1301743"/>
                    <a:gd name="connsiteX4" fmla="*/ 1188720 w 1554480"/>
                    <a:gd name="connsiteY4" fmla="*/ 1301743 h 1301743"/>
                    <a:gd name="connsiteX5" fmla="*/ 862115 w 1554480"/>
                    <a:gd name="connsiteY5" fmla="*/ 1301743 h 1301743"/>
                    <a:gd name="connsiteX6" fmla="*/ 830580 w 1554480"/>
                    <a:gd name="connsiteY6" fmla="*/ 1301743 h 1301743"/>
                    <a:gd name="connsiteX7" fmla="*/ 365760 w 1554480"/>
                    <a:gd name="connsiteY7" fmla="*/ 1301743 h 1301743"/>
                    <a:gd name="connsiteX8" fmla="*/ 342900 w 1554480"/>
                    <a:gd name="connsiteY8" fmla="*/ 1301743 h 1301743"/>
                    <a:gd name="connsiteX9" fmla="*/ 0 w 1554480"/>
                    <a:gd name="connsiteY9" fmla="*/ 1301743 h 1301743"/>
                    <a:gd name="connsiteX10" fmla="*/ 0 w 1554480"/>
                    <a:gd name="connsiteY10" fmla="*/ 1134103 h 1301743"/>
                    <a:gd name="connsiteX11" fmla="*/ 342900 w 1554480"/>
                    <a:gd name="connsiteY11" fmla="*/ 1134103 h 1301743"/>
                    <a:gd name="connsiteX12" fmla="*/ 342900 w 1554480"/>
                    <a:gd name="connsiteY12" fmla="*/ 814063 h 1301743"/>
                    <a:gd name="connsiteX13" fmla="*/ 830580 w 1554480"/>
                    <a:gd name="connsiteY13" fmla="*/ 814063 h 1301743"/>
                    <a:gd name="connsiteX14" fmla="*/ 830580 w 1554480"/>
                    <a:gd name="connsiteY14" fmla="*/ 372103 h 1301743"/>
                    <a:gd name="connsiteX15" fmla="*/ 1188720 w 1554480"/>
                    <a:gd name="connsiteY15" fmla="*/ 372103 h 130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54480" h="1301743">
                      <a:moveTo>
                        <a:pt x="1188720" y="0"/>
                      </a:moveTo>
                      <a:lnTo>
                        <a:pt x="1554480" y="0"/>
                      </a:lnTo>
                      <a:lnTo>
                        <a:pt x="1554480" y="1301743"/>
                      </a:lnTo>
                      <a:lnTo>
                        <a:pt x="1281396" y="1301743"/>
                      </a:lnTo>
                      <a:lnTo>
                        <a:pt x="1188720" y="1301743"/>
                      </a:lnTo>
                      <a:lnTo>
                        <a:pt x="862115" y="1301743"/>
                      </a:lnTo>
                      <a:lnTo>
                        <a:pt x="830580" y="1301743"/>
                      </a:lnTo>
                      <a:lnTo>
                        <a:pt x="365760" y="1301743"/>
                      </a:lnTo>
                      <a:lnTo>
                        <a:pt x="342900" y="1301743"/>
                      </a:lnTo>
                      <a:lnTo>
                        <a:pt x="0" y="1301743"/>
                      </a:lnTo>
                      <a:lnTo>
                        <a:pt x="0" y="1134103"/>
                      </a:lnTo>
                      <a:lnTo>
                        <a:pt x="342900" y="1134103"/>
                      </a:lnTo>
                      <a:lnTo>
                        <a:pt x="342900" y="814063"/>
                      </a:lnTo>
                      <a:lnTo>
                        <a:pt x="830580" y="814063"/>
                      </a:lnTo>
                      <a:lnTo>
                        <a:pt x="830580" y="372103"/>
                      </a:lnTo>
                      <a:lnTo>
                        <a:pt x="1188720" y="372103"/>
                      </a:lnTo>
                      <a:close/>
                    </a:path>
                  </a:pathLst>
                </a:custGeom>
                <a:noFill/>
                <a:ln w="19050" cap="rnd">
                  <a:solidFill>
                    <a:srgbClr val="FFFFFF"/>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52" name="Freeform: Shape 41">
                  <a:extLst>
                    <a:ext uri="{FF2B5EF4-FFF2-40B4-BE49-F238E27FC236}">
                      <a16:creationId xmlns:a16="http://schemas.microsoft.com/office/drawing/2014/main" id="{BA9538D9-D90A-DE46-B301-E1DEAF7B2B5E}"/>
                    </a:ext>
                  </a:extLst>
                </p:cNvPr>
                <p:cNvSpPr/>
                <p:nvPr/>
              </p:nvSpPr>
              <p:spPr bwMode="auto">
                <a:xfrm>
                  <a:off x="6827520" y="2011680"/>
                  <a:ext cx="1264920" cy="1507808"/>
                </a:xfrm>
                <a:custGeom>
                  <a:avLst/>
                  <a:gdLst>
                    <a:gd name="connsiteX0" fmla="*/ 0 w 1264920"/>
                    <a:gd name="connsiteY0" fmla="*/ 1524000 h 1524000"/>
                    <a:gd name="connsiteX1" fmla="*/ 243840 w 1264920"/>
                    <a:gd name="connsiteY1" fmla="*/ 1181100 h 1524000"/>
                    <a:gd name="connsiteX2" fmla="*/ 601980 w 1264920"/>
                    <a:gd name="connsiteY2" fmla="*/ 1257300 h 1524000"/>
                    <a:gd name="connsiteX3" fmla="*/ 792480 w 1264920"/>
                    <a:gd name="connsiteY3" fmla="*/ 960120 h 1524000"/>
                    <a:gd name="connsiteX4" fmla="*/ 1013460 w 1264920"/>
                    <a:gd name="connsiteY4" fmla="*/ 472440 h 1524000"/>
                    <a:gd name="connsiteX5" fmla="*/ 1188720 w 1264920"/>
                    <a:gd name="connsiteY5" fmla="*/ 419100 h 1524000"/>
                    <a:gd name="connsiteX6" fmla="*/ 1264920 w 1264920"/>
                    <a:gd name="connsiteY6" fmla="*/ 0 h 1524000"/>
                    <a:gd name="connsiteX0" fmla="*/ 0 w 1264920"/>
                    <a:gd name="connsiteY0" fmla="*/ 1524000 h 1524000"/>
                    <a:gd name="connsiteX1" fmla="*/ 377190 w 1264920"/>
                    <a:gd name="connsiteY1" fmla="*/ 1042987 h 1524000"/>
                    <a:gd name="connsiteX2" fmla="*/ 601980 w 1264920"/>
                    <a:gd name="connsiteY2" fmla="*/ 1257300 h 1524000"/>
                    <a:gd name="connsiteX3" fmla="*/ 792480 w 1264920"/>
                    <a:gd name="connsiteY3" fmla="*/ 960120 h 1524000"/>
                    <a:gd name="connsiteX4" fmla="*/ 1013460 w 1264920"/>
                    <a:gd name="connsiteY4" fmla="*/ 472440 h 1524000"/>
                    <a:gd name="connsiteX5" fmla="*/ 1188720 w 1264920"/>
                    <a:gd name="connsiteY5" fmla="*/ 419100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792480 w 1264920"/>
                    <a:gd name="connsiteY3" fmla="*/ 960120 h 1524000"/>
                    <a:gd name="connsiteX4" fmla="*/ 1013460 w 1264920"/>
                    <a:gd name="connsiteY4" fmla="*/ 472440 h 1524000"/>
                    <a:gd name="connsiteX5" fmla="*/ 1188720 w 1264920"/>
                    <a:gd name="connsiteY5" fmla="*/ 419100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806768 w 1264920"/>
                    <a:gd name="connsiteY3" fmla="*/ 912495 h 1524000"/>
                    <a:gd name="connsiteX4" fmla="*/ 1013460 w 1264920"/>
                    <a:gd name="connsiteY4" fmla="*/ 472440 h 1524000"/>
                    <a:gd name="connsiteX5" fmla="*/ 1188720 w 1264920"/>
                    <a:gd name="connsiteY5" fmla="*/ 419100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806768 w 1264920"/>
                    <a:gd name="connsiteY3" fmla="*/ 912495 h 1524000"/>
                    <a:gd name="connsiteX4" fmla="*/ 1013460 w 1264920"/>
                    <a:gd name="connsiteY4" fmla="*/ 472440 h 1524000"/>
                    <a:gd name="connsiteX5" fmla="*/ 1188720 w 1264920"/>
                    <a:gd name="connsiteY5" fmla="*/ 419100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806768 w 1264920"/>
                    <a:gd name="connsiteY3" fmla="*/ 912495 h 1524000"/>
                    <a:gd name="connsiteX4" fmla="*/ 903923 w 1264920"/>
                    <a:gd name="connsiteY4" fmla="*/ 558165 h 1524000"/>
                    <a:gd name="connsiteX5" fmla="*/ 1188720 w 1264920"/>
                    <a:gd name="connsiteY5" fmla="*/ 419100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806768 w 1264920"/>
                    <a:gd name="connsiteY3" fmla="*/ 912495 h 1524000"/>
                    <a:gd name="connsiteX4" fmla="*/ 903923 w 1264920"/>
                    <a:gd name="connsiteY4" fmla="*/ 558165 h 1524000"/>
                    <a:gd name="connsiteX5" fmla="*/ 1102995 w 1264920"/>
                    <a:gd name="connsiteY5" fmla="*/ 500063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806768 w 1264920"/>
                    <a:gd name="connsiteY3" fmla="*/ 912495 h 1524000"/>
                    <a:gd name="connsiteX4" fmla="*/ 903923 w 1264920"/>
                    <a:gd name="connsiteY4" fmla="*/ 558165 h 1524000"/>
                    <a:gd name="connsiteX5" fmla="*/ 1102995 w 1264920"/>
                    <a:gd name="connsiteY5" fmla="*/ 500063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806768 w 1264920"/>
                    <a:gd name="connsiteY3" fmla="*/ 912495 h 1524000"/>
                    <a:gd name="connsiteX4" fmla="*/ 856298 w 1264920"/>
                    <a:gd name="connsiteY4" fmla="*/ 648652 h 1524000"/>
                    <a:gd name="connsiteX5" fmla="*/ 1102995 w 1264920"/>
                    <a:gd name="connsiteY5" fmla="*/ 500063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806768 w 1264920"/>
                    <a:gd name="connsiteY3" fmla="*/ 912495 h 1524000"/>
                    <a:gd name="connsiteX4" fmla="*/ 856298 w 1264920"/>
                    <a:gd name="connsiteY4" fmla="*/ 648652 h 1524000"/>
                    <a:gd name="connsiteX5" fmla="*/ 1102995 w 1264920"/>
                    <a:gd name="connsiteY5" fmla="*/ 500063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806768 w 1264920"/>
                    <a:gd name="connsiteY3" fmla="*/ 912495 h 1524000"/>
                    <a:gd name="connsiteX4" fmla="*/ 922973 w 1264920"/>
                    <a:gd name="connsiteY4" fmla="*/ 601027 h 1524000"/>
                    <a:gd name="connsiteX5" fmla="*/ 1102995 w 1264920"/>
                    <a:gd name="connsiteY5" fmla="*/ 500063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806768 w 1264920"/>
                    <a:gd name="connsiteY3" fmla="*/ 912495 h 1524000"/>
                    <a:gd name="connsiteX4" fmla="*/ 913448 w 1264920"/>
                    <a:gd name="connsiteY4" fmla="*/ 601027 h 1524000"/>
                    <a:gd name="connsiteX5" fmla="*/ 1102995 w 1264920"/>
                    <a:gd name="connsiteY5" fmla="*/ 500063 h 1524000"/>
                    <a:gd name="connsiteX6" fmla="*/ 1264920 w 1264920"/>
                    <a:gd name="connsiteY6"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913448 w 1264920"/>
                    <a:gd name="connsiteY3" fmla="*/ 601027 h 1524000"/>
                    <a:gd name="connsiteX4" fmla="*/ 1102995 w 1264920"/>
                    <a:gd name="connsiteY4" fmla="*/ 500063 h 1524000"/>
                    <a:gd name="connsiteX5" fmla="*/ 1264920 w 1264920"/>
                    <a:gd name="connsiteY5"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913448 w 1264920"/>
                    <a:gd name="connsiteY3" fmla="*/ 601027 h 1524000"/>
                    <a:gd name="connsiteX4" fmla="*/ 1102995 w 1264920"/>
                    <a:gd name="connsiteY4" fmla="*/ 500063 h 1524000"/>
                    <a:gd name="connsiteX5" fmla="*/ 1264920 w 1264920"/>
                    <a:gd name="connsiteY5" fmla="*/ 0 h 1524000"/>
                    <a:gd name="connsiteX0" fmla="*/ 0 w 1264920"/>
                    <a:gd name="connsiteY0" fmla="*/ 1524000 h 1524000"/>
                    <a:gd name="connsiteX1" fmla="*/ 377190 w 1264920"/>
                    <a:gd name="connsiteY1" fmla="*/ 1042987 h 1524000"/>
                    <a:gd name="connsiteX2" fmla="*/ 668655 w 1264920"/>
                    <a:gd name="connsiteY2" fmla="*/ 1209675 h 1524000"/>
                    <a:gd name="connsiteX3" fmla="*/ 913448 w 1264920"/>
                    <a:gd name="connsiteY3" fmla="*/ 601027 h 1524000"/>
                    <a:gd name="connsiteX4" fmla="*/ 1155383 w 1264920"/>
                    <a:gd name="connsiteY4" fmla="*/ 495249 h 1524000"/>
                    <a:gd name="connsiteX5" fmla="*/ 1264920 w 126492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920" h="1524000">
                      <a:moveTo>
                        <a:pt x="0" y="1524000"/>
                      </a:moveTo>
                      <a:cubicBezTo>
                        <a:pt x="71755" y="1374775"/>
                        <a:pt x="265748" y="1095375"/>
                        <a:pt x="377190" y="1042987"/>
                      </a:cubicBezTo>
                      <a:cubicBezTo>
                        <a:pt x="488633" y="990600"/>
                        <a:pt x="579279" y="1283335"/>
                        <a:pt x="668655" y="1209675"/>
                      </a:cubicBezTo>
                      <a:cubicBezTo>
                        <a:pt x="758031" y="1136015"/>
                        <a:pt x="832327" y="720098"/>
                        <a:pt x="913448" y="601027"/>
                      </a:cubicBezTo>
                      <a:cubicBezTo>
                        <a:pt x="994569" y="481956"/>
                        <a:pt x="1096804" y="595420"/>
                        <a:pt x="1155383" y="495249"/>
                      </a:cubicBezTo>
                      <a:cubicBezTo>
                        <a:pt x="1213962" y="395078"/>
                        <a:pt x="1247775" y="170180"/>
                        <a:pt x="1264920" y="0"/>
                      </a:cubicBezTo>
                    </a:path>
                  </a:pathLst>
                </a:custGeom>
                <a:noFill/>
                <a:ln w="19050" cap="rnd">
                  <a:solidFill>
                    <a:srgbClr val="FF9900"/>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sp>
              <p:nvSpPr>
                <p:cNvPr id="53" name="Rectangle 52">
                  <a:extLst>
                    <a:ext uri="{FF2B5EF4-FFF2-40B4-BE49-F238E27FC236}">
                      <a16:creationId xmlns:a16="http://schemas.microsoft.com/office/drawing/2014/main" id="{28C82EA2-1FBF-1144-8B12-5F07A702D7E6}"/>
                    </a:ext>
                  </a:extLst>
                </p:cNvPr>
                <p:cNvSpPr/>
                <p:nvPr/>
              </p:nvSpPr>
              <p:spPr bwMode="auto">
                <a:xfrm>
                  <a:off x="6537960" y="1992023"/>
                  <a:ext cx="1554480" cy="1520797"/>
                </a:xfrm>
                <a:prstGeom prst="rect">
                  <a:avLst/>
                </a:prstGeom>
                <a:noFill/>
                <a:ln w="19050" cap="rnd">
                  <a:solidFill>
                    <a:srgbClr val="FFFFFF"/>
                  </a:solidFill>
                  <a:prstDash val="solid"/>
                  <a:round/>
                  <a:headEnd/>
                  <a:tailEnd type="non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endParaRPr>
                </a:p>
              </p:txBody>
            </p:sp>
          </p:grpSp>
        </p:grpSp>
      </p:grpSp>
      <p:sp>
        <p:nvSpPr>
          <p:cNvPr id="62" name="Title 1">
            <a:extLst>
              <a:ext uri="{FF2B5EF4-FFF2-40B4-BE49-F238E27FC236}">
                <a16:creationId xmlns:a16="http://schemas.microsoft.com/office/drawing/2014/main" id="{3E98993D-E2CD-4D44-9D47-723747A757EC}"/>
              </a:ext>
            </a:extLst>
          </p:cNvPr>
          <p:cNvSpPr txBox="1">
            <a:spLocks/>
          </p:cNvSpPr>
          <p:nvPr/>
        </p:nvSpPr>
        <p:spPr>
          <a:xfrm>
            <a:off x="119270" y="155742"/>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Amazon Elastic Inference</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63" name="Title 1">
            <a:extLst>
              <a:ext uri="{FF2B5EF4-FFF2-40B4-BE49-F238E27FC236}">
                <a16:creationId xmlns:a16="http://schemas.microsoft.com/office/drawing/2014/main" id="{64ED06B0-D967-BF44-A741-6C3B084D7FBA}"/>
              </a:ext>
            </a:extLst>
          </p:cNvPr>
          <p:cNvSpPr txBox="1">
            <a:spLocks/>
          </p:cNvSpPr>
          <p:nvPr/>
        </p:nvSpPr>
        <p:spPr>
          <a:xfrm>
            <a:off x="119269" y="546381"/>
            <a:ext cx="9143999" cy="41999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1600" b="0" i="1" u="none" strike="noStrike" kern="1200" cap="none" spc="0" normalizeH="0" baseline="0" noProof="0" dirty="0">
                <a:ln>
                  <a:noFill/>
                </a:ln>
                <a:solidFill>
                  <a:schemeClr val="accent1"/>
                </a:solidFill>
                <a:effectLst/>
                <a:uLnTx/>
                <a:uFillTx/>
                <a:latin typeface="Amazon Ember Cd" panose="020B0606020204020204" pitchFamily="34" charset="0"/>
                <a:ea typeface="Amazon Ember Cd" panose="020B0606020204020204" pitchFamily="34" charset="0"/>
                <a:cs typeface="Amazon Ember Cd" panose="020B0606020204020204" pitchFamily="34" charset="0"/>
              </a:rPr>
              <a:t>Reduce Deep Learning Inference costs up to 75%</a:t>
            </a:r>
          </a:p>
        </p:txBody>
      </p:sp>
    </p:spTree>
    <p:extLst>
      <p:ext uri="{BB962C8B-B14F-4D97-AF65-F5344CB8AC3E}">
        <p14:creationId xmlns:p14="http://schemas.microsoft.com/office/powerpoint/2010/main" val="1439159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9E0D8BF-128A-024D-8664-36C062B86F7E}"/>
              </a:ext>
            </a:extLst>
          </p:cNvPr>
          <p:cNvGrpSpPr/>
          <p:nvPr/>
        </p:nvGrpSpPr>
        <p:grpSpPr>
          <a:xfrm>
            <a:off x="742122" y="874643"/>
            <a:ext cx="7759048" cy="3727140"/>
            <a:chOff x="1034714" y="1304742"/>
            <a:chExt cx="12585029" cy="6168588"/>
          </a:xfrm>
        </p:grpSpPr>
        <p:graphicFrame>
          <p:nvGraphicFramePr>
            <p:cNvPr id="31" name="Chart 30">
              <a:extLst>
                <a:ext uri="{FF2B5EF4-FFF2-40B4-BE49-F238E27FC236}">
                  <a16:creationId xmlns:a16="http://schemas.microsoft.com/office/drawing/2014/main" id="{607284C1-5766-6F43-8E1A-D1501A2409E6}"/>
                </a:ext>
              </a:extLst>
            </p:cNvPr>
            <p:cNvGraphicFramePr>
              <a:graphicFrameLocks/>
            </p:cNvGraphicFramePr>
            <p:nvPr>
              <p:extLst>
                <p:ext uri="{D42A27DB-BD31-4B8C-83A1-F6EECF244321}">
                  <p14:modId xmlns:p14="http://schemas.microsoft.com/office/powerpoint/2010/main" val="3981365444"/>
                </p:ext>
              </p:extLst>
            </p:nvPr>
          </p:nvGraphicFramePr>
          <p:xfrm>
            <a:off x="1034714" y="2514603"/>
            <a:ext cx="3946357"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22CBB3C5-95D3-A043-9713-0904E91CD704}"/>
                </a:ext>
              </a:extLst>
            </p:cNvPr>
            <p:cNvSpPr txBox="1"/>
            <p:nvPr/>
          </p:nvSpPr>
          <p:spPr>
            <a:xfrm>
              <a:off x="2419631" y="2200672"/>
              <a:ext cx="2212969" cy="805791"/>
            </a:xfrm>
            <a:prstGeom prst="rect">
              <a:avLst/>
            </a:prstGeom>
            <a:noFill/>
          </p:spPr>
          <p:txBody>
            <a:bodyPr wrap="none" lIns="182880" tIns="146304" rIns="182880" bIns="146304" rtlCol="0">
              <a:spAutoFit/>
            </a:bodyPr>
            <a:lstStyle/>
            <a:p>
              <a:pPr>
                <a:lnSpc>
                  <a:spcPct val="90000"/>
                </a:lnSpc>
                <a:spcAft>
                  <a:spcPts val="1800"/>
                </a:spcAft>
              </a:pPr>
              <a:r>
                <a:rPr lang="en-US" sz="1400" dirty="0">
                  <a:solidFill>
                    <a:schemeClr val="bg1"/>
                  </a:solidFill>
                  <a:latin typeface="+mj-lt"/>
                </a:rPr>
                <a:t>Inception-v3</a:t>
              </a:r>
            </a:p>
          </p:txBody>
        </p:sp>
        <p:graphicFrame>
          <p:nvGraphicFramePr>
            <p:cNvPr id="33" name="Chart 32">
              <a:extLst>
                <a:ext uri="{FF2B5EF4-FFF2-40B4-BE49-F238E27FC236}">
                  <a16:creationId xmlns:a16="http://schemas.microsoft.com/office/drawing/2014/main" id="{5779BFFB-69DB-D845-BCB9-5E9C2014E1CD}"/>
                </a:ext>
              </a:extLst>
            </p:cNvPr>
            <p:cNvGraphicFramePr>
              <a:graphicFrameLocks/>
            </p:cNvGraphicFramePr>
            <p:nvPr>
              <p:extLst>
                <p:ext uri="{D42A27DB-BD31-4B8C-83A1-F6EECF244321}">
                  <p14:modId xmlns:p14="http://schemas.microsoft.com/office/powerpoint/2010/main" val="963897406"/>
                </p:ext>
              </p:extLst>
            </p:nvPr>
          </p:nvGraphicFramePr>
          <p:xfrm>
            <a:off x="5142852" y="2514603"/>
            <a:ext cx="418699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33">
              <a:extLst>
                <a:ext uri="{FF2B5EF4-FFF2-40B4-BE49-F238E27FC236}">
                  <a16:creationId xmlns:a16="http://schemas.microsoft.com/office/drawing/2014/main" id="{D22D399B-0305-6740-AEEF-A64CA38E0CB5}"/>
                </a:ext>
              </a:extLst>
            </p:cNvPr>
            <p:cNvGraphicFramePr>
              <a:graphicFrameLocks/>
            </p:cNvGraphicFramePr>
            <p:nvPr>
              <p:extLst>
                <p:ext uri="{D42A27DB-BD31-4B8C-83A1-F6EECF244321}">
                  <p14:modId xmlns:p14="http://schemas.microsoft.com/office/powerpoint/2010/main" val="1340107700"/>
                </p:ext>
              </p:extLst>
            </p:nvPr>
          </p:nvGraphicFramePr>
          <p:xfrm>
            <a:off x="9491624" y="2514603"/>
            <a:ext cx="4128119"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5" name="TextBox 34">
              <a:extLst>
                <a:ext uri="{FF2B5EF4-FFF2-40B4-BE49-F238E27FC236}">
                  <a16:creationId xmlns:a16="http://schemas.microsoft.com/office/drawing/2014/main" id="{A132B582-D619-6F4D-B4CD-4263E3123488}"/>
                </a:ext>
              </a:extLst>
            </p:cNvPr>
            <p:cNvSpPr txBox="1"/>
            <p:nvPr/>
          </p:nvSpPr>
          <p:spPr>
            <a:xfrm>
              <a:off x="6664574" y="2276803"/>
              <a:ext cx="2212969" cy="805791"/>
            </a:xfrm>
            <a:prstGeom prst="rect">
              <a:avLst/>
            </a:prstGeom>
            <a:noFill/>
          </p:spPr>
          <p:txBody>
            <a:bodyPr wrap="none" lIns="182880" tIns="146304" rIns="182880" bIns="146304" rtlCol="0">
              <a:spAutoFit/>
            </a:bodyPr>
            <a:lstStyle/>
            <a:p>
              <a:pPr>
                <a:lnSpc>
                  <a:spcPct val="90000"/>
                </a:lnSpc>
                <a:spcAft>
                  <a:spcPts val="1800"/>
                </a:spcAft>
              </a:pPr>
              <a:r>
                <a:rPr lang="en-US" sz="1400" dirty="0">
                  <a:solidFill>
                    <a:schemeClr val="bg1"/>
                  </a:solidFill>
                  <a:latin typeface="+mj-lt"/>
                </a:rPr>
                <a:t>ResNet-152</a:t>
              </a:r>
            </a:p>
          </p:txBody>
        </p:sp>
        <p:sp>
          <p:nvSpPr>
            <p:cNvPr id="36" name="TextBox 35">
              <a:extLst>
                <a:ext uri="{FF2B5EF4-FFF2-40B4-BE49-F238E27FC236}">
                  <a16:creationId xmlns:a16="http://schemas.microsoft.com/office/drawing/2014/main" id="{90D9F281-4C2A-D244-920E-87DEEA626441}"/>
                </a:ext>
              </a:extLst>
            </p:cNvPr>
            <p:cNvSpPr txBox="1"/>
            <p:nvPr/>
          </p:nvSpPr>
          <p:spPr>
            <a:xfrm>
              <a:off x="11381250" y="2299145"/>
              <a:ext cx="1217872" cy="805791"/>
            </a:xfrm>
            <a:prstGeom prst="rect">
              <a:avLst/>
            </a:prstGeom>
            <a:noFill/>
          </p:spPr>
          <p:txBody>
            <a:bodyPr wrap="none" lIns="182880" tIns="146304" rIns="182880" bIns="146304" rtlCol="0">
              <a:spAutoFit/>
            </a:bodyPr>
            <a:lstStyle/>
            <a:p>
              <a:pPr>
                <a:lnSpc>
                  <a:spcPct val="90000"/>
                </a:lnSpc>
                <a:spcAft>
                  <a:spcPts val="1800"/>
                </a:spcAft>
              </a:pPr>
              <a:r>
                <a:rPr lang="en-US" sz="1400" dirty="0">
                  <a:solidFill>
                    <a:schemeClr val="bg1"/>
                  </a:solidFill>
                  <a:latin typeface="+mj-lt"/>
                </a:rPr>
                <a:t>SSD</a:t>
              </a:r>
            </a:p>
          </p:txBody>
        </p:sp>
        <p:grpSp>
          <p:nvGrpSpPr>
            <p:cNvPr id="37" name="Group 36">
              <a:extLst>
                <a:ext uri="{FF2B5EF4-FFF2-40B4-BE49-F238E27FC236}">
                  <a16:creationId xmlns:a16="http://schemas.microsoft.com/office/drawing/2014/main" id="{BCE18C0A-F764-C74C-8000-B88F668C3A9B}"/>
                </a:ext>
              </a:extLst>
            </p:cNvPr>
            <p:cNvGrpSpPr/>
            <p:nvPr/>
          </p:nvGrpSpPr>
          <p:grpSpPr>
            <a:xfrm>
              <a:off x="2621294" y="5729075"/>
              <a:ext cx="5258777" cy="805792"/>
              <a:chOff x="3609474" y="5967178"/>
              <a:chExt cx="5258777" cy="805792"/>
            </a:xfrm>
          </p:grpSpPr>
          <p:sp>
            <p:nvSpPr>
              <p:cNvPr id="51" name="Rectangle 50">
                <a:extLst>
                  <a:ext uri="{FF2B5EF4-FFF2-40B4-BE49-F238E27FC236}">
                    <a16:creationId xmlns:a16="http://schemas.microsoft.com/office/drawing/2014/main" id="{476FD90C-8D29-3943-AD2E-40A26D0775F2}"/>
                  </a:ext>
                </a:extLst>
              </p:cNvPr>
              <p:cNvSpPr/>
              <p:nvPr/>
            </p:nvSpPr>
            <p:spPr bwMode="auto">
              <a:xfrm>
                <a:off x="3609474" y="6280484"/>
                <a:ext cx="312821" cy="2887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81A23BF-9BB9-8F46-A710-D2483A48BAD9}"/>
                  </a:ext>
                </a:extLst>
              </p:cNvPr>
              <p:cNvSpPr txBox="1"/>
              <p:nvPr/>
            </p:nvSpPr>
            <p:spPr>
              <a:xfrm>
                <a:off x="3849479" y="5967178"/>
                <a:ext cx="5018772" cy="805792"/>
              </a:xfrm>
              <a:prstGeom prst="rect">
                <a:avLst/>
              </a:prstGeom>
              <a:noFill/>
            </p:spPr>
            <p:txBody>
              <a:bodyPr wrap="none" lIns="182880" tIns="146304" rIns="182880" bIns="146304" rtlCol="0">
                <a:spAutoFit/>
              </a:bodyPr>
              <a:lstStyle/>
              <a:p>
                <a:pPr>
                  <a:lnSpc>
                    <a:spcPct val="90000"/>
                  </a:lnSpc>
                  <a:spcAft>
                    <a:spcPts val="1800"/>
                  </a:spcAft>
                </a:pPr>
                <a:r>
                  <a:rPr lang="en-US" sz="1400" dirty="0">
                    <a:solidFill>
                      <a:schemeClr val="bg1"/>
                    </a:solidFill>
                  </a:rPr>
                  <a:t>c5.large + eia1.medium - $0.22/hr</a:t>
                </a:r>
              </a:p>
            </p:txBody>
          </p:sp>
        </p:grpSp>
        <p:grpSp>
          <p:nvGrpSpPr>
            <p:cNvPr id="38" name="Group 37">
              <a:extLst>
                <a:ext uri="{FF2B5EF4-FFF2-40B4-BE49-F238E27FC236}">
                  <a16:creationId xmlns:a16="http://schemas.microsoft.com/office/drawing/2014/main" id="{33CD9864-2475-0F4B-8BE7-A9277C4E89B6}"/>
                </a:ext>
              </a:extLst>
            </p:cNvPr>
            <p:cNvGrpSpPr/>
            <p:nvPr/>
          </p:nvGrpSpPr>
          <p:grpSpPr>
            <a:xfrm>
              <a:off x="2621294" y="6210338"/>
              <a:ext cx="5440902" cy="805792"/>
              <a:chOff x="3609474" y="5967178"/>
              <a:chExt cx="5440902" cy="805792"/>
            </a:xfrm>
          </p:grpSpPr>
          <p:sp>
            <p:nvSpPr>
              <p:cNvPr id="49" name="Rectangle 48">
                <a:extLst>
                  <a:ext uri="{FF2B5EF4-FFF2-40B4-BE49-F238E27FC236}">
                    <a16:creationId xmlns:a16="http://schemas.microsoft.com/office/drawing/2014/main" id="{4682338C-1A82-1E48-B2B9-B9AA26AF42D3}"/>
                  </a:ext>
                </a:extLst>
              </p:cNvPr>
              <p:cNvSpPr/>
              <p:nvPr/>
            </p:nvSpPr>
            <p:spPr bwMode="auto">
              <a:xfrm>
                <a:off x="3609474" y="6280484"/>
                <a:ext cx="312821" cy="28875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7E96D84D-AB23-6C44-BB4D-C79F7CB05B94}"/>
                  </a:ext>
                </a:extLst>
              </p:cNvPr>
              <p:cNvSpPr txBox="1"/>
              <p:nvPr/>
            </p:nvSpPr>
            <p:spPr>
              <a:xfrm>
                <a:off x="3849479" y="5967178"/>
                <a:ext cx="5200897" cy="805792"/>
              </a:xfrm>
              <a:prstGeom prst="rect">
                <a:avLst/>
              </a:prstGeom>
              <a:noFill/>
            </p:spPr>
            <p:txBody>
              <a:bodyPr wrap="none" lIns="182880" tIns="146304" rIns="182880" bIns="146304" rtlCol="0">
                <a:spAutoFit/>
              </a:bodyPr>
              <a:lstStyle/>
              <a:p>
                <a:pPr>
                  <a:lnSpc>
                    <a:spcPct val="90000"/>
                  </a:lnSpc>
                  <a:spcAft>
                    <a:spcPts val="1800"/>
                  </a:spcAft>
                </a:pPr>
                <a:r>
                  <a:rPr lang="en-US" sz="1400" dirty="0">
                    <a:solidFill>
                      <a:schemeClr val="bg1"/>
                    </a:solidFill>
                  </a:rPr>
                  <a:t>c5.large + eia1.large      - $0.35/hr</a:t>
                </a:r>
              </a:p>
            </p:txBody>
          </p:sp>
        </p:grpSp>
        <p:grpSp>
          <p:nvGrpSpPr>
            <p:cNvPr id="39" name="Group 38">
              <a:extLst>
                <a:ext uri="{FF2B5EF4-FFF2-40B4-BE49-F238E27FC236}">
                  <a16:creationId xmlns:a16="http://schemas.microsoft.com/office/drawing/2014/main" id="{91293DD7-2479-CC41-B402-6A8334AF6626}"/>
                </a:ext>
              </a:extLst>
            </p:cNvPr>
            <p:cNvGrpSpPr/>
            <p:nvPr/>
          </p:nvGrpSpPr>
          <p:grpSpPr>
            <a:xfrm>
              <a:off x="2626663" y="6667538"/>
              <a:ext cx="5440902" cy="805792"/>
              <a:chOff x="3609474" y="5967178"/>
              <a:chExt cx="5440902" cy="805792"/>
            </a:xfrm>
          </p:grpSpPr>
          <p:sp>
            <p:nvSpPr>
              <p:cNvPr id="47" name="Rectangle 46">
                <a:extLst>
                  <a:ext uri="{FF2B5EF4-FFF2-40B4-BE49-F238E27FC236}">
                    <a16:creationId xmlns:a16="http://schemas.microsoft.com/office/drawing/2014/main" id="{5F15FA79-19A9-1243-B232-9CB422746B8C}"/>
                  </a:ext>
                </a:extLst>
              </p:cNvPr>
              <p:cNvSpPr/>
              <p:nvPr/>
            </p:nvSpPr>
            <p:spPr bwMode="auto">
              <a:xfrm>
                <a:off x="3609474" y="6280484"/>
                <a:ext cx="312821" cy="288758"/>
              </a:xfrm>
              <a:prstGeom prst="rect">
                <a:avLst/>
              </a:prstGeom>
              <a:solidFill>
                <a:srgbClr val="5B59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FD1DF019-8BE5-F243-8295-E2CDBF7F1C83}"/>
                  </a:ext>
                </a:extLst>
              </p:cNvPr>
              <p:cNvSpPr txBox="1"/>
              <p:nvPr/>
            </p:nvSpPr>
            <p:spPr>
              <a:xfrm>
                <a:off x="3849479" y="5967178"/>
                <a:ext cx="5200897" cy="805792"/>
              </a:xfrm>
              <a:prstGeom prst="rect">
                <a:avLst/>
              </a:prstGeom>
              <a:noFill/>
            </p:spPr>
            <p:txBody>
              <a:bodyPr wrap="none" lIns="182880" tIns="146304" rIns="182880" bIns="146304" rtlCol="0">
                <a:spAutoFit/>
              </a:bodyPr>
              <a:lstStyle/>
              <a:p>
                <a:pPr>
                  <a:lnSpc>
                    <a:spcPct val="90000"/>
                  </a:lnSpc>
                  <a:spcAft>
                    <a:spcPts val="1800"/>
                  </a:spcAft>
                </a:pPr>
                <a:r>
                  <a:rPr lang="en-US" sz="1400" dirty="0">
                    <a:solidFill>
                      <a:schemeClr val="bg1"/>
                    </a:solidFill>
                  </a:rPr>
                  <a:t>c5.large + eia1.xlarge    - $0.61/hr</a:t>
                </a:r>
              </a:p>
            </p:txBody>
          </p:sp>
        </p:grpSp>
        <p:grpSp>
          <p:nvGrpSpPr>
            <p:cNvPr id="40" name="Group 39">
              <a:extLst>
                <a:ext uri="{FF2B5EF4-FFF2-40B4-BE49-F238E27FC236}">
                  <a16:creationId xmlns:a16="http://schemas.microsoft.com/office/drawing/2014/main" id="{DF589C35-32B0-444B-9E13-2E703BFF4BAC}"/>
                </a:ext>
              </a:extLst>
            </p:cNvPr>
            <p:cNvGrpSpPr/>
            <p:nvPr/>
          </p:nvGrpSpPr>
          <p:grpSpPr>
            <a:xfrm>
              <a:off x="8649734" y="5807442"/>
              <a:ext cx="3708255" cy="805792"/>
              <a:chOff x="3609474" y="6045545"/>
              <a:chExt cx="3708255" cy="805792"/>
            </a:xfrm>
          </p:grpSpPr>
          <p:sp>
            <p:nvSpPr>
              <p:cNvPr id="45" name="Rectangle 44">
                <a:extLst>
                  <a:ext uri="{FF2B5EF4-FFF2-40B4-BE49-F238E27FC236}">
                    <a16:creationId xmlns:a16="http://schemas.microsoft.com/office/drawing/2014/main" id="{F20FB56E-FBD6-0741-9265-B70956E1BEDB}"/>
                  </a:ext>
                </a:extLst>
              </p:cNvPr>
              <p:cNvSpPr/>
              <p:nvPr/>
            </p:nvSpPr>
            <p:spPr bwMode="auto">
              <a:xfrm>
                <a:off x="3609474" y="6280484"/>
                <a:ext cx="312821" cy="2887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B65BEB8F-B7D7-C84E-B7FA-807B475500C1}"/>
                  </a:ext>
                </a:extLst>
              </p:cNvPr>
              <p:cNvSpPr txBox="1"/>
              <p:nvPr/>
            </p:nvSpPr>
            <p:spPr>
              <a:xfrm>
                <a:off x="3877386" y="6045545"/>
                <a:ext cx="3440343" cy="805792"/>
              </a:xfrm>
              <a:prstGeom prst="rect">
                <a:avLst/>
              </a:prstGeom>
              <a:noFill/>
            </p:spPr>
            <p:txBody>
              <a:bodyPr wrap="none" lIns="182880" tIns="146304" rIns="182880" bIns="146304" rtlCol="0">
                <a:spAutoFit/>
              </a:bodyPr>
              <a:lstStyle/>
              <a:p>
                <a:pPr>
                  <a:lnSpc>
                    <a:spcPct val="90000"/>
                  </a:lnSpc>
                  <a:spcAft>
                    <a:spcPts val="1800"/>
                  </a:spcAft>
                </a:pPr>
                <a:r>
                  <a:rPr lang="en-US" sz="1400" dirty="0">
                    <a:solidFill>
                      <a:schemeClr val="bg1"/>
                    </a:solidFill>
                  </a:rPr>
                  <a:t>p2.xlarge   - $0.90/hr</a:t>
                </a:r>
              </a:p>
            </p:txBody>
          </p:sp>
        </p:grpSp>
        <p:grpSp>
          <p:nvGrpSpPr>
            <p:cNvPr id="41" name="Group 40">
              <a:extLst>
                <a:ext uri="{FF2B5EF4-FFF2-40B4-BE49-F238E27FC236}">
                  <a16:creationId xmlns:a16="http://schemas.microsoft.com/office/drawing/2014/main" id="{E62A000B-E7DF-F743-A09B-C80A8412AB0E}"/>
                </a:ext>
              </a:extLst>
            </p:cNvPr>
            <p:cNvGrpSpPr/>
            <p:nvPr/>
          </p:nvGrpSpPr>
          <p:grpSpPr>
            <a:xfrm>
              <a:off x="8649734" y="6299930"/>
              <a:ext cx="3708255" cy="805792"/>
              <a:chOff x="3609474" y="6045545"/>
              <a:chExt cx="3708255" cy="805792"/>
            </a:xfrm>
          </p:grpSpPr>
          <p:sp>
            <p:nvSpPr>
              <p:cNvPr id="43" name="Rectangle 42">
                <a:extLst>
                  <a:ext uri="{FF2B5EF4-FFF2-40B4-BE49-F238E27FC236}">
                    <a16:creationId xmlns:a16="http://schemas.microsoft.com/office/drawing/2014/main" id="{D79351D4-48A3-4445-A6D9-9918CA4E38B8}"/>
                  </a:ext>
                </a:extLst>
              </p:cNvPr>
              <p:cNvSpPr/>
              <p:nvPr/>
            </p:nvSpPr>
            <p:spPr bwMode="auto">
              <a:xfrm>
                <a:off x="3609474" y="6280484"/>
                <a:ext cx="312821" cy="28875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bg1"/>
                  </a:solidFill>
                  <a:ea typeface="Segoe UI" pitchFamily="34" charset="0"/>
                  <a:cs typeface="Segoe UI" pitchFamily="34" charset="0"/>
                </a:endParaRPr>
              </a:p>
            </p:txBody>
          </p:sp>
          <p:sp>
            <p:nvSpPr>
              <p:cNvPr id="44" name="TextBox 43">
                <a:extLst>
                  <a:ext uri="{FF2B5EF4-FFF2-40B4-BE49-F238E27FC236}">
                    <a16:creationId xmlns:a16="http://schemas.microsoft.com/office/drawing/2014/main" id="{68F28B2A-CB5D-FE4E-AD9E-62D37E873EDB}"/>
                  </a:ext>
                </a:extLst>
              </p:cNvPr>
              <p:cNvSpPr txBox="1"/>
              <p:nvPr/>
            </p:nvSpPr>
            <p:spPr>
              <a:xfrm>
                <a:off x="3877386" y="6045545"/>
                <a:ext cx="3440343" cy="805792"/>
              </a:xfrm>
              <a:prstGeom prst="rect">
                <a:avLst/>
              </a:prstGeom>
              <a:noFill/>
            </p:spPr>
            <p:txBody>
              <a:bodyPr wrap="none" lIns="182880" tIns="146304" rIns="182880" bIns="146304" rtlCol="0">
                <a:spAutoFit/>
              </a:bodyPr>
              <a:lstStyle/>
              <a:p>
                <a:pPr>
                  <a:lnSpc>
                    <a:spcPct val="90000"/>
                  </a:lnSpc>
                  <a:spcAft>
                    <a:spcPts val="1800"/>
                  </a:spcAft>
                </a:pPr>
                <a:r>
                  <a:rPr lang="en-US" sz="1400" dirty="0">
                    <a:solidFill>
                      <a:schemeClr val="bg1"/>
                    </a:solidFill>
                  </a:rPr>
                  <a:t>p3.2xlarge - $3.06/hr</a:t>
                </a:r>
              </a:p>
            </p:txBody>
          </p:sp>
        </p:grpSp>
        <p:sp>
          <p:nvSpPr>
            <p:cNvPr id="42" name="TextBox 41">
              <a:extLst>
                <a:ext uri="{FF2B5EF4-FFF2-40B4-BE49-F238E27FC236}">
                  <a16:creationId xmlns:a16="http://schemas.microsoft.com/office/drawing/2014/main" id="{FDA52DB5-2ABA-A64E-8382-8FC21B7833AC}"/>
                </a:ext>
              </a:extLst>
            </p:cNvPr>
            <p:cNvSpPr txBox="1"/>
            <p:nvPr/>
          </p:nvSpPr>
          <p:spPr>
            <a:xfrm>
              <a:off x="5447094" y="1304742"/>
              <a:ext cx="4366812" cy="897013"/>
            </a:xfrm>
            <a:prstGeom prst="rect">
              <a:avLst/>
            </a:prstGeom>
            <a:noFill/>
          </p:spPr>
          <p:txBody>
            <a:bodyPr wrap="none" lIns="182880" tIns="146304" rIns="182880" bIns="146304" rtlCol="0">
              <a:spAutoFit/>
            </a:bodyPr>
            <a:lstStyle/>
            <a:p>
              <a:pPr>
                <a:lnSpc>
                  <a:spcPct val="90000"/>
                </a:lnSpc>
                <a:spcAft>
                  <a:spcPts val="1800"/>
                </a:spcAft>
              </a:pPr>
              <a:r>
                <a:rPr lang="en-US" dirty="0">
                  <a:solidFill>
                    <a:schemeClr val="bg1"/>
                  </a:solidFill>
                  <a:latin typeface="+mj-lt"/>
                </a:rPr>
                <a:t>Inferences per second</a:t>
              </a:r>
            </a:p>
          </p:txBody>
        </p:sp>
      </p:grpSp>
      <p:sp>
        <p:nvSpPr>
          <p:cNvPr id="53" name="Title 1">
            <a:extLst>
              <a:ext uri="{FF2B5EF4-FFF2-40B4-BE49-F238E27FC236}">
                <a16:creationId xmlns:a16="http://schemas.microsoft.com/office/drawing/2014/main" id="{44197333-4F07-5B46-9F0D-476AAEF48383}"/>
              </a:ext>
            </a:extLst>
          </p:cNvPr>
          <p:cNvSpPr txBox="1">
            <a:spLocks/>
          </p:cNvSpPr>
          <p:nvPr/>
        </p:nvSpPr>
        <p:spPr>
          <a:xfrm>
            <a:off x="138750" y="17278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Up to 75% Reduction in Inference Costs</a:t>
            </a:r>
          </a:p>
        </p:txBody>
      </p:sp>
    </p:spTree>
    <p:extLst>
      <p:ext uri="{BB962C8B-B14F-4D97-AF65-F5344CB8AC3E}">
        <p14:creationId xmlns:p14="http://schemas.microsoft.com/office/powerpoint/2010/main" val="1458042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1076C6-B3C2-7F41-8D16-71292BE77CAC}"/>
              </a:ext>
            </a:extLst>
          </p:cNvPr>
          <p:cNvPicPr>
            <a:picLocks noChangeAspect="1"/>
          </p:cNvPicPr>
          <p:nvPr/>
        </p:nvPicPr>
        <p:blipFill>
          <a:blip r:embed="rId3"/>
          <a:stretch>
            <a:fillRect/>
          </a:stretch>
        </p:blipFill>
        <p:spPr>
          <a:xfrm>
            <a:off x="0" y="1114011"/>
            <a:ext cx="9144000" cy="2915478"/>
          </a:xfrm>
          <a:prstGeom prst="rect">
            <a:avLst/>
          </a:prstGeom>
        </p:spPr>
      </p:pic>
      <p:sp>
        <p:nvSpPr>
          <p:cNvPr id="3" name="Title 1">
            <a:extLst>
              <a:ext uri="{FF2B5EF4-FFF2-40B4-BE49-F238E27FC236}">
                <a16:creationId xmlns:a16="http://schemas.microsoft.com/office/drawing/2014/main" id="{82F68A76-C4C4-D245-8390-87C08BFD80D3}"/>
              </a:ext>
            </a:extLst>
          </p:cNvPr>
          <p:cNvSpPr txBox="1">
            <a:spLocks/>
          </p:cNvSpPr>
          <p:nvPr/>
        </p:nvSpPr>
        <p:spPr>
          <a:xfrm>
            <a:off x="237745" y="176715"/>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Requirements for Inference at the Edge</a:t>
            </a:r>
          </a:p>
        </p:txBody>
      </p:sp>
    </p:spTree>
    <p:extLst>
      <p:ext uri="{BB962C8B-B14F-4D97-AF65-F5344CB8AC3E}">
        <p14:creationId xmlns:p14="http://schemas.microsoft.com/office/powerpoint/2010/main" val="189985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30F0BF-654D-3C4D-A527-44E7A77741C2}"/>
              </a:ext>
            </a:extLst>
          </p:cNvPr>
          <p:cNvPicPr>
            <a:picLocks noChangeAspect="1"/>
          </p:cNvPicPr>
          <p:nvPr/>
        </p:nvPicPr>
        <p:blipFill>
          <a:blip r:embed="rId3"/>
          <a:stretch>
            <a:fillRect/>
          </a:stretch>
        </p:blipFill>
        <p:spPr>
          <a:xfrm>
            <a:off x="1478272" y="645217"/>
            <a:ext cx="6150077" cy="3906437"/>
          </a:xfrm>
          <a:prstGeom prst="rect">
            <a:avLst/>
          </a:prstGeom>
        </p:spPr>
      </p:pic>
      <p:sp>
        <p:nvSpPr>
          <p:cNvPr id="3" name="Title 1">
            <a:extLst>
              <a:ext uri="{FF2B5EF4-FFF2-40B4-BE49-F238E27FC236}">
                <a16:creationId xmlns:a16="http://schemas.microsoft.com/office/drawing/2014/main" id="{7A401659-6DC3-1849-98E3-38C21DC0119C}"/>
              </a:ext>
            </a:extLst>
          </p:cNvPr>
          <p:cNvSpPr txBox="1">
            <a:spLocks/>
          </p:cNvSpPr>
          <p:nvPr/>
        </p:nvSpPr>
        <p:spPr>
          <a:xfrm>
            <a:off x="48885" y="99476"/>
            <a:ext cx="9008852"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What is AI?</a:t>
            </a:r>
          </a:p>
        </p:txBody>
      </p:sp>
    </p:spTree>
    <p:extLst>
      <p:ext uri="{BB962C8B-B14F-4D97-AF65-F5344CB8AC3E}">
        <p14:creationId xmlns:p14="http://schemas.microsoft.com/office/powerpoint/2010/main" val="2044401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7D1331-3C40-684E-97FC-A63FE070E88D}"/>
              </a:ext>
            </a:extLst>
          </p:cNvPr>
          <p:cNvPicPr>
            <a:picLocks noChangeAspect="1"/>
          </p:cNvPicPr>
          <p:nvPr/>
        </p:nvPicPr>
        <p:blipFill>
          <a:blip r:embed="rId2"/>
          <a:stretch>
            <a:fillRect/>
          </a:stretch>
        </p:blipFill>
        <p:spPr>
          <a:xfrm>
            <a:off x="4859496" y="1196052"/>
            <a:ext cx="4191000" cy="3143250"/>
          </a:xfrm>
          <a:prstGeom prst="rect">
            <a:avLst/>
          </a:prstGeom>
        </p:spPr>
      </p:pic>
      <p:sp>
        <p:nvSpPr>
          <p:cNvPr id="4" name="Title 1">
            <a:extLst>
              <a:ext uri="{FF2B5EF4-FFF2-40B4-BE49-F238E27FC236}">
                <a16:creationId xmlns:a16="http://schemas.microsoft.com/office/drawing/2014/main" id="{11F9E4B6-95FD-B94A-9280-C7E7888D82AD}"/>
              </a:ext>
            </a:extLst>
          </p:cNvPr>
          <p:cNvSpPr txBox="1">
            <a:spLocks/>
          </p:cNvSpPr>
          <p:nvPr/>
        </p:nvSpPr>
        <p:spPr>
          <a:xfrm>
            <a:off x="713599" y="147442"/>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AWS Greengrass</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cxnSp>
        <p:nvCxnSpPr>
          <p:cNvPr id="155" name="Straight Connector 154">
            <a:extLst>
              <a:ext uri="{FF2B5EF4-FFF2-40B4-BE49-F238E27FC236}">
                <a16:creationId xmlns:a16="http://schemas.microsoft.com/office/drawing/2014/main" id="{9EB36F09-C17C-F54E-BFFA-A681B7F63245}"/>
              </a:ext>
            </a:extLst>
          </p:cNvPr>
          <p:cNvCxnSpPr>
            <a:cxnSpLocks/>
          </p:cNvCxnSpPr>
          <p:nvPr/>
        </p:nvCxnSpPr>
        <p:spPr>
          <a:xfrm>
            <a:off x="434233" y="1596162"/>
            <a:ext cx="3683001" cy="0"/>
          </a:xfrm>
          <a:prstGeom prst="line">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cxnSp>
      <p:sp>
        <p:nvSpPr>
          <p:cNvPr id="156" name="Rectangle 155">
            <a:extLst>
              <a:ext uri="{FF2B5EF4-FFF2-40B4-BE49-F238E27FC236}">
                <a16:creationId xmlns:a16="http://schemas.microsoft.com/office/drawing/2014/main" id="{20B4ADB8-4D7C-AC49-BE3D-F308C76F3CD1}"/>
              </a:ext>
            </a:extLst>
          </p:cNvPr>
          <p:cNvSpPr/>
          <p:nvPr/>
        </p:nvSpPr>
        <p:spPr>
          <a:xfrm>
            <a:off x="430516" y="1196052"/>
            <a:ext cx="3690434" cy="400110"/>
          </a:xfrm>
          <a:prstGeom prst="rect">
            <a:avLst/>
          </a:prstGeom>
        </p:spPr>
        <p:txBody>
          <a:bodyPr wrap="square">
            <a:spAutoFit/>
          </a:bodyPr>
          <a:lstStyle/>
          <a:p>
            <a:pPr algn="ctr" defTabSz="457189"/>
            <a:r>
              <a:rPr lang="en-US" sz="2000" dirty="0">
                <a:solidFill>
                  <a:srgbClr val="FFA100"/>
                </a:solidFill>
                <a:latin typeface="Amazon Ember Light" panose="020B0403020204020204" pitchFamily="34" charset="0"/>
                <a:ea typeface="Amazon Ember Light" panose="020B0403020204020204" pitchFamily="34" charset="0"/>
                <a:cs typeface="Amazon Ember Light" panose="020B0403020204020204" pitchFamily="34" charset="0"/>
              </a:rPr>
              <a:t>Extend intelligence to the edge</a:t>
            </a:r>
          </a:p>
        </p:txBody>
      </p:sp>
      <p:grpSp>
        <p:nvGrpSpPr>
          <p:cNvPr id="219" name="Group 218">
            <a:extLst>
              <a:ext uri="{FF2B5EF4-FFF2-40B4-BE49-F238E27FC236}">
                <a16:creationId xmlns:a16="http://schemas.microsoft.com/office/drawing/2014/main" id="{C22DF01E-3F19-B64E-9ED3-F444E9CB6029}"/>
              </a:ext>
            </a:extLst>
          </p:cNvPr>
          <p:cNvGrpSpPr/>
          <p:nvPr/>
        </p:nvGrpSpPr>
        <p:grpSpPr>
          <a:xfrm>
            <a:off x="204427" y="2098271"/>
            <a:ext cx="4283938" cy="1338811"/>
            <a:chOff x="119270" y="2048842"/>
            <a:chExt cx="6391032" cy="1997318"/>
          </a:xfrm>
        </p:grpSpPr>
        <p:grpSp>
          <p:nvGrpSpPr>
            <p:cNvPr id="112" name="Group 111">
              <a:extLst>
                <a:ext uri="{FF2B5EF4-FFF2-40B4-BE49-F238E27FC236}">
                  <a16:creationId xmlns:a16="http://schemas.microsoft.com/office/drawing/2014/main" id="{8FA119DF-81FD-964B-9D23-1EA0098DD892}"/>
                </a:ext>
              </a:extLst>
            </p:cNvPr>
            <p:cNvGrpSpPr/>
            <p:nvPr/>
          </p:nvGrpSpPr>
          <p:grpSpPr>
            <a:xfrm>
              <a:off x="119270" y="2052873"/>
              <a:ext cx="4312926" cy="1993287"/>
              <a:chOff x="337432" y="1938813"/>
              <a:chExt cx="4312926" cy="1993287"/>
            </a:xfrm>
          </p:grpSpPr>
          <p:sp>
            <p:nvSpPr>
              <p:cNvPr id="113" name="Content Placeholder 3">
                <a:extLst>
                  <a:ext uri="{FF2B5EF4-FFF2-40B4-BE49-F238E27FC236}">
                    <a16:creationId xmlns:a16="http://schemas.microsoft.com/office/drawing/2014/main" id="{5174DD24-F63D-6748-B4FD-37B929B9857A}"/>
                  </a:ext>
                </a:extLst>
              </p:cNvPr>
              <p:cNvSpPr txBox="1">
                <a:spLocks/>
              </p:cNvSpPr>
              <p:nvPr/>
            </p:nvSpPr>
            <p:spPr>
              <a:xfrm>
                <a:off x="2517533" y="3181350"/>
                <a:ext cx="971546" cy="60170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85800">
                  <a:lnSpc>
                    <a:spcPct val="90000"/>
                  </a:lnSpc>
                  <a:spcBef>
                    <a:spcPts val="0"/>
                  </a:spcBef>
                </a:pPr>
                <a:r>
                  <a:rPr lang="en-US" sz="800" dirty="0">
                    <a:latin typeface="Amazon Ember" panose="020B0603020204020204" pitchFamily="34" charset="0"/>
                  </a:rPr>
                  <a:t>Data and </a:t>
                </a:r>
                <a:br>
                  <a:rPr lang="en-US" sz="800" dirty="0">
                    <a:latin typeface="Amazon Ember" panose="020B0603020204020204" pitchFamily="34" charset="0"/>
                  </a:rPr>
                </a:br>
                <a:r>
                  <a:rPr lang="en-US" sz="800" dirty="0">
                    <a:latin typeface="Amazon Ember" panose="020B0603020204020204" pitchFamily="34" charset="0"/>
                  </a:rPr>
                  <a:t>state sync</a:t>
                </a:r>
              </a:p>
              <a:p>
                <a:pPr algn="ctr" defTabSz="685800">
                  <a:lnSpc>
                    <a:spcPct val="90000"/>
                  </a:lnSpc>
                  <a:spcBef>
                    <a:spcPts val="0"/>
                  </a:spcBef>
                </a:pPr>
                <a:endParaRPr lang="en-US" sz="800" dirty="0">
                  <a:latin typeface="Amazon Ember" panose="020B0603020204020204" pitchFamily="34" charset="0"/>
                </a:endParaRPr>
              </a:p>
            </p:txBody>
          </p:sp>
          <p:pic>
            <p:nvPicPr>
              <p:cNvPr id="114" name="Picture 113">
                <a:extLst>
                  <a:ext uri="{FF2B5EF4-FFF2-40B4-BE49-F238E27FC236}">
                    <a16:creationId xmlns:a16="http://schemas.microsoft.com/office/drawing/2014/main" id="{B9077E2B-79BE-2848-AF08-39F7EEC0700E}"/>
                  </a:ext>
                </a:extLst>
              </p:cNvPr>
              <p:cNvPicPr>
                <a:picLocks noChangeAspect="1"/>
              </p:cNvPicPr>
              <p:nvPr/>
            </p:nvPicPr>
            <p:blipFill>
              <a:blip r:embed="rId3"/>
              <a:stretch>
                <a:fillRect/>
              </a:stretch>
            </p:blipFill>
            <p:spPr>
              <a:xfrm>
                <a:off x="704984" y="2187322"/>
                <a:ext cx="460667" cy="583337"/>
              </a:xfrm>
              <a:prstGeom prst="rect">
                <a:avLst/>
              </a:prstGeom>
            </p:spPr>
          </p:pic>
          <p:grpSp>
            <p:nvGrpSpPr>
              <p:cNvPr id="115" name="Group 114">
                <a:extLst>
                  <a:ext uri="{FF2B5EF4-FFF2-40B4-BE49-F238E27FC236}">
                    <a16:creationId xmlns:a16="http://schemas.microsoft.com/office/drawing/2014/main" id="{FE964A4F-6442-6A40-BA72-9A5280F5D34A}"/>
                  </a:ext>
                </a:extLst>
              </p:cNvPr>
              <p:cNvGrpSpPr/>
              <p:nvPr/>
            </p:nvGrpSpPr>
            <p:grpSpPr>
              <a:xfrm>
                <a:off x="2822298" y="2182059"/>
                <a:ext cx="382246" cy="593863"/>
                <a:chOff x="4034391" y="4752974"/>
                <a:chExt cx="530340" cy="841822"/>
              </a:xfrm>
              <a:solidFill>
                <a:schemeClr val="accent6"/>
              </a:solidFill>
            </p:grpSpPr>
            <p:sp>
              <p:nvSpPr>
                <p:cNvPr id="148" name="Freeform 6">
                  <a:extLst>
                    <a:ext uri="{FF2B5EF4-FFF2-40B4-BE49-F238E27FC236}">
                      <a16:creationId xmlns:a16="http://schemas.microsoft.com/office/drawing/2014/main" id="{DE8F14E3-122A-5E41-8E72-652766D7091D}"/>
                    </a:ext>
                  </a:extLst>
                </p:cNvPr>
                <p:cNvSpPr>
                  <a:spLocks/>
                </p:cNvSpPr>
                <p:nvPr/>
              </p:nvSpPr>
              <p:spPr bwMode="auto">
                <a:xfrm>
                  <a:off x="4265668" y="5022688"/>
                  <a:ext cx="78631" cy="78631"/>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11" y="0"/>
                      </a:moveTo>
                      <a:cubicBezTo>
                        <a:pt x="4" y="0"/>
                        <a:pt x="0" y="4"/>
                        <a:pt x="0" y="11"/>
                      </a:cubicBezTo>
                      <a:cubicBezTo>
                        <a:pt x="0" y="16"/>
                        <a:pt x="4" y="22"/>
                        <a:pt x="11" y="22"/>
                      </a:cubicBezTo>
                      <a:cubicBezTo>
                        <a:pt x="16" y="22"/>
                        <a:pt x="22" y="16"/>
                        <a:pt x="22" y="11"/>
                      </a:cubicBezTo>
                      <a:cubicBezTo>
                        <a:pt x="22" y="4"/>
                        <a:pt x="16" y="0"/>
                        <a:pt x="11" y="0"/>
                      </a:cubicBezTo>
                      <a:cubicBezTo>
                        <a:pt x="11" y="0"/>
                        <a:pt x="11" y="0"/>
                        <a:pt x="11" y="0"/>
                      </a:cubicBezTo>
                    </a:path>
                  </a:pathLst>
                </a:custGeom>
                <a:grpFill/>
                <a:ln w="15875" cap="rnd">
                  <a:solidFill>
                    <a:schemeClr val="accent6"/>
                  </a:solidFill>
                  <a:prstDash val="solid"/>
                  <a:round/>
                  <a:headEnd/>
                  <a:tailEnd/>
                </a:ln>
                <a:extLst/>
              </p:spPr>
              <p:txBody>
                <a:bodyPr vert="horz" wrap="square" lIns="68580" tIns="34290" rIns="68580" bIns="34290" numCol="1" anchor="t" anchorCtr="0" compatLnSpc="1">
                  <a:prstTxWarp prst="textNoShape">
                    <a:avLst/>
                  </a:prstTxWarp>
                </a:bodyPr>
                <a:lstStyle/>
                <a:p>
                  <a:pPr defTabSz="685800"/>
                  <a:endParaRPr lang="en-US" sz="1000" kern="0">
                    <a:solidFill>
                      <a:schemeClr val="bg1"/>
                    </a:solidFill>
                    <a:latin typeface="Arial"/>
                  </a:endParaRPr>
                </a:p>
              </p:txBody>
            </p:sp>
            <p:sp>
              <p:nvSpPr>
                <p:cNvPr id="149" name="Freeform 8">
                  <a:extLst>
                    <a:ext uri="{FF2B5EF4-FFF2-40B4-BE49-F238E27FC236}">
                      <a16:creationId xmlns:a16="http://schemas.microsoft.com/office/drawing/2014/main" id="{ADE18813-3D81-C743-9229-FFAE808A4E7D}"/>
                    </a:ext>
                  </a:extLst>
                </p:cNvPr>
                <p:cNvSpPr>
                  <a:spLocks/>
                </p:cNvSpPr>
                <p:nvPr/>
              </p:nvSpPr>
              <p:spPr bwMode="auto">
                <a:xfrm>
                  <a:off x="4276515" y="4752974"/>
                  <a:ext cx="27114" cy="263008"/>
                </a:xfrm>
                <a:custGeom>
                  <a:avLst/>
                  <a:gdLst>
                    <a:gd name="T0" fmla="*/ 8 w 8"/>
                    <a:gd name="T1" fmla="*/ 0 h 73"/>
                    <a:gd name="T2" fmla="*/ 0 w 8"/>
                    <a:gd name="T3" fmla="*/ 51 h 73"/>
                    <a:gd name="T4" fmla="*/ 7 w 8"/>
                    <a:gd name="T5" fmla="*/ 73 h 73"/>
                    <a:gd name="T6" fmla="*/ 8 w 8"/>
                    <a:gd name="T7" fmla="*/ 73 h 73"/>
                    <a:gd name="T8" fmla="*/ 8 w 8"/>
                    <a:gd name="T9" fmla="*/ 0 h 73"/>
                  </a:gdLst>
                  <a:ahLst/>
                  <a:cxnLst>
                    <a:cxn ang="0">
                      <a:pos x="T0" y="T1"/>
                    </a:cxn>
                    <a:cxn ang="0">
                      <a:pos x="T2" y="T3"/>
                    </a:cxn>
                    <a:cxn ang="0">
                      <a:pos x="T4" y="T5"/>
                    </a:cxn>
                    <a:cxn ang="0">
                      <a:pos x="T6" y="T7"/>
                    </a:cxn>
                    <a:cxn ang="0">
                      <a:pos x="T8" y="T9"/>
                    </a:cxn>
                  </a:cxnLst>
                  <a:rect l="0" t="0" r="r" b="b"/>
                  <a:pathLst>
                    <a:path w="8" h="73">
                      <a:moveTo>
                        <a:pt x="8" y="0"/>
                      </a:moveTo>
                      <a:cubicBezTo>
                        <a:pt x="0" y="51"/>
                        <a:pt x="0" y="51"/>
                        <a:pt x="0" y="51"/>
                      </a:cubicBezTo>
                      <a:cubicBezTo>
                        <a:pt x="4" y="58"/>
                        <a:pt x="7" y="65"/>
                        <a:pt x="7" y="73"/>
                      </a:cubicBezTo>
                      <a:cubicBezTo>
                        <a:pt x="8" y="73"/>
                        <a:pt x="8" y="73"/>
                        <a:pt x="8" y="73"/>
                      </a:cubicBezTo>
                      <a:cubicBezTo>
                        <a:pt x="8" y="0"/>
                        <a:pt x="8" y="0"/>
                        <a:pt x="8" y="0"/>
                      </a:cubicBezTo>
                    </a:path>
                  </a:pathLst>
                </a:custGeom>
                <a:solidFill>
                  <a:schemeClr val="accent6"/>
                </a:solidFill>
                <a:ln w="15875" cap="rnd">
                  <a:solidFill>
                    <a:schemeClr val="accent6"/>
                  </a:solidFill>
                  <a:prstDash val="solid"/>
                  <a:round/>
                  <a:headEnd/>
                  <a:tailEnd/>
                </a:ln>
                <a:extLst/>
              </p:spPr>
              <p:txBody>
                <a:bodyPr vert="horz" wrap="square" lIns="68580" tIns="34290" rIns="68580" bIns="34290" numCol="1" anchor="t" anchorCtr="0" compatLnSpc="1">
                  <a:prstTxWarp prst="textNoShape">
                    <a:avLst/>
                  </a:prstTxWarp>
                </a:bodyPr>
                <a:lstStyle/>
                <a:p>
                  <a:pPr defTabSz="685800"/>
                  <a:endParaRPr lang="en-US" sz="1000" kern="0">
                    <a:solidFill>
                      <a:schemeClr val="bg1"/>
                    </a:solidFill>
                    <a:latin typeface="Arial"/>
                  </a:endParaRPr>
                </a:p>
              </p:txBody>
            </p:sp>
            <p:sp>
              <p:nvSpPr>
                <p:cNvPr id="150" name="Freeform 10">
                  <a:extLst>
                    <a:ext uri="{FF2B5EF4-FFF2-40B4-BE49-F238E27FC236}">
                      <a16:creationId xmlns:a16="http://schemas.microsoft.com/office/drawing/2014/main" id="{6C3FC235-6865-3946-83AF-349D6B8EF1E3}"/>
                    </a:ext>
                  </a:extLst>
                </p:cNvPr>
                <p:cNvSpPr>
                  <a:spLocks/>
                </p:cNvSpPr>
                <p:nvPr/>
              </p:nvSpPr>
              <p:spPr bwMode="auto">
                <a:xfrm>
                  <a:off x="4336971" y="5066876"/>
                  <a:ext cx="227760" cy="140994"/>
                </a:xfrm>
                <a:custGeom>
                  <a:avLst/>
                  <a:gdLst>
                    <a:gd name="T0" fmla="*/ 0 w 63"/>
                    <a:gd name="T1" fmla="*/ 0 h 39"/>
                    <a:gd name="T2" fmla="*/ 0 w 63"/>
                    <a:gd name="T3" fmla="*/ 3 h 39"/>
                    <a:gd name="T4" fmla="*/ 63 w 63"/>
                    <a:gd name="T5" fmla="*/ 39 h 39"/>
                    <a:gd name="T6" fmla="*/ 22 w 63"/>
                    <a:gd name="T7" fmla="*/ 6 h 39"/>
                    <a:gd name="T8" fmla="*/ 19 w 63"/>
                    <a:gd name="T9" fmla="*/ 6 h 39"/>
                    <a:gd name="T10" fmla="*/ 0 w 63"/>
                    <a:gd name="T11" fmla="*/ 0 h 39"/>
                  </a:gdLst>
                  <a:ahLst/>
                  <a:cxnLst>
                    <a:cxn ang="0">
                      <a:pos x="T0" y="T1"/>
                    </a:cxn>
                    <a:cxn ang="0">
                      <a:pos x="T2" y="T3"/>
                    </a:cxn>
                    <a:cxn ang="0">
                      <a:pos x="T4" y="T5"/>
                    </a:cxn>
                    <a:cxn ang="0">
                      <a:pos x="T6" y="T7"/>
                    </a:cxn>
                    <a:cxn ang="0">
                      <a:pos x="T8" y="T9"/>
                    </a:cxn>
                    <a:cxn ang="0">
                      <a:pos x="T10" y="T11"/>
                    </a:cxn>
                  </a:cxnLst>
                  <a:rect l="0" t="0" r="r" b="b"/>
                  <a:pathLst>
                    <a:path w="63" h="39">
                      <a:moveTo>
                        <a:pt x="0" y="0"/>
                      </a:moveTo>
                      <a:cubicBezTo>
                        <a:pt x="0" y="3"/>
                        <a:pt x="0" y="3"/>
                        <a:pt x="0" y="3"/>
                      </a:cubicBezTo>
                      <a:cubicBezTo>
                        <a:pt x="63" y="39"/>
                        <a:pt x="63" y="39"/>
                        <a:pt x="63" y="39"/>
                      </a:cubicBezTo>
                      <a:cubicBezTo>
                        <a:pt x="22" y="6"/>
                        <a:pt x="22" y="6"/>
                        <a:pt x="22" y="6"/>
                      </a:cubicBezTo>
                      <a:cubicBezTo>
                        <a:pt x="21" y="6"/>
                        <a:pt x="21" y="6"/>
                        <a:pt x="19" y="6"/>
                      </a:cubicBezTo>
                      <a:cubicBezTo>
                        <a:pt x="13" y="6"/>
                        <a:pt x="7" y="4"/>
                        <a:pt x="0" y="0"/>
                      </a:cubicBezTo>
                    </a:path>
                  </a:pathLst>
                </a:custGeom>
                <a:solidFill>
                  <a:schemeClr val="accent6"/>
                </a:solidFill>
                <a:ln w="15875" cap="rnd">
                  <a:solidFill>
                    <a:schemeClr val="accent6"/>
                  </a:solidFill>
                  <a:prstDash val="solid"/>
                  <a:round/>
                  <a:headEnd/>
                  <a:tailEnd/>
                </a:ln>
                <a:extLst/>
              </p:spPr>
              <p:txBody>
                <a:bodyPr vert="horz" wrap="square" lIns="68580" tIns="34290" rIns="68580" bIns="34290" numCol="1" anchor="t" anchorCtr="0" compatLnSpc="1">
                  <a:prstTxWarp prst="textNoShape">
                    <a:avLst/>
                  </a:prstTxWarp>
                </a:bodyPr>
                <a:lstStyle/>
                <a:p>
                  <a:pPr defTabSz="685800"/>
                  <a:endParaRPr lang="en-US" sz="1000" kern="0">
                    <a:solidFill>
                      <a:schemeClr val="bg1"/>
                    </a:solidFill>
                    <a:latin typeface="Arial"/>
                  </a:endParaRPr>
                </a:p>
              </p:txBody>
            </p:sp>
            <p:sp>
              <p:nvSpPr>
                <p:cNvPr id="151" name="Freeform 12">
                  <a:extLst>
                    <a:ext uri="{FF2B5EF4-FFF2-40B4-BE49-F238E27FC236}">
                      <a16:creationId xmlns:a16="http://schemas.microsoft.com/office/drawing/2014/main" id="{78874606-AC0F-614A-9E5B-171EF44F2EF5}"/>
                    </a:ext>
                  </a:extLst>
                </p:cNvPr>
                <p:cNvSpPr>
                  <a:spLocks/>
                </p:cNvSpPr>
                <p:nvPr/>
              </p:nvSpPr>
              <p:spPr bwMode="auto">
                <a:xfrm>
                  <a:off x="4034391" y="5066876"/>
                  <a:ext cx="238607" cy="135570"/>
                </a:xfrm>
                <a:custGeom>
                  <a:avLst/>
                  <a:gdLst>
                    <a:gd name="T0" fmla="*/ 64 w 66"/>
                    <a:gd name="T1" fmla="*/ 0 h 37"/>
                    <a:gd name="T2" fmla="*/ 0 w 66"/>
                    <a:gd name="T3" fmla="*/ 37 h 37"/>
                    <a:gd name="T4" fmla="*/ 51 w 66"/>
                    <a:gd name="T5" fmla="*/ 18 h 37"/>
                    <a:gd name="T6" fmla="*/ 66 w 66"/>
                    <a:gd name="T7" fmla="*/ 2 h 37"/>
                    <a:gd name="T8" fmla="*/ 64 w 66"/>
                    <a:gd name="T9" fmla="*/ 0 h 37"/>
                  </a:gdLst>
                  <a:ahLst/>
                  <a:cxnLst>
                    <a:cxn ang="0">
                      <a:pos x="T0" y="T1"/>
                    </a:cxn>
                    <a:cxn ang="0">
                      <a:pos x="T2" y="T3"/>
                    </a:cxn>
                    <a:cxn ang="0">
                      <a:pos x="T4" y="T5"/>
                    </a:cxn>
                    <a:cxn ang="0">
                      <a:pos x="T6" y="T7"/>
                    </a:cxn>
                    <a:cxn ang="0">
                      <a:pos x="T8" y="T9"/>
                    </a:cxn>
                  </a:cxnLst>
                  <a:rect l="0" t="0" r="r" b="b"/>
                  <a:pathLst>
                    <a:path w="66" h="37">
                      <a:moveTo>
                        <a:pt x="64" y="0"/>
                      </a:moveTo>
                      <a:cubicBezTo>
                        <a:pt x="0" y="37"/>
                        <a:pt x="0" y="37"/>
                        <a:pt x="0" y="37"/>
                      </a:cubicBezTo>
                      <a:cubicBezTo>
                        <a:pt x="51" y="18"/>
                        <a:pt x="51" y="18"/>
                        <a:pt x="51" y="18"/>
                      </a:cubicBezTo>
                      <a:cubicBezTo>
                        <a:pt x="53" y="13"/>
                        <a:pt x="59" y="6"/>
                        <a:pt x="66" y="2"/>
                      </a:cubicBezTo>
                      <a:cubicBezTo>
                        <a:pt x="64" y="0"/>
                        <a:pt x="64" y="0"/>
                        <a:pt x="64" y="0"/>
                      </a:cubicBezTo>
                    </a:path>
                  </a:pathLst>
                </a:custGeom>
                <a:solidFill>
                  <a:schemeClr val="accent6"/>
                </a:solidFill>
                <a:ln w="15875" cap="rnd">
                  <a:solidFill>
                    <a:schemeClr val="accent6"/>
                  </a:solidFill>
                  <a:prstDash val="solid"/>
                  <a:round/>
                  <a:headEnd/>
                  <a:tailEnd/>
                </a:ln>
                <a:extLst/>
              </p:spPr>
              <p:txBody>
                <a:bodyPr vert="horz" wrap="square" lIns="68580" tIns="34290" rIns="68580" bIns="34290" numCol="1" anchor="t" anchorCtr="0" compatLnSpc="1">
                  <a:prstTxWarp prst="textNoShape">
                    <a:avLst/>
                  </a:prstTxWarp>
                </a:bodyPr>
                <a:lstStyle/>
                <a:p>
                  <a:pPr defTabSz="685800"/>
                  <a:endParaRPr lang="en-US" sz="1000" kern="0">
                    <a:solidFill>
                      <a:schemeClr val="bg1"/>
                    </a:solidFill>
                    <a:latin typeface="Arial"/>
                  </a:endParaRPr>
                </a:p>
              </p:txBody>
            </p:sp>
            <p:sp>
              <p:nvSpPr>
                <p:cNvPr id="152" name="Freeform 14">
                  <a:extLst>
                    <a:ext uri="{FF2B5EF4-FFF2-40B4-BE49-F238E27FC236}">
                      <a16:creationId xmlns:a16="http://schemas.microsoft.com/office/drawing/2014/main" id="{1D6B2E23-38F2-034E-9316-F92B96657949}"/>
                    </a:ext>
                  </a:extLst>
                </p:cNvPr>
                <p:cNvSpPr>
                  <a:spLocks/>
                </p:cNvSpPr>
                <p:nvPr/>
              </p:nvSpPr>
              <p:spPr bwMode="auto">
                <a:xfrm>
                  <a:off x="4279226" y="5144700"/>
                  <a:ext cx="40672" cy="450096"/>
                </a:xfrm>
                <a:custGeom>
                  <a:avLst/>
                  <a:gdLst>
                    <a:gd name="T0" fmla="*/ 11 w 15"/>
                    <a:gd name="T1" fmla="*/ 0 h 166"/>
                    <a:gd name="T2" fmla="*/ 5 w 15"/>
                    <a:gd name="T3" fmla="*/ 0 h 166"/>
                    <a:gd name="T4" fmla="*/ 0 w 15"/>
                    <a:gd name="T5" fmla="*/ 166 h 166"/>
                    <a:gd name="T6" fmla="*/ 15 w 15"/>
                    <a:gd name="T7" fmla="*/ 166 h 166"/>
                    <a:gd name="T8" fmla="*/ 11 w 15"/>
                    <a:gd name="T9" fmla="*/ 0 h 166"/>
                    <a:gd name="T10" fmla="*/ 11 w 15"/>
                    <a:gd name="T11" fmla="*/ 0 h 166"/>
                  </a:gdLst>
                  <a:ahLst/>
                  <a:cxnLst>
                    <a:cxn ang="0">
                      <a:pos x="T0" y="T1"/>
                    </a:cxn>
                    <a:cxn ang="0">
                      <a:pos x="T2" y="T3"/>
                    </a:cxn>
                    <a:cxn ang="0">
                      <a:pos x="T4" y="T5"/>
                    </a:cxn>
                    <a:cxn ang="0">
                      <a:pos x="T6" y="T7"/>
                    </a:cxn>
                    <a:cxn ang="0">
                      <a:pos x="T8" y="T9"/>
                    </a:cxn>
                    <a:cxn ang="0">
                      <a:pos x="T10" y="T11"/>
                    </a:cxn>
                  </a:cxnLst>
                  <a:rect l="0" t="0" r="r" b="b"/>
                  <a:pathLst>
                    <a:path w="15" h="166">
                      <a:moveTo>
                        <a:pt x="11" y="0"/>
                      </a:moveTo>
                      <a:lnTo>
                        <a:pt x="5" y="0"/>
                      </a:lnTo>
                      <a:lnTo>
                        <a:pt x="0" y="166"/>
                      </a:lnTo>
                      <a:lnTo>
                        <a:pt x="15" y="166"/>
                      </a:lnTo>
                      <a:lnTo>
                        <a:pt x="11" y="0"/>
                      </a:lnTo>
                      <a:lnTo>
                        <a:pt x="11" y="0"/>
                      </a:lnTo>
                      <a:close/>
                    </a:path>
                  </a:pathLst>
                </a:custGeom>
                <a:grpFill/>
                <a:ln w="15875" cap="rnd">
                  <a:solidFill>
                    <a:schemeClr val="accent6"/>
                  </a:solidFill>
                  <a:prstDash val="solid"/>
                  <a:round/>
                  <a:headEnd/>
                  <a:tailEnd/>
                </a:ln>
                <a:extLst/>
              </p:spPr>
              <p:txBody>
                <a:bodyPr vert="horz" wrap="square" lIns="68580" tIns="34290" rIns="68580" bIns="34290" numCol="1" anchor="t" anchorCtr="0" compatLnSpc="1">
                  <a:prstTxWarp prst="textNoShape">
                    <a:avLst/>
                  </a:prstTxWarp>
                </a:bodyPr>
                <a:lstStyle/>
                <a:p>
                  <a:pPr defTabSz="685800"/>
                  <a:endParaRPr lang="en-US" sz="1000" kern="0">
                    <a:solidFill>
                      <a:schemeClr val="bg1"/>
                    </a:solidFill>
                    <a:latin typeface="Arial"/>
                  </a:endParaRPr>
                </a:p>
              </p:txBody>
            </p:sp>
            <p:sp>
              <p:nvSpPr>
                <p:cNvPr id="153" name="Freeform 15">
                  <a:extLst>
                    <a:ext uri="{FF2B5EF4-FFF2-40B4-BE49-F238E27FC236}">
                      <a16:creationId xmlns:a16="http://schemas.microsoft.com/office/drawing/2014/main" id="{059557A3-2B50-944D-B403-27E24B599AF3}"/>
                    </a:ext>
                  </a:extLst>
                </p:cNvPr>
                <p:cNvSpPr>
                  <a:spLocks/>
                </p:cNvSpPr>
                <p:nvPr/>
              </p:nvSpPr>
              <p:spPr bwMode="auto">
                <a:xfrm>
                  <a:off x="4279226" y="5144700"/>
                  <a:ext cx="40672" cy="450096"/>
                </a:xfrm>
                <a:custGeom>
                  <a:avLst/>
                  <a:gdLst>
                    <a:gd name="T0" fmla="*/ 11 w 15"/>
                    <a:gd name="T1" fmla="*/ 0 h 166"/>
                    <a:gd name="T2" fmla="*/ 5 w 15"/>
                    <a:gd name="T3" fmla="*/ 0 h 166"/>
                    <a:gd name="T4" fmla="*/ 0 w 15"/>
                    <a:gd name="T5" fmla="*/ 166 h 166"/>
                    <a:gd name="T6" fmla="*/ 15 w 15"/>
                    <a:gd name="T7" fmla="*/ 166 h 166"/>
                    <a:gd name="T8" fmla="*/ 11 w 15"/>
                    <a:gd name="T9" fmla="*/ 0 h 166"/>
                    <a:gd name="T10" fmla="*/ 11 w 15"/>
                    <a:gd name="T11" fmla="*/ 0 h 166"/>
                  </a:gdLst>
                  <a:ahLst/>
                  <a:cxnLst>
                    <a:cxn ang="0">
                      <a:pos x="T0" y="T1"/>
                    </a:cxn>
                    <a:cxn ang="0">
                      <a:pos x="T2" y="T3"/>
                    </a:cxn>
                    <a:cxn ang="0">
                      <a:pos x="T4" y="T5"/>
                    </a:cxn>
                    <a:cxn ang="0">
                      <a:pos x="T6" y="T7"/>
                    </a:cxn>
                    <a:cxn ang="0">
                      <a:pos x="T8" y="T9"/>
                    </a:cxn>
                    <a:cxn ang="0">
                      <a:pos x="T10" y="T11"/>
                    </a:cxn>
                  </a:cxnLst>
                  <a:rect l="0" t="0" r="r" b="b"/>
                  <a:pathLst>
                    <a:path w="15" h="166">
                      <a:moveTo>
                        <a:pt x="11" y="0"/>
                      </a:moveTo>
                      <a:lnTo>
                        <a:pt x="5" y="0"/>
                      </a:lnTo>
                      <a:lnTo>
                        <a:pt x="0" y="166"/>
                      </a:lnTo>
                      <a:lnTo>
                        <a:pt x="15" y="166"/>
                      </a:lnTo>
                      <a:lnTo>
                        <a:pt x="11" y="0"/>
                      </a:lnTo>
                      <a:lnTo>
                        <a:pt x="11" y="0"/>
                      </a:lnTo>
                      <a:close/>
                    </a:path>
                  </a:pathLst>
                </a:custGeom>
                <a:grpFill/>
                <a:ln w="15875" cap="rnd">
                  <a:solidFill>
                    <a:schemeClr val="accent6"/>
                  </a:solidFill>
                  <a:prstDash val="solid"/>
                  <a:round/>
                  <a:headEnd/>
                  <a:tailEnd/>
                </a:ln>
                <a:extLst/>
              </p:spPr>
              <p:txBody>
                <a:bodyPr vert="horz" wrap="square" lIns="68580" tIns="34290" rIns="68580" bIns="34290" numCol="1" anchor="t" anchorCtr="0" compatLnSpc="1">
                  <a:prstTxWarp prst="textNoShape">
                    <a:avLst/>
                  </a:prstTxWarp>
                </a:bodyPr>
                <a:lstStyle/>
                <a:p>
                  <a:pPr defTabSz="685800"/>
                  <a:endParaRPr lang="en-US" sz="1000" kern="0">
                    <a:solidFill>
                      <a:schemeClr val="bg1"/>
                    </a:solidFill>
                    <a:latin typeface="Arial"/>
                  </a:endParaRPr>
                </a:p>
              </p:txBody>
            </p:sp>
            <p:sp>
              <p:nvSpPr>
                <p:cNvPr id="154" name="Freeform 16">
                  <a:extLst>
                    <a:ext uri="{FF2B5EF4-FFF2-40B4-BE49-F238E27FC236}">
                      <a16:creationId xmlns:a16="http://schemas.microsoft.com/office/drawing/2014/main" id="{F459691D-4807-DE4D-8AEE-378938807842}"/>
                    </a:ext>
                  </a:extLst>
                </p:cNvPr>
                <p:cNvSpPr>
                  <a:spLocks/>
                </p:cNvSpPr>
                <p:nvPr/>
              </p:nvSpPr>
              <p:spPr bwMode="auto">
                <a:xfrm>
                  <a:off x="4279226" y="5144700"/>
                  <a:ext cx="40672" cy="450096"/>
                </a:xfrm>
                <a:custGeom>
                  <a:avLst/>
                  <a:gdLst>
                    <a:gd name="T0" fmla="*/ 11 w 15"/>
                    <a:gd name="T1" fmla="*/ 0 h 166"/>
                    <a:gd name="T2" fmla="*/ 5 w 15"/>
                    <a:gd name="T3" fmla="*/ 0 h 166"/>
                    <a:gd name="T4" fmla="*/ 0 w 15"/>
                    <a:gd name="T5" fmla="*/ 166 h 166"/>
                    <a:gd name="T6" fmla="*/ 15 w 15"/>
                    <a:gd name="T7" fmla="*/ 166 h 166"/>
                    <a:gd name="T8" fmla="*/ 11 w 15"/>
                    <a:gd name="T9" fmla="*/ 0 h 166"/>
                  </a:gdLst>
                  <a:ahLst/>
                  <a:cxnLst>
                    <a:cxn ang="0">
                      <a:pos x="T0" y="T1"/>
                    </a:cxn>
                    <a:cxn ang="0">
                      <a:pos x="T2" y="T3"/>
                    </a:cxn>
                    <a:cxn ang="0">
                      <a:pos x="T4" y="T5"/>
                    </a:cxn>
                    <a:cxn ang="0">
                      <a:pos x="T6" y="T7"/>
                    </a:cxn>
                    <a:cxn ang="0">
                      <a:pos x="T8" y="T9"/>
                    </a:cxn>
                  </a:cxnLst>
                  <a:rect l="0" t="0" r="r" b="b"/>
                  <a:pathLst>
                    <a:path w="15" h="166">
                      <a:moveTo>
                        <a:pt x="11" y="0"/>
                      </a:moveTo>
                      <a:lnTo>
                        <a:pt x="5" y="0"/>
                      </a:lnTo>
                      <a:lnTo>
                        <a:pt x="0" y="166"/>
                      </a:lnTo>
                      <a:lnTo>
                        <a:pt x="15" y="166"/>
                      </a:lnTo>
                      <a:lnTo>
                        <a:pt x="11" y="0"/>
                      </a:lnTo>
                    </a:path>
                  </a:pathLst>
                </a:custGeom>
                <a:solidFill>
                  <a:schemeClr val="accent6"/>
                </a:solidFill>
                <a:ln w="15875" cap="rnd">
                  <a:solidFill>
                    <a:schemeClr val="accent6"/>
                  </a:solidFill>
                  <a:prstDash val="solid"/>
                  <a:round/>
                  <a:headEnd/>
                  <a:tailEnd/>
                </a:ln>
                <a:extLst/>
              </p:spPr>
              <p:txBody>
                <a:bodyPr vert="horz" wrap="square" lIns="68580" tIns="34290" rIns="68580" bIns="34290" numCol="1" anchor="t" anchorCtr="0" compatLnSpc="1">
                  <a:prstTxWarp prst="textNoShape">
                    <a:avLst/>
                  </a:prstTxWarp>
                </a:bodyPr>
                <a:lstStyle/>
                <a:p>
                  <a:pPr defTabSz="685800"/>
                  <a:endParaRPr lang="en-US" sz="1000" kern="0">
                    <a:solidFill>
                      <a:schemeClr val="bg1"/>
                    </a:solidFill>
                    <a:latin typeface="Arial"/>
                  </a:endParaRPr>
                </a:p>
              </p:txBody>
            </p:sp>
          </p:grpSp>
          <p:grpSp>
            <p:nvGrpSpPr>
              <p:cNvPr id="116" name="Group 115">
                <a:extLst>
                  <a:ext uri="{FF2B5EF4-FFF2-40B4-BE49-F238E27FC236}">
                    <a16:creationId xmlns:a16="http://schemas.microsoft.com/office/drawing/2014/main" id="{A146B452-B59C-C34B-87F2-84E6B8E71720}"/>
                  </a:ext>
                </a:extLst>
              </p:cNvPr>
              <p:cNvGrpSpPr>
                <a:grpSpLocks noChangeAspect="1"/>
              </p:cNvGrpSpPr>
              <p:nvPr/>
            </p:nvGrpSpPr>
            <p:grpSpPr>
              <a:xfrm>
                <a:off x="1759174" y="2248743"/>
                <a:ext cx="430390" cy="460494"/>
                <a:chOff x="8114946" y="1921021"/>
                <a:chExt cx="1415773" cy="1514808"/>
              </a:xfrm>
            </p:grpSpPr>
            <p:grpSp>
              <p:nvGrpSpPr>
                <p:cNvPr id="127" name="Group 126">
                  <a:extLst>
                    <a:ext uri="{FF2B5EF4-FFF2-40B4-BE49-F238E27FC236}">
                      <a16:creationId xmlns:a16="http://schemas.microsoft.com/office/drawing/2014/main" id="{437BEA27-E81C-6242-A723-F3AD44C74B96}"/>
                    </a:ext>
                  </a:extLst>
                </p:cNvPr>
                <p:cNvGrpSpPr/>
                <p:nvPr/>
              </p:nvGrpSpPr>
              <p:grpSpPr>
                <a:xfrm>
                  <a:off x="8751157" y="2811302"/>
                  <a:ext cx="464945" cy="296907"/>
                  <a:chOff x="735329" y="1130300"/>
                  <a:chExt cx="735845" cy="469900"/>
                </a:xfrm>
                <a:solidFill>
                  <a:srgbClr val="A0CEC6"/>
                </a:solidFill>
              </p:grpSpPr>
              <p:sp>
                <p:nvSpPr>
                  <p:cNvPr id="146" name="Rectangle 145">
                    <a:extLst>
                      <a:ext uri="{FF2B5EF4-FFF2-40B4-BE49-F238E27FC236}">
                        <a16:creationId xmlns:a16="http://schemas.microsoft.com/office/drawing/2014/main" id="{BBD93F66-FE53-F048-B38F-C5ADC93664A9}"/>
                      </a:ext>
                    </a:extLst>
                  </p:cNvPr>
                  <p:cNvSpPr/>
                  <p:nvPr/>
                </p:nvSpPr>
                <p:spPr>
                  <a:xfrm>
                    <a:off x="735329" y="1130300"/>
                    <a:ext cx="735845" cy="469900"/>
                  </a:xfrm>
                  <a:prstGeom prst="rect">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sp>
                <p:nvSpPr>
                  <p:cNvPr id="147" name="Isosceles Triangle 107">
                    <a:extLst>
                      <a:ext uri="{FF2B5EF4-FFF2-40B4-BE49-F238E27FC236}">
                        <a16:creationId xmlns:a16="http://schemas.microsoft.com/office/drawing/2014/main" id="{37A618CE-2B26-CF44-B832-4E8516EF770E}"/>
                      </a:ext>
                    </a:extLst>
                  </p:cNvPr>
                  <p:cNvSpPr/>
                  <p:nvPr/>
                </p:nvSpPr>
                <p:spPr>
                  <a:xfrm rot="10800000">
                    <a:off x="735330" y="1130300"/>
                    <a:ext cx="735844" cy="302260"/>
                  </a:xfrm>
                  <a:prstGeom prst="triangl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grpSp>
            <p:grpSp>
              <p:nvGrpSpPr>
                <p:cNvPr id="128" name="Group 127">
                  <a:extLst>
                    <a:ext uri="{FF2B5EF4-FFF2-40B4-BE49-F238E27FC236}">
                      <a16:creationId xmlns:a16="http://schemas.microsoft.com/office/drawing/2014/main" id="{19DB5EAD-C636-5640-BDC7-4090DF71C2FF}"/>
                    </a:ext>
                  </a:extLst>
                </p:cNvPr>
                <p:cNvGrpSpPr/>
                <p:nvPr/>
              </p:nvGrpSpPr>
              <p:grpSpPr>
                <a:xfrm>
                  <a:off x="8908252" y="2446093"/>
                  <a:ext cx="464945" cy="296907"/>
                  <a:chOff x="735329" y="1130300"/>
                  <a:chExt cx="735845" cy="469900"/>
                </a:xfrm>
                <a:solidFill>
                  <a:srgbClr val="FF9901"/>
                </a:solidFill>
              </p:grpSpPr>
              <p:sp>
                <p:nvSpPr>
                  <p:cNvPr id="144" name="Rectangle 143">
                    <a:extLst>
                      <a:ext uri="{FF2B5EF4-FFF2-40B4-BE49-F238E27FC236}">
                        <a16:creationId xmlns:a16="http://schemas.microsoft.com/office/drawing/2014/main" id="{104F45AF-04D1-DD4D-B851-B9C613E63664}"/>
                      </a:ext>
                    </a:extLst>
                  </p:cNvPr>
                  <p:cNvSpPr/>
                  <p:nvPr/>
                </p:nvSpPr>
                <p:spPr>
                  <a:xfrm>
                    <a:off x="735329" y="1130300"/>
                    <a:ext cx="735845" cy="469900"/>
                  </a:xfrm>
                  <a:prstGeom prst="rect">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sp>
                <p:nvSpPr>
                  <p:cNvPr id="145" name="Isosceles Triangle 105">
                    <a:extLst>
                      <a:ext uri="{FF2B5EF4-FFF2-40B4-BE49-F238E27FC236}">
                        <a16:creationId xmlns:a16="http://schemas.microsoft.com/office/drawing/2014/main" id="{C25FABDB-164D-6D44-9B9A-BA96D527F05A}"/>
                      </a:ext>
                    </a:extLst>
                  </p:cNvPr>
                  <p:cNvSpPr/>
                  <p:nvPr/>
                </p:nvSpPr>
                <p:spPr>
                  <a:xfrm rot="10800000">
                    <a:off x="735330" y="1130300"/>
                    <a:ext cx="735844" cy="302260"/>
                  </a:xfrm>
                  <a:prstGeom prst="triangl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grpSp>
            <p:grpSp>
              <p:nvGrpSpPr>
                <p:cNvPr id="129" name="Group 128">
                  <a:extLst>
                    <a:ext uri="{FF2B5EF4-FFF2-40B4-BE49-F238E27FC236}">
                      <a16:creationId xmlns:a16="http://schemas.microsoft.com/office/drawing/2014/main" id="{05864B43-23CD-524D-9707-1FD914C3F974}"/>
                    </a:ext>
                  </a:extLst>
                </p:cNvPr>
                <p:cNvGrpSpPr/>
                <p:nvPr/>
              </p:nvGrpSpPr>
              <p:grpSpPr>
                <a:xfrm>
                  <a:off x="8358445" y="2910207"/>
                  <a:ext cx="464945" cy="296907"/>
                  <a:chOff x="735329" y="1130300"/>
                  <a:chExt cx="735845" cy="469900"/>
                </a:xfrm>
                <a:solidFill>
                  <a:schemeClr val="accent6"/>
                </a:solidFill>
              </p:grpSpPr>
              <p:sp>
                <p:nvSpPr>
                  <p:cNvPr id="142" name="Rectangle 141">
                    <a:extLst>
                      <a:ext uri="{FF2B5EF4-FFF2-40B4-BE49-F238E27FC236}">
                        <a16:creationId xmlns:a16="http://schemas.microsoft.com/office/drawing/2014/main" id="{DC4F7C96-5676-7345-89FD-4543F7E46CDC}"/>
                      </a:ext>
                    </a:extLst>
                  </p:cNvPr>
                  <p:cNvSpPr/>
                  <p:nvPr/>
                </p:nvSpPr>
                <p:spPr>
                  <a:xfrm>
                    <a:off x="735329" y="1130300"/>
                    <a:ext cx="735845" cy="469900"/>
                  </a:xfrm>
                  <a:prstGeom prst="rect">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sp>
                <p:nvSpPr>
                  <p:cNvPr id="143" name="Isosceles Triangle 103">
                    <a:extLst>
                      <a:ext uri="{FF2B5EF4-FFF2-40B4-BE49-F238E27FC236}">
                        <a16:creationId xmlns:a16="http://schemas.microsoft.com/office/drawing/2014/main" id="{EC2C4D91-CB69-3548-B5D3-72D15BD0973E}"/>
                      </a:ext>
                    </a:extLst>
                  </p:cNvPr>
                  <p:cNvSpPr/>
                  <p:nvPr/>
                </p:nvSpPr>
                <p:spPr>
                  <a:xfrm rot="10800000">
                    <a:off x="735330" y="1130300"/>
                    <a:ext cx="735844" cy="302260"/>
                  </a:xfrm>
                  <a:prstGeom prst="triangle">
                    <a:avLst/>
                  </a:prstGeom>
                  <a:grp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grpSp>
            <p:sp>
              <p:nvSpPr>
                <p:cNvPr id="130" name="Oval 129">
                  <a:extLst>
                    <a:ext uri="{FF2B5EF4-FFF2-40B4-BE49-F238E27FC236}">
                      <a16:creationId xmlns:a16="http://schemas.microsoft.com/office/drawing/2014/main" id="{2A1F7A74-EF8D-7341-8EBF-FBA9E3E78441}"/>
                    </a:ext>
                  </a:extLst>
                </p:cNvPr>
                <p:cNvSpPr/>
                <p:nvPr/>
              </p:nvSpPr>
              <p:spPr>
                <a:xfrm>
                  <a:off x="8175369" y="2050267"/>
                  <a:ext cx="1303642" cy="1276260"/>
                </a:xfrm>
                <a:prstGeom prst="ellipse">
                  <a:avLst/>
                </a:pr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dirty="0">
                    <a:solidFill>
                      <a:schemeClr val="bg1"/>
                    </a:solidFill>
                    <a:latin typeface="Calibri" panose="020F0502020204030204"/>
                  </a:endParaRPr>
                </a:p>
              </p:txBody>
            </p:sp>
            <p:grpSp>
              <p:nvGrpSpPr>
                <p:cNvPr id="131" name="Group 130">
                  <a:extLst>
                    <a:ext uri="{FF2B5EF4-FFF2-40B4-BE49-F238E27FC236}">
                      <a16:creationId xmlns:a16="http://schemas.microsoft.com/office/drawing/2014/main" id="{2ABA1C85-8EA8-E542-A7C0-9850C5A2295A}"/>
                    </a:ext>
                  </a:extLst>
                </p:cNvPr>
                <p:cNvGrpSpPr/>
                <p:nvPr/>
              </p:nvGrpSpPr>
              <p:grpSpPr>
                <a:xfrm>
                  <a:off x="8114946" y="1921021"/>
                  <a:ext cx="1415773" cy="1514808"/>
                  <a:chOff x="838143" y="800638"/>
                  <a:chExt cx="1415773" cy="1514808"/>
                </a:xfrm>
              </p:grpSpPr>
              <p:sp>
                <p:nvSpPr>
                  <p:cNvPr id="132" name="Chord 131">
                    <a:extLst>
                      <a:ext uri="{FF2B5EF4-FFF2-40B4-BE49-F238E27FC236}">
                        <a16:creationId xmlns:a16="http://schemas.microsoft.com/office/drawing/2014/main" id="{035FC054-1C53-224B-82DE-F92FD7E11B7B}"/>
                      </a:ext>
                    </a:extLst>
                  </p:cNvPr>
                  <p:cNvSpPr/>
                  <p:nvPr/>
                </p:nvSpPr>
                <p:spPr>
                  <a:xfrm>
                    <a:off x="908429" y="907144"/>
                    <a:ext cx="1282498" cy="1282498"/>
                  </a:xfrm>
                  <a:prstGeom prst="chord">
                    <a:avLst>
                      <a:gd name="adj1" fmla="val 8625388"/>
                      <a:gd name="adj2" fmla="val 19023306"/>
                    </a:avLst>
                  </a:prstGeom>
                  <a:solidFill>
                    <a:srgbClr val="F186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dirty="0">
                      <a:solidFill>
                        <a:schemeClr val="bg1"/>
                      </a:solidFill>
                      <a:latin typeface="Calibri" panose="020F0502020204030204"/>
                    </a:endParaRPr>
                  </a:p>
                </p:txBody>
              </p:sp>
              <p:sp>
                <p:nvSpPr>
                  <p:cNvPr id="133" name="Freeform: Shape 92">
                    <a:extLst>
                      <a:ext uri="{FF2B5EF4-FFF2-40B4-BE49-F238E27FC236}">
                        <a16:creationId xmlns:a16="http://schemas.microsoft.com/office/drawing/2014/main" id="{8570C90F-9416-734B-A267-218ED50B8393}"/>
                      </a:ext>
                    </a:extLst>
                  </p:cNvPr>
                  <p:cNvSpPr/>
                  <p:nvPr/>
                </p:nvSpPr>
                <p:spPr>
                  <a:xfrm rot="1587809">
                    <a:off x="1672969" y="800638"/>
                    <a:ext cx="389654" cy="223156"/>
                  </a:xfrm>
                  <a:custGeom>
                    <a:avLst/>
                    <a:gdLst>
                      <a:gd name="connsiteX0" fmla="*/ 0 w 389654"/>
                      <a:gd name="connsiteY0" fmla="*/ 0 h 223156"/>
                      <a:gd name="connsiteX1" fmla="*/ 389654 w 389654"/>
                      <a:gd name="connsiteY1" fmla="*/ 0 h 223156"/>
                      <a:gd name="connsiteX2" fmla="*/ 389654 w 389654"/>
                      <a:gd name="connsiteY2" fmla="*/ 223156 h 223156"/>
                      <a:gd name="connsiteX3" fmla="*/ 383846 w 389654"/>
                      <a:gd name="connsiteY3" fmla="*/ 223156 h 223156"/>
                      <a:gd name="connsiteX4" fmla="*/ 305829 w 389654"/>
                      <a:gd name="connsiteY4" fmla="*/ 201422 h 223156"/>
                      <a:gd name="connsiteX5" fmla="*/ 60033 w 389654"/>
                      <a:gd name="connsiteY5" fmla="*/ 205365 h 223156"/>
                      <a:gd name="connsiteX6" fmla="*/ 4161 w 389654"/>
                      <a:gd name="connsiteY6" fmla="*/ 223156 h 223156"/>
                      <a:gd name="connsiteX7" fmla="*/ 0 w 389654"/>
                      <a:gd name="connsiteY7" fmla="*/ 223156 h 22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654" h="223156">
                        <a:moveTo>
                          <a:pt x="0" y="0"/>
                        </a:moveTo>
                        <a:lnTo>
                          <a:pt x="389654" y="0"/>
                        </a:lnTo>
                        <a:lnTo>
                          <a:pt x="389654" y="223156"/>
                        </a:lnTo>
                        <a:lnTo>
                          <a:pt x="383846" y="223156"/>
                        </a:lnTo>
                        <a:lnTo>
                          <a:pt x="305829" y="201422"/>
                        </a:lnTo>
                        <a:cubicBezTo>
                          <a:pt x="225044" y="187043"/>
                          <a:pt x="141516" y="188074"/>
                          <a:pt x="60033" y="205365"/>
                        </a:cubicBezTo>
                        <a:lnTo>
                          <a:pt x="4161" y="223156"/>
                        </a:lnTo>
                        <a:lnTo>
                          <a:pt x="0" y="223156"/>
                        </a:lnTo>
                        <a:close/>
                      </a:path>
                    </a:pathLst>
                  </a:custGeom>
                  <a:solidFill>
                    <a:srgbClr val="F18606"/>
                  </a:solidFill>
                  <a:ln w="158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sp>
                <p:nvSpPr>
                  <p:cNvPr id="134" name="Oval 133">
                    <a:extLst>
                      <a:ext uri="{FF2B5EF4-FFF2-40B4-BE49-F238E27FC236}">
                        <a16:creationId xmlns:a16="http://schemas.microsoft.com/office/drawing/2014/main" id="{7BB13F12-97E2-904C-813A-AFAE6757A62C}"/>
                      </a:ext>
                    </a:extLst>
                  </p:cNvPr>
                  <p:cNvSpPr/>
                  <p:nvPr/>
                </p:nvSpPr>
                <p:spPr>
                  <a:xfrm>
                    <a:off x="908429" y="917287"/>
                    <a:ext cx="1282498" cy="1282498"/>
                  </a:xfrm>
                  <a:prstGeom prst="ellipse">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000" dirty="0">
                      <a:solidFill>
                        <a:schemeClr val="bg1"/>
                      </a:solidFill>
                      <a:latin typeface="Calibri" panose="020F0502020204030204"/>
                    </a:endParaRPr>
                  </a:p>
                </p:txBody>
              </p:sp>
              <p:sp>
                <p:nvSpPr>
                  <p:cNvPr id="135" name="Freeform: Shape 95">
                    <a:extLst>
                      <a:ext uri="{FF2B5EF4-FFF2-40B4-BE49-F238E27FC236}">
                        <a16:creationId xmlns:a16="http://schemas.microsoft.com/office/drawing/2014/main" id="{1CBF606F-FC06-4848-9123-1D8A04767F5C}"/>
                      </a:ext>
                    </a:extLst>
                  </p:cNvPr>
                  <p:cNvSpPr/>
                  <p:nvPr/>
                </p:nvSpPr>
                <p:spPr>
                  <a:xfrm rot="1587809" flipH="1" flipV="1">
                    <a:off x="1022291" y="2092290"/>
                    <a:ext cx="389654" cy="223156"/>
                  </a:xfrm>
                  <a:custGeom>
                    <a:avLst/>
                    <a:gdLst>
                      <a:gd name="connsiteX0" fmla="*/ 0 w 389654"/>
                      <a:gd name="connsiteY0" fmla="*/ 0 h 223156"/>
                      <a:gd name="connsiteX1" fmla="*/ 389654 w 389654"/>
                      <a:gd name="connsiteY1" fmla="*/ 0 h 223156"/>
                      <a:gd name="connsiteX2" fmla="*/ 389654 w 389654"/>
                      <a:gd name="connsiteY2" fmla="*/ 223156 h 223156"/>
                      <a:gd name="connsiteX3" fmla="*/ 383846 w 389654"/>
                      <a:gd name="connsiteY3" fmla="*/ 223156 h 223156"/>
                      <a:gd name="connsiteX4" fmla="*/ 305829 w 389654"/>
                      <a:gd name="connsiteY4" fmla="*/ 201422 h 223156"/>
                      <a:gd name="connsiteX5" fmla="*/ 60033 w 389654"/>
                      <a:gd name="connsiteY5" fmla="*/ 205365 h 223156"/>
                      <a:gd name="connsiteX6" fmla="*/ 4161 w 389654"/>
                      <a:gd name="connsiteY6" fmla="*/ 223156 h 223156"/>
                      <a:gd name="connsiteX7" fmla="*/ 0 w 389654"/>
                      <a:gd name="connsiteY7" fmla="*/ 223156 h 22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654" h="223156">
                        <a:moveTo>
                          <a:pt x="0" y="0"/>
                        </a:moveTo>
                        <a:lnTo>
                          <a:pt x="389654" y="0"/>
                        </a:lnTo>
                        <a:lnTo>
                          <a:pt x="389654" y="223156"/>
                        </a:lnTo>
                        <a:lnTo>
                          <a:pt x="383846" y="223156"/>
                        </a:lnTo>
                        <a:lnTo>
                          <a:pt x="305829" y="201422"/>
                        </a:lnTo>
                        <a:cubicBezTo>
                          <a:pt x="225044" y="187043"/>
                          <a:pt x="141516" y="188074"/>
                          <a:pt x="60033" y="205365"/>
                        </a:cubicBezTo>
                        <a:lnTo>
                          <a:pt x="4161" y="223156"/>
                        </a:lnTo>
                        <a:lnTo>
                          <a:pt x="0" y="223156"/>
                        </a:lnTo>
                        <a:close/>
                      </a:path>
                    </a:pathLst>
                  </a:custGeom>
                  <a:solidFill>
                    <a:srgbClr val="D7D7D7"/>
                  </a:solidFill>
                  <a:ln w="158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grpSp>
                <p:nvGrpSpPr>
                  <p:cNvPr id="136" name="Group 135">
                    <a:extLst>
                      <a:ext uri="{FF2B5EF4-FFF2-40B4-BE49-F238E27FC236}">
                        <a16:creationId xmlns:a16="http://schemas.microsoft.com/office/drawing/2014/main" id="{25CFD31F-0AF1-D743-AD17-663EE45C01F1}"/>
                      </a:ext>
                    </a:extLst>
                  </p:cNvPr>
                  <p:cNvGrpSpPr/>
                  <p:nvPr/>
                </p:nvGrpSpPr>
                <p:grpSpPr>
                  <a:xfrm rot="3007950">
                    <a:off x="939130" y="850486"/>
                    <a:ext cx="1221093" cy="1408478"/>
                    <a:chOff x="1089627" y="1006203"/>
                    <a:chExt cx="1221093" cy="1408478"/>
                  </a:xfrm>
                </p:grpSpPr>
                <p:sp>
                  <p:nvSpPr>
                    <p:cNvPr id="140" name="Freeform: Shape 100">
                      <a:extLst>
                        <a:ext uri="{FF2B5EF4-FFF2-40B4-BE49-F238E27FC236}">
                          <a16:creationId xmlns:a16="http://schemas.microsoft.com/office/drawing/2014/main" id="{9349A287-0DE2-934A-81EF-F054B77363BA}"/>
                        </a:ext>
                      </a:extLst>
                    </p:cNvPr>
                    <p:cNvSpPr/>
                    <p:nvPr/>
                  </p:nvSpPr>
                  <p:spPr>
                    <a:xfrm rot="2094466">
                      <a:off x="1921066" y="1006203"/>
                      <a:ext cx="389654" cy="223156"/>
                    </a:xfrm>
                    <a:custGeom>
                      <a:avLst/>
                      <a:gdLst>
                        <a:gd name="connsiteX0" fmla="*/ 0 w 389654"/>
                        <a:gd name="connsiteY0" fmla="*/ 0 h 223156"/>
                        <a:gd name="connsiteX1" fmla="*/ 389654 w 389654"/>
                        <a:gd name="connsiteY1" fmla="*/ 0 h 223156"/>
                        <a:gd name="connsiteX2" fmla="*/ 389654 w 389654"/>
                        <a:gd name="connsiteY2" fmla="*/ 223156 h 223156"/>
                        <a:gd name="connsiteX3" fmla="*/ 383846 w 389654"/>
                        <a:gd name="connsiteY3" fmla="*/ 223156 h 223156"/>
                        <a:gd name="connsiteX4" fmla="*/ 305829 w 389654"/>
                        <a:gd name="connsiteY4" fmla="*/ 201422 h 223156"/>
                        <a:gd name="connsiteX5" fmla="*/ 60033 w 389654"/>
                        <a:gd name="connsiteY5" fmla="*/ 205365 h 223156"/>
                        <a:gd name="connsiteX6" fmla="*/ 4161 w 389654"/>
                        <a:gd name="connsiteY6" fmla="*/ 223156 h 223156"/>
                        <a:gd name="connsiteX7" fmla="*/ 0 w 389654"/>
                        <a:gd name="connsiteY7" fmla="*/ 223156 h 22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654" h="223156">
                          <a:moveTo>
                            <a:pt x="0" y="0"/>
                          </a:moveTo>
                          <a:lnTo>
                            <a:pt x="389654" y="0"/>
                          </a:lnTo>
                          <a:lnTo>
                            <a:pt x="389654" y="223156"/>
                          </a:lnTo>
                          <a:lnTo>
                            <a:pt x="383846" y="223156"/>
                          </a:lnTo>
                          <a:lnTo>
                            <a:pt x="305829" y="201422"/>
                          </a:lnTo>
                          <a:cubicBezTo>
                            <a:pt x="225044" y="187043"/>
                            <a:pt x="141516" y="188074"/>
                            <a:pt x="60033" y="205365"/>
                          </a:cubicBezTo>
                          <a:lnTo>
                            <a:pt x="4161" y="223156"/>
                          </a:lnTo>
                          <a:lnTo>
                            <a:pt x="0" y="223156"/>
                          </a:lnTo>
                          <a:close/>
                        </a:path>
                      </a:pathLst>
                    </a:custGeom>
                    <a:solidFill>
                      <a:srgbClr val="D7D7D7"/>
                    </a:solidFill>
                    <a:ln w="158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sp>
                  <p:nvSpPr>
                    <p:cNvPr id="141" name="Freeform: Shape 101">
                      <a:extLst>
                        <a:ext uri="{FF2B5EF4-FFF2-40B4-BE49-F238E27FC236}">
                          <a16:creationId xmlns:a16="http://schemas.microsoft.com/office/drawing/2014/main" id="{8246A3C4-7E83-C54B-94F7-3DCB56B7F2C8}"/>
                        </a:ext>
                      </a:extLst>
                    </p:cNvPr>
                    <p:cNvSpPr/>
                    <p:nvPr/>
                  </p:nvSpPr>
                  <p:spPr>
                    <a:xfrm rot="2094466" flipH="1" flipV="1">
                      <a:off x="1089627" y="2191525"/>
                      <a:ext cx="389654" cy="223156"/>
                    </a:xfrm>
                    <a:custGeom>
                      <a:avLst/>
                      <a:gdLst>
                        <a:gd name="connsiteX0" fmla="*/ 0 w 389654"/>
                        <a:gd name="connsiteY0" fmla="*/ 0 h 223156"/>
                        <a:gd name="connsiteX1" fmla="*/ 389654 w 389654"/>
                        <a:gd name="connsiteY1" fmla="*/ 0 h 223156"/>
                        <a:gd name="connsiteX2" fmla="*/ 389654 w 389654"/>
                        <a:gd name="connsiteY2" fmla="*/ 223156 h 223156"/>
                        <a:gd name="connsiteX3" fmla="*/ 383846 w 389654"/>
                        <a:gd name="connsiteY3" fmla="*/ 223156 h 223156"/>
                        <a:gd name="connsiteX4" fmla="*/ 305829 w 389654"/>
                        <a:gd name="connsiteY4" fmla="*/ 201422 h 223156"/>
                        <a:gd name="connsiteX5" fmla="*/ 60033 w 389654"/>
                        <a:gd name="connsiteY5" fmla="*/ 205365 h 223156"/>
                        <a:gd name="connsiteX6" fmla="*/ 4161 w 389654"/>
                        <a:gd name="connsiteY6" fmla="*/ 223156 h 223156"/>
                        <a:gd name="connsiteX7" fmla="*/ 0 w 389654"/>
                        <a:gd name="connsiteY7" fmla="*/ 223156 h 22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654" h="223156">
                          <a:moveTo>
                            <a:pt x="0" y="0"/>
                          </a:moveTo>
                          <a:lnTo>
                            <a:pt x="389654" y="0"/>
                          </a:lnTo>
                          <a:lnTo>
                            <a:pt x="389654" y="223156"/>
                          </a:lnTo>
                          <a:lnTo>
                            <a:pt x="383846" y="223156"/>
                          </a:lnTo>
                          <a:lnTo>
                            <a:pt x="305829" y="201422"/>
                          </a:lnTo>
                          <a:cubicBezTo>
                            <a:pt x="225044" y="187043"/>
                            <a:pt x="141516" y="188074"/>
                            <a:pt x="60033" y="205365"/>
                          </a:cubicBezTo>
                          <a:lnTo>
                            <a:pt x="4161" y="223156"/>
                          </a:lnTo>
                          <a:lnTo>
                            <a:pt x="0" y="223156"/>
                          </a:lnTo>
                          <a:close/>
                        </a:path>
                      </a:pathLst>
                    </a:custGeom>
                    <a:solidFill>
                      <a:srgbClr val="F18606"/>
                    </a:solidFill>
                    <a:ln w="158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grpSp>
              <p:grpSp>
                <p:nvGrpSpPr>
                  <p:cNvPr id="137" name="Group 136">
                    <a:extLst>
                      <a:ext uri="{FF2B5EF4-FFF2-40B4-BE49-F238E27FC236}">
                        <a16:creationId xmlns:a16="http://schemas.microsoft.com/office/drawing/2014/main" id="{6EFCBBD5-F71A-1E40-82C1-BCAE4D1BE870}"/>
                      </a:ext>
                    </a:extLst>
                  </p:cNvPr>
                  <p:cNvGrpSpPr/>
                  <p:nvPr/>
                </p:nvGrpSpPr>
                <p:grpSpPr>
                  <a:xfrm rot="6576641">
                    <a:off x="931835" y="861917"/>
                    <a:ext cx="1221093" cy="1408478"/>
                    <a:chOff x="1089627" y="1006203"/>
                    <a:chExt cx="1221093" cy="1408478"/>
                  </a:xfrm>
                </p:grpSpPr>
                <p:sp>
                  <p:nvSpPr>
                    <p:cNvPr id="138" name="Freeform: Shape 98">
                      <a:extLst>
                        <a:ext uri="{FF2B5EF4-FFF2-40B4-BE49-F238E27FC236}">
                          <a16:creationId xmlns:a16="http://schemas.microsoft.com/office/drawing/2014/main" id="{3F001E24-C1C9-CA4B-88C0-34AD37FD747E}"/>
                        </a:ext>
                      </a:extLst>
                    </p:cNvPr>
                    <p:cNvSpPr/>
                    <p:nvPr/>
                  </p:nvSpPr>
                  <p:spPr>
                    <a:xfrm rot="2094466">
                      <a:off x="1921066" y="1006203"/>
                      <a:ext cx="389654" cy="223156"/>
                    </a:xfrm>
                    <a:custGeom>
                      <a:avLst/>
                      <a:gdLst>
                        <a:gd name="connsiteX0" fmla="*/ 0 w 389654"/>
                        <a:gd name="connsiteY0" fmla="*/ 0 h 223156"/>
                        <a:gd name="connsiteX1" fmla="*/ 389654 w 389654"/>
                        <a:gd name="connsiteY1" fmla="*/ 0 h 223156"/>
                        <a:gd name="connsiteX2" fmla="*/ 389654 w 389654"/>
                        <a:gd name="connsiteY2" fmla="*/ 223156 h 223156"/>
                        <a:gd name="connsiteX3" fmla="*/ 383846 w 389654"/>
                        <a:gd name="connsiteY3" fmla="*/ 223156 h 223156"/>
                        <a:gd name="connsiteX4" fmla="*/ 305829 w 389654"/>
                        <a:gd name="connsiteY4" fmla="*/ 201422 h 223156"/>
                        <a:gd name="connsiteX5" fmla="*/ 60033 w 389654"/>
                        <a:gd name="connsiteY5" fmla="*/ 205365 h 223156"/>
                        <a:gd name="connsiteX6" fmla="*/ 4161 w 389654"/>
                        <a:gd name="connsiteY6" fmla="*/ 223156 h 223156"/>
                        <a:gd name="connsiteX7" fmla="*/ 0 w 389654"/>
                        <a:gd name="connsiteY7" fmla="*/ 223156 h 22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654" h="223156">
                          <a:moveTo>
                            <a:pt x="0" y="0"/>
                          </a:moveTo>
                          <a:lnTo>
                            <a:pt x="389654" y="0"/>
                          </a:lnTo>
                          <a:lnTo>
                            <a:pt x="389654" y="223156"/>
                          </a:lnTo>
                          <a:lnTo>
                            <a:pt x="383846" y="223156"/>
                          </a:lnTo>
                          <a:lnTo>
                            <a:pt x="305829" y="201422"/>
                          </a:lnTo>
                          <a:cubicBezTo>
                            <a:pt x="225044" y="187043"/>
                            <a:pt x="141516" y="188074"/>
                            <a:pt x="60033" y="205365"/>
                          </a:cubicBezTo>
                          <a:lnTo>
                            <a:pt x="4161" y="223156"/>
                          </a:lnTo>
                          <a:lnTo>
                            <a:pt x="0" y="223156"/>
                          </a:lnTo>
                          <a:close/>
                        </a:path>
                      </a:pathLst>
                    </a:custGeom>
                    <a:solidFill>
                      <a:srgbClr val="D7D7D7"/>
                    </a:solidFill>
                    <a:ln w="158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sp>
                  <p:nvSpPr>
                    <p:cNvPr id="139" name="Freeform: Shape 99">
                      <a:extLst>
                        <a:ext uri="{FF2B5EF4-FFF2-40B4-BE49-F238E27FC236}">
                          <a16:creationId xmlns:a16="http://schemas.microsoft.com/office/drawing/2014/main" id="{79D9B9A2-6D56-B542-8EF4-3C1A972A7E07}"/>
                        </a:ext>
                      </a:extLst>
                    </p:cNvPr>
                    <p:cNvSpPr/>
                    <p:nvPr/>
                  </p:nvSpPr>
                  <p:spPr>
                    <a:xfrm rot="2094466" flipH="1" flipV="1">
                      <a:off x="1089627" y="2191525"/>
                      <a:ext cx="389654" cy="223156"/>
                    </a:xfrm>
                    <a:custGeom>
                      <a:avLst/>
                      <a:gdLst>
                        <a:gd name="connsiteX0" fmla="*/ 0 w 389654"/>
                        <a:gd name="connsiteY0" fmla="*/ 0 h 223156"/>
                        <a:gd name="connsiteX1" fmla="*/ 389654 w 389654"/>
                        <a:gd name="connsiteY1" fmla="*/ 0 h 223156"/>
                        <a:gd name="connsiteX2" fmla="*/ 389654 w 389654"/>
                        <a:gd name="connsiteY2" fmla="*/ 223156 h 223156"/>
                        <a:gd name="connsiteX3" fmla="*/ 383846 w 389654"/>
                        <a:gd name="connsiteY3" fmla="*/ 223156 h 223156"/>
                        <a:gd name="connsiteX4" fmla="*/ 305829 w 389654"/>
                        <a:gd name="connsiteY4" fmla="*/ 201422 h 223156"/>
                        <a:gd name="connsiteX5" fmla="*/ 60033 w 389654"/>
                        <a:gd name="connsiteY5" fmla="*/ 205365 h 223156"/>
                        <a:gd name="connsiteX6" fmla="*/ 4161 w 389654"/>
                        <a:gd name="connsiteY6" fmla="*/ 223156 h 223156"/>
                        <a:gd name="connsiteX7" fmla="*/ 0 w 389654"/>
                        <a:gd name="connsiteY7" fmla="*/ 223156 h 22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9654" h="223156">
                          <a:moveTo>
                            <a:pt x="0" y="0"/>
                          </a:moveTo>
                          <a:lnTo>
                            <a:pt x="389654" y="0"/>
                          </a:lnTo>
                          <a:lnTo>
                            <a:pt x="389654" y="223156"/>
                          </a:lnTo>
                          <a:lnTo>
                            <a:pt x="383846" y="223156"/>
                          </a:lnTo>
                          <a:lnTo>
                            <a:pt x="305829" y="201422"/>
                          </a:lnTo>
                          <a:cubicBezTo>
                            <a:pt x="225044" y="187043"/>
                            <a:pt x="141516" y="188074"/>
                            <a:pt x="60033" y="205365"/>
                          </a:cubicBezTo>
                          <a:lnTo>
                            <a:pt x="4161" y="223156"/>
                          </a:lnTo>
                          <a:lnTo>
                            <a:pt x="0" y="223156"/>
                          </a:lnTo>
                          <a:close/>
                        </a:path>
                      </a:pathLst>
                    </a:custGeom>
                    <a:solidFill>
                      <a:srgbClr val="F18606"/>
                    </a:solidFill>
                    <a:ln w="158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000" dirty="0">
                        <a:solidFill>
                          <a:schemeClr val="bg1"/>
                        </a:solidFill>
                        <a:latin typeface="Calibri" panose="020F0502020204030204"/>
                      </a:endParaRPr>
                    </a:p>
                  </p:txBody>
                </p:sp>
              </p:grpSp>
            </p:grpSp>
          </p:grpSp>
          <p:sp>
            <p:nvSpPr>
              <p:cNvPr id="117" name="Content Placeholder 3">
                <a:extLst>
                  <a:ext uri="{FF2B5EF4-FFF2-40B4-BE49-F238E27FC236}">
                    <a16:creationId xmlns:a16="http://schemas.microsoft.com/office/drawing/2014/main" id="{E3DF0D92-9513-3047-8C33-72C19687B708}"/>
                  </a:ext>
                </a:extLst>
              </p:cNvPr>
              <p:cNvSpPr txBox="1">
                <a:spLocks/>
              </p:cNvSpPr>
              <p:nvPr/>
            </p:nvSpPr>
            <p:spPr>
              <a:xfrm>
                <a:off x="451409" y="3181350"/>
                <a:ext cx="967816" cy="415290"/>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85800">
                  <a:lnSpc>
                    <a:spcPct val="90000"/>
                  </a:lnSpc>
                  <a:spcBef>
                    <a:spcPts val="0"/>
                  </a:spcBef>
                </a:pPr>
                <a:r>
                  <a:rPr lang="en-US" sz="800" dirty="0">
                    <a:latin typeface="Amazon Ember" panose="020B0603020204020204" pitchFamily="34" charset="0"/>
                  </a:rPr>
                  <a:t>Local</a:t>
                </a:r>
                <a:br>
                  <a:rPr lang="en-US" sz="800" dirty="0">
                    <a:latin typeface="Amazon Ember" panose="020B0603020204020204" pitchFamily="34" charset="0"/>
                  </a:rPr>
                </a:br>
                <a:r>
                  <a:rPr lang="en-US" sz="800" dirty="0">
                    <a:latin typeface="Amazon Ember" panose="020B0603020204020204" pitchFamily="34" charset="0"/>
                  </a:rPr>
                  <a:t>actions</a:t>
                </a:r>
              </a:p>
            </p:txBody>
          </p:sp>
          <p:sp>
            <p:nvSpPr>
              <p:cNvPr id="118" name="Content Placeholder 3">
                <a:extLst>
                  <a:ext uri="{FF2B5EF4-FFF2-40B4-BE49-F238E27FC236}">
                    <a16:creationId xmlns:a16="http://schemas.microsoft.com/office/drawing/2014/main" id="{F4EE97E6-6109-FD4A-A1CF-7E0035D6295A}"/>
                  </a:ext>
                </a:extLst>
              </p:cNvPr>
              <p:cNvSpPr txBox="1">
                <a:spLocks/>
              </p:cNvSpPr>
              <p:nvPr/>
            </p:nvSpPr>
            <p:spPr>
              <a:xfrm>
                <a:off x="1548438" y="3181350"/>
                <a:ext cx="851862" cy="750750"/>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85800">
                  <a:lnSpc>
                    <a:spcPct val="90000"/>
                  </a:lnSpc>
                  <a:spcBef>
                    <a:spcPts val="0"/>
                  </a:spcBef>
                </a:pPr>
                <a:r>
                  <a:rPr lang="en-US" sz="800" dirty="0">
                    <a:latin typeface="Amazon Ember" panose="020B0603020204020204" pitchFamily="34" charset="0"/>
                  </a:rPr>
                  <a:t>Local</a:t>
                </a:r>
              </a:p>
              <a:p>
                <a:pPr algn="ctr" defTabSz="685800">
                  <a:lnSpc>
                    <a:spcPct val="90000"/>
                  </a:lnSpc>
                  <a:spcBef>
                    <a:spcPts val="0"/>
                  </a:spcBef>
                </a:pPr>
                <a:r>
                  <a:rPr lang="en-US" sz="800" dirty="0">
                    <a:latin typeface="Amazon Ember" panose="020B0603020204020204" pitchFamily="34" charset="0"/>
                  </a:rPr>
                  <a:t>triggers</a:t>
                </a:r>
              </a:p>
            </p:txBody>
          </p:sp>
          <p:sp>
            <p:nvSpPr>
              <p:cNvPr id="119" name="Content Placeholder 3">
                <a:extLst>
                  <a:ext uri="{FF2B5EF4-FFF2-40B4-BE49-F238E27FC236}">
                    <a16:creationId xmlns:a16="http://schemas.microsoft.com/office/drawing/2014/main" id="{14AD0877-987A-C043-B943-D2E396B45D47}"/>
                  </a:ext>
                </a:extLst>
              </p:cNvPr>
              <p:cNvSpPr txBox="1">
                <a:spLocks/>
              </p:cNvSpPr>
              <p:nvPr/>
            </p:nvSpPr>
            <p:spPr>
              <a:xfrm>
                <a:off x="3672740" y="3181350"/>
                <a:ext cx="977617" cy="50227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85800">
                  <a:lnSpc>
                    <a:spcPct val="90000"/>
                  </a:lnSpc>
                  <a:spcBef>
                    <a:spcPts val="0"/>
                  </a:spcBef>
                </a:pPr>
                <a:r>
                  <a:rPr lang="en-US" sz="800" dirty="0">
                    <a:latin typeface="Amazon Ember" panose="020B0603020204020204" pitchFamily="34" charset="0"/>
                  </a:rPr>
                  <a:t>Security</a:t>
                </a:r>
                <a:br>
                  <a:rPr lang="en-US" sz="800" dirty="0">
                    <a:latin typeface="Amazon Ember" panose="020B0603020204020204" pitchFamily="34" charset="0"/>
                  </a:rPr>
                </a:br>
                <a:br>
                  <a:rPr lang="en-US" sz="800" dirty="0">
                    <a:latin typeface="Amazon Ember" panose="020B0603020204020204" pitchFamily="34" charset="0"/>
                  </a:rPr>
                </a:br>
                <a:endParaRPr lang="en-US" sz="6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20" name="Group 119">
                <a:extLst>
                  <a:ext uri="{FF2B5EF4-FFF2-40B4-BE49-F238E27FC236}">
                    <a16:creationId xmlns:a16="http://schemas.microsoft.com/office/drawing/2014/main" id="{AFAD0CF1-8891-0047-909A-BC44FD9AE754}"/>
                  </a:ext>
                </a:extLst>
              </p:cNvPr>
              <p:cNvGrpSpPr/>
              <p:nvPr/>
            </p:nvGrpSpPr>
            <p:grpSpPr>
              <a:xfrm>
                <a:off x="3862429" y="2200859"/>
                <a:ext cx="380088" cy="505266"/>
                <a:chOff x="2552860" y="2943359"/>
                <a:chExt cx="265112" cy="352425"/>
              </a:xfrm>
            </p:grpSpPr>
            <p:sp>
              <p:nvSpPr>
                <p:cNvPr id="125" name="Freeform: Shape 181">
                  <a:extLst>
                    <a:ext uri="{FF2B5EF4-FFF2-40B4-BE49-F238E27FC236}">
                      <a16:creationId xmlns:a16="http://schemas.microsoft.com/office/drawing/2014/main" id="{CCE71153-2CA1-3E44-B4C6-98BE603F81A7}"/>
                    </a:ext>
                  </a:extLst>
                </p:cNvPr>
                <p:cNvSpPr>
                  <a:spLocks/>
                </p:cNvSpPr>
                <p:nvPr/>
              </p:nvSpPr>
              <p:spPr bwMode="auto">
                <a:xfrm>
                  <a:off x="2552860" y="2943359"/>
                  <a:ext cx="263257" cy="307026"/>
                </a:xfrm>
                <a:custGeom>
                  <a:avLst/>
                  <a:gdLst>
                    <a:gd name="connsiteX0" fmla="*/ 132910 w 263257"/>
                    <a:gd name="connsiteY0" fmla="*/ 0 h 307026"/>
                    <a:gd name="connsiteX1" fmla="*/ 137329 w 263257"/>
                    <a:gd name="connsiteY1" fmla="*/ 2189 h 307026"/>
                    <a:gd name="connsiteX2" fmla="*/ 166049 w 263257"/>
                    <a:gd name="connsiteY2" fmla="*/ 32835 h 307026"/>
                    <a:gd name="connsiteX3" fmla="*/ 199188 w 263257"/>
                    <a:gd name="connsiteY3" fmla="*/ 41591 h 307026"/>
                    <a:gd name="connsiteX4" fmla="*/ 238955 w 263257"/>
                    <a:gd name="connsiteY4" fmla="*/ 30646 h 307026"/>
                    <a:gd name="connsiteX5" fmla="*/ 258839 w 263257"/>
                    <a:gd name="connsiteY5" fmla="*/ 19701 h 307026"/>
                    <a:gd name="connsiteX6" fmla="*/ 261048 w 263257"/>
                    <a:gd name="connsiteY6" fmla="*/ 17512 h 307026"/>
                    <a:gd name="connsiteX7" fmla="*/ 263257 w 263257"/>
                    <a:gd name="connsiteY7" fmla="*/ 19701 h 307026"/>
                    <a:gd name="connsiteX8" fmla="*/ 263257 w 263257"/>
                    <a:gd name="connsiteY8" fmla="*/ 23771 h 307026"/>
                    <a:gd name="connsiteX9" fmla="*/ 263257 w 263257"/>
                    <a:gd name="connsiteY9" fmla="*/ 27961 h 307026"/>
                    <a:gd name="connsiteX10" fmla="*/ 49909 w 263257"/>
                    <a:gd name="connsiteY10" fmla="*/ 307026 h 307026"/>
                    <a:gd name="connsiteX11" fmla="*/ 45588 w 263257"/>
                    <a:gd name="connsiteY11" fmla="*/ 304776 h 307026"/>
                    <a:gd name="connsiteX12" fmla="*/ 2564 w 263257"/>
                    <a:gd name="connsiteY12" fmla="*/ 282378 h 307026"/>
                    <a:gd name="connsiteX13" fmla="*/ 354 w 263257"/>
                    <a:gd name="connsiteY13" fmla="*/ 280189 h 307026"/>
                    <a:gd name="connsiteX14" fmla="*/ 354 w 263257"/>
                    <a:gd name="connsiteY14" fmla="*/ 271433 h 307026"/>
                    <a:gd name="connsiteX15" fmla="*/ 354 w 263257"/>
                    <a:gd name="connsiteY15" fmla="*/ 249543 h 307026"/>
                    <a:gd name="connsiteX16" fmla="*/ 354 w 263257"/>
                    <a:gd name="connsiteY16" fmla="*/ 205764 h 307026"/>
                    <a:gd name="connsiteX17" fmla="*/ 354 w 263257"/>
                    <a:gd name="connsiteY17" fmla="*/ 129150 h 307026"/>
                    <a:gd name="connsiteX18" fmla="*/ 354 w 263257"/>
                    <a:gd name="connsiteY18" fmla="*/ 74425 h 307026"/>
                    <a:gd name="connsiteX19" fmla="*/ 354 w 263257"/>
                    <a:gd name="connsiteY19" fmla="*/ 43780 h 307026"/>
                    <a:gd name="connsiteX20" fmla="*/ 354 w 263257"/>
                    <a:gd name="connsiteY20" fmla="*/ 28457 h 307026"/>
                    <a:gd name="connsiteX21" fmla="*/ 4773 w 263257"/>
                    <a:gd name="connsiteY21" fmla="*/ 17512 h 307026"/>
                    <a:gd name="connsiteX22" fmla="*/ 9191 w 263257"/>
                    <a:gd name="connsiteY22" fmla="*/ 19701 h 307026"/>
                    <a:gd name="connsiteX23" fmla="*/ 24656 w 263257"/>
                    <a:gd name="connsiteY23" fmla="*/ 30646 h 307026"/>
                    <a:gd name="connsiteX24" fmla="*/ 68842 w 263257"/>
                    <a:gd name="connsiteY24" fmla="*/ 41591 h 307026"/>
                    <a:gd name="connsiteX25" fmla="*/ 99771 w 263257"/>
                    <a:gd name="connsiteY25" fmla="*/ 32835 h 307026"/>
                    <a:gd name="connsiteX26" fmla="*/ 130701 w 263257"/>
                    <a:gd name="connsiteY26" fmla="*/ 2189 h 307026"/>
                    <a:gd name="connsiteX27" fmla="*/ 132910 w 263257"/>
                    <a:gd name="connsiteY27" fmla="*/ 0 h 30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3257" h="307026">
                      <a:moveTo>
                        <a:pt x="132910" y="0"/>
                      </a:moveTo>
                      <a:cubicBezTo>
                        <a:pt x="135120" y="0"/>
                        <a:pt x="135120" y="2189"/>
                        <a:pt x="137329" y="2189"/>
                      </a:cubicBezTo>
                      <a:cubicBezTo>
                        <a:pt x="146166" y="17512"/>
                        <a:pt x="157212" y="26268"/>
                        <a:pt x="166049" y="32835"/>
                      </a:cubicBezTo>
                      <a:cubicBezTo>
                        <a:pt x="177096" y="39402"/>
                        <a:pt x="188142" y="41591"/>
                        <a:pt x="199188" y="41591"/>
                      </a:cubicBezTo>
                      <a:cubicBezTo>
                        <a:pt x="214653" y="41591"/>
                        <a:pt x="227909" y="35024"/>
                        <a:pt x="238955" y="30646"/>
                      </a:cubicBezTo>
                      <a:cubicBezTo>
                        <a:pt x="250002" y="24079"/>
                        <a:pt x="256629" y="19701"/>
                        <a:pt x="258839" y="19701"/>
                      </a:cubicBezTo>
                      <a:cubicBezTo>
                        <a:pt x="258839" y="17512"/>
                        <a:pt x="261048" y="17512"/>
                        <a:pt x="261048" y="17512"/>
                      </a:cubicBezTo>
                      <a:cubicBezTo>
                        <a:pt x="263257" y="19701"/>
                        <a:pt x="263257" y="19701"/>
                        <a:pt x="263257" y="19701"/>
                      </a:cubicBezTo>
                      <a:cubicBezTo>
                        <a:pt x="263257" y="19701"/>
                        <a:pt x="263257" y="19701"/>
                        <a:pt x="263257" y="23771"/>
                      </a:cubicBezTo>
                      <a:lnTo>
                        <a:pt x="263257" y="27961"/>
                      </a:lnTo>
                      <a:lnTo>
                        <a:pt x="49909" y="307026"/>
                      </a:lnTo>
                      <a:lnTo>
                        <a:pt x="45588" y="304776"/>
                      </a:lnTo>
                      <a:cubicBezTo>
                        <a:pt x="33114" y="298282"/>
                        <a:pt x="18857" y="290860"/>
                        <a:pt x="2564" y="282378"/>
                      </a:cubicBezTo>
                      <a:cubicBezTo>
                        <a:pt x="354" y="282378"/>
                        <a:pt x="354" y="282378"/>
                        <a:pt x="354" y="280189"/>
                      </a:cubicBezTo>
                      <a:cubicBezTo>
                        <a:pt x="354" y="275811"/>
                        <a:pt x="354" y="273622"/>
                        <a:pt x="354" y="271433"/>
                      </a:cubicBezTo>
                      <a:cubicBezTo>
                        <a:pt x="354" y="264866"/>
                        <a:pt x="354" y="258299"/>
                        <a:pt x="354" y="249543"/>
                      </a:cubicBezTo>
                      <a:cubicBezTo>
                        <a:pt x="354" y="236409"/>
                        <a:pt x="354" y="221087"/>
                        <a:pt x="354" y="205764"/>
                      </a:cubicBezTo>
                      <a:cubicBezTo>
                        <a:pt x="354" y="179496"/>
                        <a:pt x="354" y="153228"/>
                        <a:pt x="354" y="129150"/>
                      </a:cubicBezTo>
                      <a:cubicBezTo>
                        <a:pt x="354" y="109449"/>
                        <a:pt x="354" y="91937"/>
                        <a:pt x="354" y="74425"/>
                      </a:cubicBezTo>
                      <a:cubicBezTo>
                        <a:pt x="354" y="65669"/>
                        <a:pt x="354" y="54725"/>
                        <a:pt x="354" y="43780"/>
                      </a:cubicBezTo>
                      <a:cubicBezTo>
                        <a:pt x="354" y="39402"/>
                        <a:pt x="354" y="32835"/>
                        <a:pt x="354" y="28457"/>
                      </a:cubicBezTo>
                      <a:cubicBezTo>
                        <a:pt x="354" y="24079"/>
                        <a:pt x="-1855" y="17512"/>
                        <a:pt x="4773" y="17512"/>
                      </a:cubicBezTo>
                      <a:cubicBezTo>
                        <a:pt x="6982" y="17512"/>
                        <a:pt x="6982" y="19701"/>
                        <a:pt x="9191" y="19701"/>
                      </a:cubicBezTo>
                      <a:cubicBezTo>
                        <a:pt x="13610" y="24079"/>
                        <a:pt x="20238" y="26268"/>
                        <a:pt x="24656" y="30646"/>
                      </a:cubicBezTo>
                      <a:cubicBezTo>
                        <a:pt x="35703" y="35024"/>
                        <a:pt x="51168" y="41591"/>
                        <a:pt x="68842" y="41591"/>
                      </a:cubicBezTo>
                      <a:cubicBezTo>
                        <a:pt x="77679" y="41591"/>
                        <a:pt x="88725" y="39402"/>
                        <a:pt x="99771" y="32835"/>
                      </a:cubicBezTo>
                      <a:cubicBezTo>
                        <a:pt x="110818" y="26268"/>
                        <a:pt x="121864" y="17512"/>
                        <a:pt x="130701" y="2189"/>
                      </a:cubicBezTo>
                      <a:cubicBezTo>
                        <a:pt x="130701" y="2189"/>
                        <a:pt x="132910" y="0"/>
                        <a:pt x="132910" y="0"/>
                      </a:cubicBezTo>
                      <a:close/>
                    </a:path>
                  </a:pathLst>
                </a:custGeom>
                <a:solidFill>
                  <a:srgbClr val="FF9600"/>
                </a:solidFill>
                <a:ln w="19050" cap="rnd">
                  <a:noFill/>
                  <a:round/>
                  <a:headEnd/>
                  <a:tailEnd/>
                </a:ln>
              </p:spPr>
              <p:txBody>
                <a:bodyPr vert="horz" wrap="square" lIns="91440" tIns="45720" rIns="91440" bIns="45720" numCol="1" anchor="t" anchorCtr="0" compatLnSpc="1">
                  <a:prstTxWarp prst="textNoShape">
                    <a:avLst/>
                  </a:prstTxWarp>
                  <a:noAutofit/>
                </a:bodyPr>
                <a:lstStyle/>
                <a:p>
                  <a:endParaRPr lang="en-US" sz="1100" dirty="0">
                    <a:solidFill>
                      <a:schemeClr val="bg1"/>
                    </a:solidFill>
                  </a:endParaRPr>
                </a:p>
              </p:txBody>
            </p:sp>
            <p:sp>
              <p:nvSpPr>
                <p:cNvPr id="126" name="Freeform 5">
                  <a:extLst>
                    <a:ext uri="{FF2B5EF4-FFF2-40B4-BE49-F238E27FC236}">
                      <a16:creationId xmlns:a16="http://schemas.microsoft.com/office/drawing/2014/main" id="{890515B6-D486-FD4E-8CB5-8528F8208321}"/>
                    </a:ext>
                  </a:extLst>
                </p:cNvPr>
                <p:cNvSpPr>
                  <a:spLocks/>
                </p:cNvSpPr>
                <p:nvPr/>
              </p:nvSpPr>
              <p:spPr bwMode="auto">
                <a:xfrm>
                  <a:off x="2552860" y="2943359"/>
                  <a:ext cx="265112" cy="352425"/>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58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grpSp>
          <p:sp>
            <p:nvSpPr>
              <p:cNvPr id="121" name="Hexagon 120">
                <a:extLst>
                  <a:ext uri="{FF2B5EF4-FFF2-40B4-BE49-F238E27FC236}">
                    <a16:creationId xmlns:a16="http://schemas.microsoft.com/office/drawing/2014/main" id="{F1243D0C-692C-1C49-A011-15AEE3A18653}"/>
                  </a:ext>
                </a:extLst>
              </p:cNvPr>
              <p:cNvSpPr/>
              <p:nvPr/>
            </p:nvSpPr>
            <p:spPr>
              <a:xfrm>
                <a:off x="3454588" y="1938813"/>
                <a:ext cx="1195770" cy="1080354"/>
              </a:xfrm>
              <a:prstGeom prst="hexagon">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solidFill>
                    <a:schemeClr val="bg1"/>
                  </a:solidFill>
                </a:endParaRPr>
              </a:p>
            </p:txBody>
          </p:sp>
          <p:sp>
            <p:nvSpPr>
              <p:cNvPr id="122" name="Hexagon 121">
                <a:extLst>
                  <a:ext uri="{FF2B5EF4-FFF2-40B4-BE49-F238E27FC236}">
                    <a16:creationId xmlns:a16="http://schemas.microsoft.com/office/drawing/2014/main" id="{C28A1255-D446-5C4E-A104-DE47EB8E78A9}"/>
                  </a:ext>
                </a:extLst>
              </p:cNvPr>
              <p:cNvSpPr/>
              <p:nvPr/>
            </p:nvSpPr>
            <p:spPr>
              <a:xfrm>
                <a:off x="337432" y="1938813"/>
                <a:ext cx="1195770" cy="1080354"/>
              </a:xfrm>
              <a:prstGeom prst="hexagon">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solidFill>
                    <a:schemeClr val="bg1"/>
                  </a:solidFill>
                </a:endParaRPr>
              </a:p>
            </p:txBody>
          </p:sp>
          <p:sp>
            <p:nvSpPr>
              <p:cNvPr id="123" name="Hexagon 122">
                <a:extLst>
                  <a:ext uri="{FF2B5EF4-FFF2-40B4-BE49-F238E27FC236}">
                    <a16:creationId xmlns:a16="http://schemas.microsoft.com/office/drawing/2014/main" id="{C4DA09E9-2CE6-2941-A959-7B6D70D13E45}"/>
                  </a:ext>
                </a:extLst>
              </p:cNvPr>
              <p:cNvSpPr/>
              <p:nvPr/>
            </p:nvSpPr>
            <p:spPr>
              <a:xfrm>
                <a:off x="1376484" y="1938813"/>
                <a:ext cx="1195770" cy="1080354"/>
              </a:xfrm>
              <a:prstGeom prst="hexagon">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solidFill>
                    <a:schemeClr val="bg1"/>
                  </a:solidFill>
                </a:endParaRPr>
              </a:p>
            </p:txBody>
          </p:sp>
          <p:sp>
            <p:nvSpPr>
              <p:cNvPr id="124" name="Hexagon 123">
                <a:extLst>
                  <a:ext uri="{FF2B5EF4-FFF2-40B4-BE49-F238E27FC236}">
                    <a16:creationId xmlns:a16="http://schemas.microsoft.com/office/drawing/2014/main" id="{9A7D237C-6522-D743-89EB-17DCB90342C3}"/>
                  </a:ext>
                </a:extLst>
              </p:cNvPr>
              <p:cNvSpPr/>
              <p:nvPr/>
            </p:nvSpPr>
            <p:spPr>
              <a:xfrm>
                <a:off x="2415536" y="1938813"/>
                <a:ext cx="1195770" cy="1080354"/>
              </a:xfrm>
              <a:prstGeom prst="hexagon">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solidFill>
                    <a:schemeClr val="bg1"/>
                  </a:solidFill>
                </a:endParaRPr>
              </a:p>
            </p:txBody>
          </p:sp>
        </p:grpSp>
        <p:grpSp>
          <p:nvGrpSpPr>
            <p:cNvPr id="157" name="Group 156">
              <a:extLst>
                <a:ext uri="{FF2B5EF4-FFF2-40B4-BE49-F238E27FC236}">
                  <a16:creationId xmlns:a16="http://schemas.microsoft.com/office/drawing/2014/main" id="{853812B2-BA95-8A40-A83E-D43BC43886CF}"/>
                </a:ext>
              </a:extLst>
            </p:cNvPr>
            <p:cNvGrpSpPr/>
            <p:nvPr/>
          </p:nvGrpSpPr>
          <p:grpSpPr>
            <a:xfrm>
              <a:off x="5314532" y="2048842"/>
              <a:ext cx="1195770" cy="1748846"/>
              <a:chOff x="7610799" y="1934782"/>
              <a:chExt cx="1195770" cy="1748846"/>
            </a:xfrm>
          </p:grpSpPr>
          <p:sp>
            <p:nvSpPr>
              <p:cNvPr id="158" name="Hexagon 157">
                <a:extLst>
                  <a:ext uri="{FF2B5EF4-FFF2-40B4-BE49-F238E27FC236}">
                    <a16:creationId xmlns:a16="http://schemas.microsoft.com/office/drawing/2014/main" id="{07E1954F-0C35-DB4D-8746-59471E1A332B}"/>
                  </a:ext>
                </a:extLst>
              </p:cNvPr>
              <p:cNvSpPr/>
              <p:nvPr/>
            </p:nvSpPr>
            <p:spPr>
              <a:xfrm>
                <a:off x="7610799" y="1934782"/>
                <a:ext cx="1195770" cy="1080354"/>
              </a:xfrm>
              <a:prstGeom prst="hexagon">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solidFill>
                    <a:schemeClr val="bg1"/>
                  </a:solidFill>
                </a:endParaRPr>
              </a:p>
            </p:txBody>
          </p:sp>
          <p:sp>
            <p:nvSpPr>
              <p:cNvPr id="159" name="Content Placeholder 3">
                <a:extLst>
                  <a:ext uri="{FF2B5EF4-FFF2-40B4-BE49-F238E27FC236}">
                    <a16:creationId xmlns:a16="http://schemas.microsoft.com/office/drawing/2014/main" id="{DED063B6-4D26-FD41-BA5C-628EDD753670}"/>
                  </a:ext>
                </a:extLst>
              </p:cNvPr>
              <p:cNvSpPr txBox="1">
                <a:spLocks/>
              </p:cNvSpPr>
              <p:nvPr/>
            </p:nvSpPr>
            <p:spPr>
              <a:xfrm>
                <a:off x="7634573" y="3181350"/>
                <a:ext cx="1148222" cy="50227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85800">
                  <a:lnSpc>
                    <a:spcPct val="90000"/>
                  </a:lnSpc>
                  <a:spcBef>
                    <a:spcPts val="0"/>
                  </a:spcBef>
                </a:pPr>
                <a:r>
                  <a:rPr lang="en-US" sz="800" dirty="0">
                    <a:latin typeface="Amazon Ember" panose="020B0603020204020204" pitchFamily="34" charset="0"/>
                  </a:rPr>
                  <a:t>Local ML inference</a:t>
                </a:r>
              </a:p>
            </p:txBody>
          </p:sp>
          <p:grpSp>
            <p:nvGrpSpPr>
              <p:cNvPr id="160" name="Group 159">
                <a:extLst>
                  <a:ext uri="{FF2B5EF4-FFF2-40B4-BE49-F238E27FC236}">
                    <a16:creationId xmlns:a16="http://schemas.microsoft.com/office/drawing/2014/main" id="{A504C317-0F57-E446-AB43-66A9F6802681}"/>
                  </a:ext>
                </a:extLst>
              </p:cNvPr>
              <p:cNvGrpSpPr/>
              <p:nvPr/>
            </p:nvGrpSpPr>
            <p:grpSpPr>
              <a:xfrm>
                <a:off x="7945213" y="2219836"/>
                <a:ext cx="526943" cy="510247"/>
                <a:chOff x="8284563" y="3702530"/>
                <a:chExt cx="202140" cy="195736"/>
              </a:xfrm>
            </p:grpSpPr>
            <p:sp>
              <p:nvSpPr>
                <p:cNvPr id="161" name="Freeform 55">
                  <a:extLst>
                    <a:ext uri="{FF2B5EF4-FFF2-40B4-BE49-F238E27FC236}">
                      <a16:creationId xmlns:a16="http://schemas.microsoft.com/office/drawing/2014/main" id="{428B7D2E-F4D8-5B40-AAE8-759D93D0BF8F}"/>
                    </a:ext>
                  </a:extLst>
                </p:cNvPr>
                <p:cNvSpPr>
                  <a:spLocks/>
                </p:cNvSpPr>
                <p:nvPr/>
              </p:nvSpPr>
              <p:spPr bwMode="auto">
                <a:xfrm>
                  <a:off x="8284563" y="3702530"/>
                  <a:ext cx="101390" cy="195736"/>
                </a:xfrm>
                <a:custGeom>
                  <a:avLst/>
                  <a:gdLst>
                    <a:gd name="T0" fmla="*/ 227 w 227"/>
                    <a:gd name="T1" fmla="*/ 0 h 438"/>
                    <a:gd name="T2" fmla="*/ 177 w 227"/>
                    <a:gd name="T3" fmla="*/ 0 h 438"/>
                    <a:gd name="T4" fmla="*/ 34 w 227"/>
                    <a:gd name="T5" fmla="*/ 108 h 438"/>
                    <a:gd name="T6" fmla="*/ 34 w 227"/>
                    <a:gd name="T7" fmla="*/ 311 h 438"/>
                    <a:gd name="T8" fmla="*/ 227 w 227"/>
                    <a:gd name="T9" fmla="*/ 438 h 438"/>
                  </a:gdLst>
                  <a:ahLst/>
                  <a:cxnLst>
                    <a:cxn ang="0">
                      <a:pos x="T0" y="T1"/>
                    </a:cxn>
                    <a:cxn ang="0">
                      <a:pos x="T2" y="T3"/>
                    </a:cxn>
                    <a:cxn ang="0">
                      <a:pos x="T4" y="T5"/>
                    </a:cxn>
                    <a:cxn ang="0">
                      <a:pos x="T6" y="T7"/>
                    </a:cxn>
                    <a:cxn ang="0">
                      <a:pos x="T8" y="T9"/>
                    </a:cxn>
                  </a:cxnLst>
                  <a:rect l="0" t="0" r="r" b="b"/>
                  <a:pathLst>
                    <a:path w="227" h="438">
                      <a:moveTo>
                        <a:pt x="227" y="0"/>
                      </a:moveTo>
                      <a:cubicBezTo>
                        <a:pt x="177" y="0"/>
                        <a:pt x="177" y="0"/>
                        <a:pt x="177" y="0"/>
                      </a:cubicBezTo>
                      <a:cubicBezTo>
                        <a:pt x="177" y="0"/>
                        <a:pt x="68" y="10"/>
                        <a:pt x="34" y="108"/>
                      </a:cubicBezTo>
                      <a:cubicBezTo>
                        <a:pt x="0" y="206"/>
                        <a:pt x="34" y="311"/>
                        <a:pt x="34" y="311"/>
                      </a:cubicBezTo>
                      <a:cubicBezTo>
                        <a:pt x="34" y="311"/>
                        <a:pt x="83" y="436"/>
                        <a:pt x="227" y="438"/>
                      </a:cubicBezTo>
                    </a:path>
                  </a:pathLst>
                </a:custGeom>
                <a:noFill/>
                <a:ln w="15875" cap="rnd">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62" name="Freeform 56">
                  <a:extLst>
                    <a:ext uri="{FF2B5EF4-FFF2-40B4-BE49-F238E27FC236}">
                      <a16:creationId xmlns:a16="http://schemas.microsoft.com/office/drawing/2014/main" id="{7571018D-B85F-3A43-A95C-3BEDE044F55E}"/>
                    </a:ext>
                  </a:extLst>
                </p:cNvPr>
                <p:cNvSpPr>
                  <a:spLocks/>
                </p:cNvSpPr>
                <p:nvPr/>
              </p:nvSpPr>
              <p:spPr bwMode="auto">
                <a:xfrm>
                  <a:off x="8385953" y="3702530"/>
                  <a:ext cx="100750" cy="195736"/>
                </a:xfrm>
                <a:custGeom>
                  <a:avLst/>
                  <a:gdLst>
                    <a:gd name="T0" fmla="*/ 0 w 226"/>
                    <a:gd name="T1" fmla="*/ 438 h 438"/>
                    <a:gd name="T2" fmla="*/ 192 w 226"/>
                    <a:gd name="T3" fmla="*/ 311 h 438"/>
                    <a:gd name="T4" fmla="*/ 192 w 226"/>
                    <a:gd name="T5" fmla="*/ 108 h 438"/>
                    <a:gd name="T6" fmla="*/ 49 w 226"/>
                    <a:gd name="T7" fmla="*/ 0 h 438"/>
                    <a:gd name="T8" fmla="*/ 0 w 226"/>
                    <a:gd name="T9" fmla="*/ 0 h 438"/>
                  </a:gdLst>
                  <a:ahLst/>
                  <a:cxnLst>
                    <a:cxn ang="0">
                      <a:pos x="T0" y="T1"/>
                    </a:cxn>
                    <a:cxn ang="0">
                      <a:pos x="T2" y="T3"/>
                    </a:cxn>
                    <a:cxn ang="0">
                      <a:pos x="T4" y="T5"/>
                    </a:cxn>
                    <a:cxn ang="0">
                      <a:pos x="T6" y="T7"/>
                    </a:cxn>
                    <a:cxn ang="0">
                      <a:pos x="T8" y="T9"/>
                    </a:cxn>
                  </a:cxnLst>
                  <a:rect l="0" t="0" r="r" b="b"/>
                  <a:pathLst>
                    <a:path w="226" h="438">
                      <a:moveTo>
                        <a:pt x="0" y="438"/>
                      </a:moveTo>
                      <a:cubicBezTo>
                        <a:pt x="143" y="436"/>
                        <a:pt x="192" y="311"/>
                        <a:pt x="192" y="311"/>
                      </a:cubicBezTo>
                      <a:cubicBezTo>
                        <a:pt x="192" y="311"/>
                        <a:pt x="226" y="206"/>
                        <a:pt x="192" y="108"/>
                      </a:cubicBezTo>
                      <a:cubicBezTo>
                        <a:pt x="158" y="10"/>
                        <a:pt x="49" y="0"/>
                        <a:pt x="49" y="0"/>
                      </a:cubicBezTo>
                      <a:cubicBezTo>
                        <a:pt x="0" y="0"/>
                        <a:pt x="0" y="0"/>
                        <a:pt x="0" y="0"/>
                      </a:cubicBezTo>
                    </a:path>
                  </a:pathLst>
                </a:custGeom>
                <a:noFill/>
                <a:ln w="15875" cap="rnd">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grpSp>
              <p:nvGrpSpPr>
                <p:cNvPr id="163" name="Group 162">
                  <a:extLst>
                    <a:ext uri="{FF2B5EF4-FFF2-40B4-BE49-F238E27FC236}">
                      <a16:creationId xmlns:a16="http://schemas.microsoft.com/office/drawing/2014/main" id="{D1CAA383-7235-0C40-BDD5-19A9B84071FB}"/>
                    </a:ext>
                  </a:extLst>
                </p:cNvPr>
                <p:cNvGrpSpPr/>
                <p:nvPr/>
              </p:nvGrpSpPr>
              <p:grpSpPr>
                <a:xfrm>
                  <a:off x="8306549" y="3715551"/>
                  <a:ext cx="159236" cy="83033"/>
                  <a:chOff x="8136219" y="3269217"/>
                  <a:chExt cx="159236" cy="83033"/>
                </a:xfrm>
              </p:grpSpPr>
              <p:sp>
                <p:nvSpPr>
                  <p:cNvPr id="178" name="Freeform 49">
                    <a:extLst>
                      <a:ext uri="{FF2B5EF4-FFF2-40B4-BE49-F238E27FC236}">
                        <a16:creationId xmlns:a16="http://schemas.microsoft.com/office/drawing/2014/main" id="{F5DA3373-CDD4-8649-8FA3-8EEA41FAEDD6}"/>
                      </a:ext>
                    </a:extLst>
                  </p:cNvPr>
                  <p:cNvSpPr>
                    <a:spLocks/>
                  </p:cNvSpPr>
                  <p:nvPr/>
                </p:nvSpPr>
                <p:spPr bwMode="auto">
                  <a:xfrm>
                    <a:off x="8136219" y="3269217"/>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solidFill>
                    <a:schemeClr val="bg1"/>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79" name="Freeform: Shape 130">
                    <a:extLst>
                      <a:ext uri="{FF2B5EF4-FFF2-40B4-BE49-F238E27FC236}">
                        <a16:creationId xmlns:a16="http://schemas.microsoft.com/office/drawing/2014/main" id="{67E08BB6-6884-674B-B3A7-926DEE1D1495}"/>
                      </a:ext>
                    </a:extLst>
                  </p:cNvPr>
                  <p:cNvSpPr>
                    <a:spLocks/>
                  </p:cNvSpPr>
                  <p:nvPr/>
                </p:nvSpPr>
                <p:spPr bwMode="auto">
                  <a:xfrm>
                    <a:off x="8136219" y="3269217"/>
                    <a:ext cx="80349" cy="83033"/>
                  </a:xfrm>
                  <a:custGeom>
                    <a:avLst/>
                    <a:gdLst>
                      <a:gd name="connsiteX0" fmla="*/ 55712 w 80349"/>
                      <a:gd name="connsiteY0" fmla="*/ 0 h 83033"/>
                      <a:gd name="connsiteX1" fmla="*/ 79832 w 80349"/>
                      <a:gd name="connsiteY1" fmla="*/ 10246 h 83033"/>
                      <a:gd name="connsiteX2" fmla="*/ 80349 w 80349"/>
                      <a:gd name="connsiteY2" fmla="*/ 10041 h 83033"/>
                      <a:gd name="connsiteX3" fmla="*/ 80349 w 80349"/>
                      <a:gd name="connsiteY3" fmla="*/ 83033 h 83033"/>
                      <a:gd name="connsiteX4" fmla="*/ 0 w 80349"/>
                      <a:gd name="connsiteY4" fmla="*/ 83033 h 83033"/>
                      <a:gd name="connsiteX5" fmla="*/ 0 w 80349"/>
                      <a:gd name="connsiteY5" fmla="*/ 59340 h 83033"/>
                      <a:gd name="connsiteX6" fmla="*/ 0 w 80349"/>
                      <a:gd name="connsiteY6" fmla="*/ 43758 h 83033"/>
                      <a:gd name="connsiteX7" fmla="*/ 21772 w 80349"/>
                      <a:gd name="connsiteY7" fmla="*/ 16009 h 8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49" h="83033">
                        <a:moveTo>
                          <a:pt x="55712" y="0"/>
                        </a:moveTo>
                        <a:lnTo>
                          <a:pt x="79832" y="10246"/>
                        </a:lnTo>
                        <a:lnTo>
                          <a:pt x="80349" y="10041"/>
                        </a:lnTo>
                        <a:lnTo>
                          <a:pt x="80349" y="83033"/>
                        </a:lnTo>
                        <a:lnTo>
                          <a:pt x="0" y="83033"/>
                        </a:lnTo>
                        <a:lnTo>
                          <a:pt x="0" y="59340"/>
                        </a:lnTo>
                        <a:lnTo>
                          <a:pt x="0" y="43758"/>
                        </a:lnTo>
                        <a:lnTo>
                          <a:pt x="21772" y="16009"/>
                        </a:lnTo>
                        <a:close/>
                      </a:path>
                    </a:pathLst>
                  </a:custGeom>
                  <a:solidFill>
                    <a:srgbClr val="FF9600"/>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sz="1100">
                      <a:solidFill>
                        <a:schemeClr val="bg1"/>
                      </a:solidFill>
                    </a:endParaRPr>
                  </a:p>
                </p:txBody>
              </p:sp>
            </p:grpSp>
            <p:sp>
              <p:nvSpPr>
                <p:cNvPr id="164" name="Oval 41">
                  <a:extLst>
                    <a:ext uri="{FF2B5EF4-FFF2-40B4-BE49-F238E27FC236}">
                      <a16:creationId xmlns:a16="http://schemas.microsoft.com/office/drawing/2014/main" id="{33B03F91-444F-C24F-9EB5-B8B89000B2C8}"/>
                    </a:ext>
                  </a:extLst>
                </p:cNvPr>
                <p:cNvSpPr>
                  <a:spLocks noChangeArrowheads="1"/>
                </p:cNvSpPr>
                <p:nvPr/>
              </p:nvSpPr>
              <p:spPr bwMode="auto">
                <a:xfrm>
                  <a:off x="8337713" y="3819715"/>
                  <a:ext cx="25828" cy="26255"/>
                </a:xfrm>
                <a:prstGeom prst="ellipse">
                  <a:avLst/>
                </a:prstGeom>
                <a:solidFill>
                  <a:srgbClr val="FF9600"/>
                </a:solidFill>
                <a:ln w="15875" cap="rnd">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100" dirty="0">
                    <a:solidFill>
                      <a:schemeClr val="bg1"/>
                    </a:solidFill>
                  </a:endParaRPr>
                </a:p>
              </p:txBody>
            </p:sp>
            <p:sp>
              <p:nvSpPr>
                <p:cNvPr id="165" name="Oval 42">
                  <a:extLst>
                    <a:ext uri="{FF2B5EF4-FFF2-40B4-BE49-F238E27FC236}">
                      <a16:creationId xmlns:a16="http://schemas.microsoft.com/office/drawing/2014/main" id="{6A89F6D0-69A9-FA4B-8C7A-E4AC2E4BC74F}"/>
                    </a:ext>
                  </a:extLst>
                </p:cNvPr>
                <p:cNvSpPr>
                  <a:spLocks noChangeArrowheads="1"/>
                </p:cNvSpPr>
                <p:nvPr/>
              </p:nvSpPr>
              <p:spPr bwMode="auto">
                <a:xfrm>
                  <a:off x="8409220" y="3819715"/>
                  <a:ext cx="26255" cy="26255"/>
                </a:xfrm>
                <a:prstGeom prst="ellipse">
                  <a:avLst/>
                </a:prstGeom>
                <a:solidFill>
                  <a:srgbClr val="FF9600"/>
                </a:solidFill>
                <a:ln w="15875" cap="rnd">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66" name="Line 43">
                  <a:extLst>
                    <a:ext uri="{FF2B5EF4-FFF2-40B4-BE49-F238E27FC236}">
                      <a16:creationId xmlns:a16="http://schemas.microsoft.com/office/drawing/2014/main" id="{D8285FF1-79A1-714E-B4F5-DA5B28EFE3C9}"/>
                    </a:ext>
                  </a:extLst>
                </p:cNvPr>
                <p:cNvSpPr>
                  <a:spLocks noChangeShapeType="1"/>
                </p:cNvSpPr>
                <p:nvPr/>
              </p:nvSpPr>
              <p:spPr bwMode="auto">
                <a:xfrm>
                  <a:off x="8368877" y="3873719"/>
                  <a:ext cx="33939" cy="0"/>
                </a:xfrm>
                <a:prstGeom prst="line">
                  <a:avLst/>
                </a:prstGeom>
                <a:grpFill/>
                <a:ln w="15875" cap="rnd">
                  <a:solidFill>
                    <a:schemeClr val="tx1">
                      <a:lumMod val="85000"/>
                      <a:lumOff val="1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67" name="Oval 44">
                  <a:extLst>
                    <a:ext uri="{FF2B5EF4-FFF2-40B4-BE49-F238E27FC236}">
                      <a16:creationId xmlns:a16="http://schemas.microsoft.com/office/drawing/2014/main" id="{4D5FFE8A-1A86-984B-9020-9971DB541049}"/>
                    </a:ext>
                  </a:extLst>
                </p:cNvPr>
                <p:cNvSpPr>
                  <a:spLocks noChangeArrowheads="1"/>
                </p:cNvSpPr>
                <p:nvPr/>
              </p:nvSpPr>
              <p:spPr bwMode="auto">
                <a:xfrm>
                  <a:off x="8376134" y="3762510"/>
                  <a:ext cx="19638" cy="19211"/>
                </a:xfrm>
                <a:prstGeom prst="ellipse">
                  <a:avLst/>
                </a:prstGeom>
                <a:solidFill>
                  <a:srgbClr val="D7D7D7"/>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68" name="Oval 45">
                  <a:extLst>
                    <a:ext uri="{FF2B5EF4-FFF2-40B4-BE49-F238E27FC236}">
                      <a16:creationId xmlns:a16="http://schemas.microsoft.com/office/drawing/2014/main" id="{0062C03C-C935-8F4D-B45F-9596975151CD}"/>
                    </a:ext>
                  </a:extLst>
                </p:cNvPr>
                <p:cNvSpPr>
                  <a:spLocks noChangeArrowheads="1"/>
                </p:cNvSpPr>
                <p:nvPr/>
              </p:nvSpPr>
              <p:spPr bwMode="auto">
                <a:xfrm>
                  <a:off x="8347959" y="3739671"/>
                  <a:ext cx="15582" cy="16009"/>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69" name="Oval 46">
                  <a:extLst>
                    <a:ext uri="{FF2B5EF4-FFF2-40B4-BE49-F238E27FC236}">
                      <a16:creationId xmlns:a16="http://schemas.microsoft.com/office/drawing/2014/main" id="{A13045F7-1B82-DE4C-99FA-861D82299ADA}"/>
                    </a:ext>
                  </a:extLst>
                </p:cNvPr>
                <p:cNvSpPr>
                  <a:spLocks noChangeArrowheads="1"/>
                </p:cNvSpPr>
                <p:nvPr/>
              </p:nvSpPr>
              <p:spPr bwMode="auto">
                <a:xfrm>
                  <a:off x="8408152" y="3740525"/>
                  <a:ext cx="16222" cy="16009"/>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70" name="Oval 47">
                  <a:extLst>
                    <a:ext uri="{FF2B5EF4-FFF2-40B4-BE49-F238E27FC236}">
                      <a16:creationId xmlns:a16="http://schemas.microsoft.com/office/drawing/2014/main" id="{8239DAE4-DB43-AD40-BB7C-1B005FD86ED2}"/>
                    </a:ext>
                  </a:extLst>
                </p:cNvPr>
                <p:cNvSpPr>
                  <a:spLocks noChangeArrowheads="1"/>
                </p:cNvSpPr>
                <p:nvPr/>
              </p:nvSpPr>
              <p:spPr bwMode="auto">
                <a:xfrm>
                  <a:off x="8435474" y="3763364"/>
                  <a:ext cx="13448" cy="13874"/>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71" name="Oval 48">
                  <a:extLst>
                    <a:ext uri="{FF2B5EF4-FFF2-40B4-BE49-F238E27FC236}">
                      <a16:creationId xmlns:a16="http://schemas.microsoft.com/office/drawing/2014/main" id="{45C3438C-C920-F54C-BB3C-458668F47754}"/>
                    </a:ext>
                  </a:extLst>
                </p:cNvPr>
                <p:cNvSpPr>
                  <a:spLocks noChangeArrowheads="1"/>
                </p:cNvSpPr>
                <p:nvPr/>
              </p:nvSpPr>
              <p:spPr bwMode="auto">
                <a:xfrm>
                  <a:off x="8324265" y="3762510"/>
                  <a:ext cx="13448" cy="13234"/>
                </a:xfrm>
                <a:prstGeom prst="ellips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72" name="Freeform 49">
                  <a:extLst>
                    <a:ext uri="{FF2B5EF4-FFF2-40B4-BE49-F238E27FC236}">
                      <a16:creationId xmlns:a16="http://schemas.microsoft.com/office/drawing/2014/main" id="{FFB816F0-4260-1349-98BE-E31FFB748E12}"/>
                    </a:ext>
                  </a:extLst>
                </p:cNvPr>
                <p:cNvSpPr>
                  <a:spLocks/>
                </p:cNvSpPr>
                <p:nvPr/>
              </p:nvSpPr>
              <p:spPr bwMode="auto">
                <a:xfrm>
                  <a:off x="8306549" y="3715551"/>
                  <a:ext cx="159236" cy="83033"/>
                </a:xfrm>
                <a:custGeom>
                  <a:avLst/>
                  <a:gdLst>
                    <a:gd name="T0" fmla="*/ 0 w 746"/>
                    <a:gd name="T1" fmla="*/ 278 h 389"/>
                    <a:gd name="T2" fmla="*/ 0 w 746"/>
                    <a:gd name="T3" fmla="*/ 389 h 389"/>
                    <a:gd name="T4" fmla="*/ 746 w 746"/>
                    <a:gd name="T5" fmla="*/ 389 h 389"/>
                    <a:gd name="T6" fmla="*/ 746 w 746"/>
                    <a:gd name="T7" fmla="*/ 199 h 389"/>
                    <a:gd name="T8" fmla="*/ 650 w 746"/>
                    <a:gd name="T9" fmla="*/ 73 h 389"/>
                    <a:gd name="T10" fmla="*/ 495 w 746"/>
                    <a:gd name="T11" fmla="*/ 0 h 389"/>
                    <a:gd name="T12" fmla="*/ 374 w 746"/>
                    <a:gd name="T13" fmla="*/ 48 h 389"/>
                    <a:gd name="T14" fmla="*/ 261 w 746"/>
                    <a:gd name="T15" fmla="*/ 0 h 389"/>
                    <a:gd name="T16" fmla="*/ 102 w 746"/>
                    <a:gd name="T17" fmla="*/ 75 h 389"/>
                    <a:gd name="T18" fmla="*/ 0 w 746"/>
                    <a:gd name="T19" fmla="*/ 205 h 389"/>
                    <a:gd name="T20" fmla="*/ 0 w 746"/>
                    <a:gd name="T21" fmla="*/ 27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6" h="389">
                      <a:moveTo>
                        <a:pt x="0" y="278"/>
                      </a:moveTo>
                      <a:lnTo>
                        <a:pt x="0" y="389"/>
                      </a:lnTo>
                      <a:lnTo>
                        <a:pt x="746" y="389"/>
                      </a:lnTo>
                      <a:lnTo>
                        <a:pt x="746" y="199"/>
                      </a:lnTo>
                      <a:lnTo>
                        <a:pt x="650" y="73"/>
                      </a:lnTo>
                      <a:lnTo>
                        <a:pt x="495" y="0"/>
                      </a:lnTo>
                      <a:lnTo>
                        <a:pt x="374" y="48"/>
                      </a:lnTo>
                      <a:lnTo>
                        <a:pt x="261" y="0"/>
                      </a:lnTo>
                      <a:lnTo>
                        <a:pt x="102" y="75"/>
                      </a:lnTo>
                      <a:lnTo>
                        <a:pt x="0" y="205"/>
                      </a:lnTo>
                      <a:lnTo>
                        <a:pt x="0" y="278"/>
                      </a:lnTo>
                      <a:close/>
                    </a:path>
                  </a:pathLst>
                </a:custGeom>
                <a:grpFill/>
                <a:ln w="15875" cap="rnd">
                  <a:solidFill>
                    <a:schemeClr val="tx1">
                      <a:lumMod val="85000"/>
                      <a:lumOff val="1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73" name="Line 50">
                  <a:extLst>
                    <a:ext uri="{FF2B5EF4-FFF2-40B4-BE49-F238E27FC236}">
                      <a16:creationId xmlns:a16="http://schemas.microsoft.com/office/drawing/2014/main" id="{18147343-FF1E-9940-892E-C74CEDDFA965}"/>
                    </a:ext>
                  </a:extLst>
                </p:cNvPr>
                <p:cNvSpPr>
                  <a:spLocks noChangeShapeType="1"/>
                </p:cNvSpPr>
                <p:nvPr/>
              </p:nvSpPr>
              <p:spPr bwMode="auto">
                <a:xfrm flipH="1">
                  <a:off x="8420319" y="3724516"/>
                  <a:ext cx="11526" cy="16863"/>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74" name="Line 51">
                  <a:extLst>
                    <a:ext uri="{FF2B5EF4-FFF2-40B4-BE49-F238E27FC236}">
                      <a16:creationId xmlns:a16="http://schemas.microsoft.com/office/drawing/2014/main" id="{C8D6C1E2-CD46-BE47-8DFD-A9D1F747CAE2}"/>
                    </a:ext>
                  </a:extLst>
                </p:cNvPr>
                <p:cNvSpPr>
                  <a:spLocks noChangeShapeType="1"/>
                </p:cNvSpPr>
                <p:nvPr/>
              </p:nvSpPr>
              <p:spPr bwMode="auto">
                <a:xfrm flipH="1">
                  <a:off x="8447855" y="3758028"/>
                  <a:ext cx="17930" cy="8965"/>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75" name="Line 52">
                  <a:extLst>
                    <a:ext uri="{FF2B5EF4-FFF2-40B4-BE49-F238E27FC236}">
                      <a16:creationId xmlns:a16="http://schemas.microsoft.com/office/drawing/2014/main" id="{4D2D5555-01BE-0C49-8EB4-8DE95A3B1D25}"/>
                    </a:ext>
                  </a:extLst>
                </p:cNvPr>
                <p:cNvSpPr>
                  <a:spLocks noChangeShapeType="1"/>
                </p:cNvSpPr>
                <p:nvPr/>
              </p:nvSpPr>
              <p:spPr bwMode="auto">
                <a:xfrm>
                  <a:off x="8341342" y="3725369"/>
                  <a:ext cx="11100" cy="15155"/>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76" name="Line 53">
                  <a:extLst>
                    <a:ext uri="{FF2B5EF4-FFF2-40B4-BE49-F238E27FC236}">
                      <a16:creationId xmlns:a16="http://schemas.microsoft.com/office/drawing/2014/main" id="{5C19A663-4C47-8240-82AC-0FD829CF851A}"/>
                    </a:ext>
                  </a:extLst>
                </p:cNvPr>
                <p:cNvSpPr>
                  <a:spLocks noChangeShapeType="1"/>
                </p:cNvSpPr>
                <p:nvPr/>
              </p:nvSpPr>
              <p:spPr bwMode="auto">
                <a:xfrm>
                  <a:off x="8307402" y="3758028"/>
                  <a:ext cx="17290" cy="8538"/>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77" name="Line 54">
                  <a:extLst>
                    <a:ext uri="{FF2B5EF4-FFF2-40B4-BE49-F238E27FC236}">
                      <a16:creationId xmlns:a16="http://schemas.microsoft.com/office/drawing/2014/main" id="{5421E93E-7976-7A4B-ACAE-CD5517C9FB9B}"/>
                    </a:ext>
                  </a:extLst>
                </p:cNvPr>
                <p:cNvSpPr>
                  <a:spLocks noChangeShapeType="1"/>
                </p:cNvSpPr>
                <p:nvPr/>
              </p:nvSpPr>
              <p:spPr bwMode="auto">
                <a:xfrm>
                  <a:off x="8386380" y="3725796"/>
                  <a:ext cx="0" cy="36714"/>
                </a:xfrm>
                <a:prstGeom prst="line">
                  <a:avLst/>
                </a:prstGeom>
                <a:grp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grpSp>
        </p:grpSp>
        <p:grpSp>
          <p:nvGrpSpPr>
            <p:cNvPr id="180" name="Group 179">
              <a:extLst>
                <a:ext uri="{FF2B5EF4-FFF2-40B4-BE49-F238E27FC236}">
                  <a16:creationId xmlns:a16="http://schemas.microsoft.com/office/drawing/2014/main" id="{39A2AEA3-A6B4-254B-9CB6-E58FCB5ED1F0}"/>
                </a:ext>
              </a:extLst>
            </p:cNvPr>
            <p:cNvGrpSpPr/>
            <p:nvPr/>
          </p:nvGrpSpPr>
          <p:grpSpPr>
            <a:xfrm>
              <a:off x="2197373" y="2048842"/>
              <a:ext cx="3273874" cy="1848277"/>
              <a:chOff x="4493640" y="1934782"/>
              <a:chExt cx="3273874" cy="1848277"/>
            </a:xfrm>
          </p:grpSpPr>
          <p:sp>
            <p:nvSpPr>
              <p:cNvPr id="181" name="Hexagon 180">
                <a:extLst>
                  <a:ext uri="{FF2B5EF4-FFF2-40B4-BE49-F238E27FC236}">
                    <a16:creationId xmlns:a16="http://schemas.microsoft.com/office/drawing/2014/main" id="{EBEAAB0E-817C-4B42-A4E2-68DD87AD23D6}"/>
                  </a:ext>
                </a:extLst>
              </p:cNvPr>
              <p:cNvSpPr/>
              <p:nvPr/>
            </p:nvSpPr>
            <p:spPr>
              <a:xfrm>
                <a:off x="4493640" y="1938813"/>
                <a:ext cx="1195770" cy="1080354"/>
              </a:xfrm>
              <a:prstGeom prst="hexagon">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solidFill>
                    <a:schemeClr val="bg1"/>
                  </a:solidFill>
                </a:endParaRPr>
              </a:p>
            </p:txBody>
          </p:sp>
          <p:sp>
            <p:nvSpPr>
              <p:cNvPr id="182" name="Hexagon 181">
                <a:extLst>
                  <a:ext uri="{FF2B5EF4-FFF2-40B4-BE49-F238E27FC236}">
                    <a16:creationId xmlns:a16="http://schemas.microsoft.com/office/drawing/2014/main" id="{E43D4663-C956-0E46-AD24-A137A8C26795}"/>
                  </a:ext>
                </a:extLst>
              </p:cNvPr>
              <p:cNvSpPr/>
              <p:nvPr/>
            </p:nvSpPr>
            <p:spPr>
              <a:xfrm>
                <a:off x="6571744" y="1938813"/>
                <a:ext cx="1195770" cy="1080354"/>
              </a:xfrm>
              <a:prstGeom prst="hexagon">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solidFill>
                    <a:schemeClr val="bg1"/>
                  </a:solidFill>
                </a:endParaRPr>
              </a:p>
            </p:txBody>
          </p:sp>
          <p:sp>
            <p:nvSpPr>
              <p:cNvPr id="183" name="Hexagon 182">
                <a:extLst>
                  <a:ext uri="{FF2B5EF4-FFF2-40B4-BE49-F238E27FC236}">
                    <a16:creationId xmlns:a16="http://schemas.microsoft.com/office/drawing/2014/main" id="{F5DB891B-2989-184A-9C29-2B3BB8E762DB}"/>
                  </a:ext>
                </a:extLst>
              </p:cNvPr>
              <p:cNvSpPr/>
              <p:nvPr/>
            </p:nvSpPr>
            <p:spPr>
              <a:xfrm>
                <a:off x="5532692" y="1934782"/>
                <a:ext cx="1195770" cy="1080354"/>
              </a:xfrm>
              <a:prstGeom prst="hexagon">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00" dirty="0">
                  <a:solidFill>
                    <a:schemeClr val="bg1"/>
                  </a:solidFill>
                </a:endParaRPr>
              </a:p>
            </p:txBody>
          </p:sp>
          <p:sp>
            <p:nvSpPr>
              <p:cNvPr id="185" name="Content Placeholder 3">
                <a:extLst>
                  <a:ext uri="{FF2B5EF4-FFF2-40B4-BE49-F238E27FC236}">
                    <a16:creationId xmlns:a16="http://schemas.microsoft.com/office/drawing/2014/main" id="{92DA939F-AD86-704B-97DD-85B7D9E40B0C}"/>
                  </a:ext>
                </a:extLst>
              </p:cNvPr>
              <p:cNvSpPr txBox="1">
                <a:spLocks/>
              </p:cNvSpPr>
              <p:nvPr/>
            </p:nvSpPr>
            <p:spPr>
              <a:xfrm>
                <a:off x="6736704" y="3181350"/>
                <a:ext cx="989976" cy="60170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85800">
                  <a:lnSpc>
                    <a:spcPct val="90000"/>
                  </a:lnSpc>
                  <a:spcBef>
                    <a:spcPts val="0"/>
                  </a:spcBef>
                </a:pPr>
                <a:r>
                  <a:rPr lang="en-US" sz="800" dirty="0">
                    <a:latin typeface="Amazon Ember" panose="020B0603020204020204" pitchFamily="34" charset="0"/>
                  </a:rPr>
                  <a:t>Local resource access</a:t>
                </a:r>
              </a:p>
              <a:p>
                <a:pPr algn="ctr" defTabSz="685800">
                  <a:lnSpc>
                    <a:spcPct val="90000"/>
                  </a:lnSpc>
                  <a:spcBef>
                    <a:spcPts val="0"/>
                  </a:spcBef>
                </a:pPr>
                <a:endParaRPr lang="en-US" sz="800" dirty="0">
                  <a:latin typeface="Amazon Ember" panose="020B0603020204020204" pitchFamily="34" charset="0"/>
                </a:endParaRPr>
              </a:p>
            </p:txBody>
          </p:sp>
          <p:grpSp>
            <p:nvGrpSpPr>
              <p:cNvPr id="186" name="Group 185">
                <a:extLst>
                  <a:ext uri="{FF2B5EF4-FFF2-40B4-BE49-F238E27FC236}">
                    <a16:creationId xmlns:a16="http://schemas.microsoft.com/office/drawing/2014/main" id="{E568750E-CCFE-8442-9181-138F56033157}"/>
                  </a:ext>
                </a:extLst>
              </p:cNvPr>
              <p:cNvGrpSpPr/>
              <p:nvPr/>
            </p:nvGrpSpPr>
            <p:grpSpPr>
              <a:xfrm>
                <a:off x="4849673" y="2222912"/>
                <a:ext cx="483705" cy="512157"/>
                <a:chOff x="4939988" y="2268919"/>
                <a:chExt cx="370511" cy="392305"/>
              </a:xfrm>
            </p:grpSpPr>
            <p:sp>
              <p:nvSpPr>
                <p:cNvPr id="201" name="Freeform: Shape 142">
                  <a:extLst>
                    <a:ext uri="{FF2B5EF4-FFF2-40B4-BE49-F238E27FC236}">
                      <a16:creationId xmlns:a16="http://schemas.microsoft.com/office/drawing/2014/main" id="{7FCFF3F4-FFEF-7541-A935-526A67338A2C}"/>
                    </a:ext>
                  </a:extLst>
                </p:cNvPr>
                <p:cNvSpPr/>
                <p:nvPr/>
              </p:nvSpPr>
              <p:spPr>
                <a:xfrm>
                  <a:off x="5044271" y="2268919"/>
                  <a:ext cx="266228" cy="180670"/>
                </a:xfrm>
                <a:custGeom>
                  <a:avLst/>
                  <a:gdLst>
                    <a:gd name="connsiteX0" fmla="*/ 261620 w 698500"/>
                    <a:gd name="connsiteY0" fmla="*/ 0 h 474020"/>
                    <a:gd name="connsiteX1" fmla="*/ 698500 w 698500"/>
                    <a:gd name="connsiteY1" fmla="*/ 0 h 474020"/>
                    <a:gd name="connsiteX2" fmla="*/ 698500 w 698500"/>
                    <a:gd name="connsiteY2" fmla="*/ 468940 h 474020"/>
                    <a:gd name="connsiteX3" fmla="*/ 543560 w 698500"/>
                    <a:gd name="connsiteY3" fmla="*/ 468940 h 474020"/>
                    <a:gd name="connsiteX4" fmla="*/ 543560 w 698500"/>
                    <a:gd name="connsiteY4" fmla="*/ 474020 h 474020"/>
                    <a:gd name="connsiteX5" fmla="*/ 106680 w 698500"/>
                    <a:gd name="connsiteY5" fmla="*/ 474020 h 474020"/>
                    <a:gd name="connsiteX6" fmla="*/ 106680 w 698500"/>
                    <a:gd name="connsiteY6" fmla="*/ 413060 h 474020"/>
                    <a:gd name="connsiteX7" fmla="*/ 0 w 698500"/>
                    <a:gd name="connsiteY7" fmla="*/ 413060 h 474020"/>
                    <a:gd name="connsiteX8" fmla="*/ 0 w 698500"/>
                    <a:gd name="connsiteY8" fmla="*/ 162560 h 474020"/>
                    <a:gd name="connsiteX9" fmla="*/ 106680 w 698500"/>
                    <a:gd name="connsiteY9" fmla="*/ 162560 h 474020"/>
                    <a:gd name="connsiteX10" fmla="*/ 106680 w 698500"/>
                    <a:gd name="connsiteY10" fmla="*/ 101600 h 474020"/>
                    <a:gd name="connsiteX11" fmla="*/ 261620 w 698500"/>
                    <a:gd name="connsiteY11" fmla="*/ 101600 h 47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solidFill>
                  <a:srgbClr val="D7D7D7"/>
                </a:solidFill>
                <a:ln w="15875" cap="rnd">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solidFill>
                  </a:endParaRPr>
                </a:p>
              </p:txBody>
            </p:sp>
            <p:sp>
              <p:nvSpPr>
                <p:cNvPr id="202" name="Freeform: Shape 144">
                  <a:extLst>
                    <a:ext uri="{FF2B5EF4-FFF2-40B4-BE49-F238E27FC236}">
                      <a16:creationId xmlns:a16="http://schemas.microsoft.com/office/drawing/2014/main" id="{0CAA038D-512E-B840-A692-1F912E051A44}"/>
                    </a:ext>
                  </a:extLst>
                </p:cNvPr>
                <p:cNvSpPr/>
                <p:nvPr/>
              </p:nvSpPr>
              <p:spPr>
                <a:xfrm>
                  <a:off x="5044219" y="2268919"/>
                  <a:ext cx="266228" cy="180670"/>
                </a:xfrm>
                <a:custGeom>
                  <a:avLst/>
                  <a:gdLst>
                    <a:gd name="connsiteX0" fmla="*/ 261620 w 698500"/>
                    <a:gd name="connsiteY0" fmla="*/ 0 h 474020"/>
                    <a:gd name="connsiteX1" fmla="*/ 698500 w 698500"/>
                    <a:gd name="connsiteY1" fmla="*/ 0 h 474020"/>
                    <a:gd name="connsiteX2" fmla="*/ 698500 w 698500"/>
                    <a:gd name="connsiteY2" fmla="*/ 468940 h 474020"/>
                    <a:gd name="connsiteX3" fmla="*/ 543560 w 698500"/>
                    <a:gd name="connsiteY3" fmla="*/ 468940 h 474020"/>
                    <a:gd name="connsiteX4" fmla="*/ 543560 w 698500"/>
                    <a:gd name="connsiteY4" fmla="*/ 474020 h 474020"/>
                    <a:gd name="connsiteX5" fmla="*/ 106680 w 698500"/>
                    <a:gd name="connsiteY5" fmla="*/ 474020 h 474020"/>
                    <a:gd name="connsiteX6" fmla="*/ 106680 w 698500"/>
                    <a:gd name="connsiteY6" fmla="*/ 413060 h 474020"/>
                    <a:gd name="connsiteX7" fmla="*/ 0 w 698500"/>
                    <a:gd name="connsiteY7" fmla="*/ 413060 h 474020"/>
                    <a:gd name="connsiteX8" fmla="*/ 0 w 698500"/>
                    <a:gd name="connsiteY8" fmla="*/ 162560 h 474020"/>
                    <a:gd name="connsiteX9" fmla="*/ 106680 w 698500"/>
                    <a:gd name="connsiteY9" fmla="*/ 162560 h 474020"/>
                    <a:gd name="connsiteX10" fmla="*/ 106680 w 698500"/>
                    <a:gd name="connsiteY10" fmla="*/ 101600 h 474020"/>
                    <a:gd name="connsiteX11" fmla="*/ 261620 w 698500"/>
                    <a:gd name="connsiteY11" fmla="*/ 101600 h 47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noFill/>
                <a:ln w="9525"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solidFill>
                  </a:endParaRPr>
                </a:p>
              </p:txBody>
            </p:sp>
            <p:sp>
              <p:nvSpPr>
                <p:cNvPr id="203" name="Rectangle 202">
                  <a:extLst>
                    <a:ext uri="{FF2B5EF4-FFF2-40B4-BE49-F238E27FC236}">
                      <a16:creationId xmlns:a16="http://schemas.microsoft.com/office/drawing/2014/main" id="{63A7362F-7791-1048-B4E0-77062FD5C856}"/>
                    </a:ext>
                  </a:extLst>
                </p:cNvPr>
                <p:cNvSpPr/>
                <p:nvPr/>
              </p:nvSpPr>
              <p:spPr>
                <a:xfrm>
                  <a:off x="5067792" y="2353376"/>
                  <a:ext cx="28317" cy="51310"/>
                </a:xfrm>
                <a:prstGeom prst="rect">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solidFill>
                  </a:endParaRPr>
                </a:p>
              </p:txBody>
            </p:sp>
            <p:sp>
              <p:nvSpPr>
                <p:cNvPr id="204" name="Rectangle 203">
                  <a:extLst>
                    <a:ext uri="{FF2B5EF4-FFF2-40B4-BE49-F238E27FC236}">
                      <a16:creationId xmlns:a16="http://schemas.microsoft.com/office/drawing/2014/main" id="{A32B2BE9-CA5B-4D46-B469-B7E896111614}"/>
                    </a:ext>
                  </a:extLst>
                </p:cNvPr>
                <p:cNvSpPr/>
                <p:nvPr/>
              </p:nvSpPr>
              <p:spPr>
                <a:xfrm>
                  <a:off x="5111720" y="2331912"/>
                  <a:ext cx="61354" cy="21464"/>
                </a:xfrm>
                <a:prstGeom prst="rect">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solidFill>
                  </a:endParaRPr>
                </a:p>
              </p:txBody>
            </p:sp>
            <p:sp>
              <p:nvSpPr>
                <p:cNvPr id="205" name="Rectangle 204">
                  <a:extLst>
                    <a:ext uri="{FF2B5EF4-FFF2-40B4-BE49-F238E27FC236}">
                      <a16:creationId xmlns:a16="http://schemas.microsoft.com/office/drawing/2014/main" id="{18D8DD4C-D344-B843-858B-0D5E4E32D21D}"/>
                    </a:ext>
                  </a:extLst>
                </p:cNvPr>
                <p:cNvSpPr/>
                <p:nvPr/>
              </p:nvSpPr>
              <p:spPr>
                <a:xfrm>
                  <a:off x="5111720" y="2360229"/>
                  <a:ext cx="61354" cy="21464"/>
                </a:xfrm>
                <a:prstGeom prst="rect">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solidFill>
                  </a:endParaRPr>
                </a:p>
              </p:txBody>
            </p:sp>
            <p:sp>
              <p:nvSpPr>
                <p:cNvPr id="206" name="Rectangle 205">
                  <a:extLst>
                    <a:ext uri="{FF2B5EF4-FFF2-40B4-BE49-F238E27FC236}">
                      <a16:creationId xmlns:a16="http://schemas.microsoft.com/office/drawing/2014/main" id="{73B1A17B-D1F5-6443-9A7B-3C85DEE7292A}"/>
                    </a:ext>
                  </a:extLst>
                </p:cNvPr>
                <p:cNvSpPr/>
                <p:nvPr/>
              </p:nvSpPr>
              <p:spPr>
                <a:xfrm>
                  <a:off x="5262566" y="2346434"/>
                  <a:ext cx="47933" cy="21464"/>
                </a:xfrm>
                <a:prstGeom prst="rect">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solidFill>
                  </a:endParaRPr>
                </a:p>
              </p:txBody>
            </p:sp>
            <p:sp>
              <p:nvSpPr>
                <p:cNvPr id="207" name="Oval 206">
                  <a:extLst>
                    <a:ext uri="{FF2B5EF4-FFF2-40B4-BE49-F238E27FC236}">
                      <a16:creationId xmlns:a16="http://schemas.microsoft.com/office/drawing/2014/main" id="{F68A4011-21E1-6E4F-8E86-F2A5999025AD}"/>
                    </a:ext>
                  </a:extLst>
                </p:cNvPr>
                <p:cNvSpPr/>
                <p:nvPr/>
              </p:nvSpPr>
              <p:spPr>
                <a:xfrm>
                  <a:off x="5225351" y="2397018"/>
                  <a:ext cx="30418" cy="30418"/>
                </a:xfrm>
                <a:prstGeom prst="ellipse">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solidFill>
                  </a:endParaRPr>
                </a:p>
              </p:txBody>
            </p:sp>
            <p:sp>
              <p:nvSpPr>
                <p:cNvPr id="208" name="Oval 207">
                  <a:extLst>
                    <a:ext uri="{FF2B5EF4-FFF2-40B4-BE49-F238E27FC236}">
                      <a16:creationId xmlns:a16="http://schemas.microsoft.com/office/drawing/2014/main" id="{89DBC337-3B44-6A4A-B4A5-D4D9814CC9DF}"/>
                    </a:ext>
                  </a:extLst>
                </p:cNvPr>
                <p:cNvSpPr/>
                <p:nvPr/>
              </p:nvSpPr>
              <p:spPr>
                <a:xfrm>
                  <a:off x="5262381" y="2397018"/>
                  <a:ext cx="30418" cy="30418"/>
                </a:xfrm>
                <a:prstGeom prst="ellipse">
                  <a:avLst/>
                </a:prstGeom>
                <a:solidFill>
                  <a:schemeClr val="tx1"/>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chemeClr val="bg1"/>
                    </a:solidFill>
                  </a:endParaRPr>
                </a:p>
              </p:txBody>
            </p:sp>
            <p:sp>
              <p:nvSpPr>
                <p:cNvPr id="209" name="Freeform: Shape 151">
                  <a:extLst>
                    <a:ext uri="{FF2B5EF4-FFF2-40B4-BE49-F238E27FC236}">
                      <a16:creationId xmlns:a16="http://schemas.microsoft.com/office/drawing/2014/main" id="{5ED9F468-F1B8-C44F-B105-B5819C492A45}"/>
                    </a:ext>
                  </a:extLst>
                </p:cNvPr>
                <p:cNvSpPr>
                  <a:spLocks/>
                </p:cNvSpPr>
                <p:nvPr/>
              </p:nvSpPr>
              <p:spPr bwMode="auto">
                <a:xfrm>
                  <a:off x="5173800" y="2299151"/>
                  <a:ext cx="71983" cy="86597"/>
                </a:xfrm>
                <a:custGeom>
                  <a:avLst/>
                  <a:gdLst>
                    <a:gd name="connsiteX0" fmla="*/ 0 w 151050"/>
                    <a:gd name="connsiteY0" fmla="*/ 0 h 181716"/>
                    <a:gd name="connsiteX1" fmla="*/ 151050 w 151050"/>
                    <a:gd name="connsiteY1" fmla="*/ 0 h 181716"/>
                    <a:gd name="connsiteX2" fmla="*/ 116870 w 151050"/>
                    <a:gd name="connsiteY2" fmla="*/ 44782 h 181716"/>
                    <a:gd name="connsiteX3" fmla="*/ 21451 w 151050"/>
                    <a:gd name="connsiteY3" fmla="*/ 169799 h 181716"/>
                    <a:gd name="connsiteX4" fmla="*/ 12354 w 151050"/>
                    <a:gd name="connsiteY4" fmla="*/ 181716 h 181716"/>
                    <a:gd name="connsiteX5" fmla="*/ 0 w 151050"/>
                    <a:gd name="connsiteY5" fmla="*/ 181716 h 18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50" h="181716">
                      <a:moveTo>
                        <a:pt x="0" y="0"/>
                      </a:moveTo>
                      <a:lnTo>
                        <a:pt x="151050" y="0"/>
                      </a:lnTo>
                      <a:lnTo>
                        <a:pt x="116870" y="44782"/>
                      </a:lnTo>
                      <a:cubicBezTo>
                        <a:pt x="89822" y="80220"/>
                        <a:pt x="58266" y="121564"/>
                        <a:pt x="21451" y="169799"/>
                      </a:cubicBezTo>
                      <a:lnTo>
                        <a:pt x="12354" y="181716"/>
                      </a:lnTo>
                      <a:lnTo>
                        <a:pt x="0" y="181716"/>
                      </a:lnTo>
                      <a:close/>
                    </a:path>
                  </a:pathLst>
                </a:custGeom>
                <a:solidFill>
                  <a:srgbClr val="FF9600"/>
                </a:solidFill>
                <a:ln w="9525">
                  <a:noFill/>
                  <a:round/>
                  <a:headEnd/>
                  <a:tailEnd/>
                </a:ln>
                <a:extLst/>
              </p:spPr>
              <p:txBody>
                <a:bodyPr vert="horz" wrap="square" lIns="91440" tIns="45720" rIns="91440" bIns="45720" numCol="1" anchor="t" anchorCtr="0" compatLnSpc="1">
                  <a:prstTxWarp prst="textNoShape">
                    <a:avLst/>
                  </a:prstTxWarp>
                  <a:noAutofit/>
                </a:bodyPr>
                <a:lstStyle/>
                <a:p>
                  <a:endParaRPr lang="en-US" sz="1100">
                    <a:solidFill>
                      <a:schemeClr val="bg1"/>
                    </a:solidFill>
                  </a:endParaRPr>
                </a:p>
              </p:txBody>
            </p:sp>
            <p:sp>
              <p:nvSpPr>
                <p:cNvPr id="210" name="Rectangle 209">
                  <a:extLst>
                    <a:ext uri="{FF2B5EF4-FFF2-40B4-BE49-F238E27FC236}">
                      <a16:creationId xmlns:a16="http://schemas.microsoft.com/office/drawing/2014/main" id="{6FD9ED71-292C-3747-9E19-ABEDD8382C84}"/>
                    </a:ext>
                  </a:extLst>
                </p:cNvPr>
                <p:cNvSpPr/>
                <p:nvPr/>
              </p:nvSpPr>
              <p:spPr>
                <a:xfrm>
                  <a:off x="5173800" y="2303276"/>
                  <a:ext cx="86403" cy="86597"/>
                </a:xfrm>
                <a:prstGeom prst="rect">
                  <a:avLst/>
                </a:prstGeom>
                <a:noFill/>
                <a:ln w="15875"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a:solidFill>
                      <a:schemeClr val="bg1"/>
                    </a:solidFill>
                  </a:endParaRPr>
                </a:p>
              </p:txBody>
            </p:sp>
            <p:grpSp>
              <p:nvGrpSpPr>
                <p:cNvPr id="211" name="Group 210">
                  <a:extLst>
                    <a:ext uri="{FF2B5EF4-FFF2-40B4-BE49-F238E27FC236}">
                      <a16:creationId xmlns:a16="http://schemas.microsoft.com/office/drawing/2014/main" id="{C719FA23-EA00-0442-B4C8-C6D06C73C466}"/>
                    </a:ext>
                  </a:extLst>
                </p:cNvPr>
                <p:cNvGrpSpPr/>
                <p:nvPr/>
              </p:nvGrpSpPr>
              <p:grpSpPr>
                <a:xfrm>
                  <a:off x="4939988" y="2495813"/>
                  <a:ext cx="168152" cy="165411"/>
                  <a:chOff x="7311389" y="2779092"/>
                  <a:chExt cx="285016" cy="280369"/>
                </a:xfrm>
              </p:grpSpPr>
              <p:sp>
                <p:nvSpPr>
                  <p:cNvPr id="212" name="Freeform 5">
                    <a:extLst>
                      <a:ext uri="{FF2B5EF4-FFF2-40B4-BE49-F238E27FC236}">
                        <a16:creationId xmlns:a16="http://schemas.microsoft.com/office/drawing/2014/main" id="{0B46923C-82C3-274E-A5BC-E6EEF446C0A9}"/>
                      </a:ext>
                    </a:extLst>
                  </p:cNvPr>
                  <p:cNvSpPr>
                    <a:spLocks/>
                  </p:cNvSpPr>
                  <p:nvPr/>
                </p:nvSpPr>
                <p:spPr bwMode="auto">
                  <a:xfrm>
                    <a:off x="7361630" y="2786084"/>
                    <a:ext cx="234775" cy="235583"/>
                  </a:xfrm>
                  <a:custGeom>
                    <a:avLst/>
                    <a:gdLst>
                      <a:gd name="T0" fmla="*/ 1162 w 1162"/>
                      <a:gd name="T1" fmla="*/ 0 h 1166"/>
                      <a:gd name="T2" fmla="*/ 0 w 1162"/>
                      <a:gd name="T3" fmla="*/ 420 h 1166"/>
                      <a:gd name="T4" fmla="*/ 443 w 1162"/>
                      <a:gd name="T5" fmla="*/ 715 h 1166"/>
                      <a:gd name="T6" fmla="*/ 730 w 1162"/>
                      <a:gd name="T7" fmla="*/ 1166 h 1166"/>
                      <a:gd name="T8" fmla="*/ 1162 w 1162"/>
                      <a:gd name="T9" fmla="*/ 0 h 1166"/>
                    </a:gdLst>
                    <a:ahLst/>
                    <a:cxnLst>
                      <a:cxn ang="0">
                        <a:pos x="T0" y="T1"/>
                      </a:cxn>
                      <a:cxn ang="0">
                        <a:pos x="T2" y="T3"/>
                      </a:cxn>
                      <a:cxn ang="0">
                        <a:pos x="T4" y="T5"/>
                      </a:cxn>
                      <a:cxn ang="0">
                        <a:pos x="T6" y="T7"/>
                      </a:cxn>
                      <a:cxn ang="0">
                        <a:pos x="T8" y="T9"/>
                      </a:cxn>
                    </a:cxnLst>
                    <a:rect l="0" t="0" r="r" b="b"/>
                    <a:pathLst>
                      <a:path w="1162" h="1166">
                        <a:moveTo>
                          <a:pt x="1162" y="0"/>
                        </a:moveTo>
                        <a:lnTo>
                          <a:pt x="0" y="420"/>
                        </a:lnTo>
                        <a:lnTo>
                          <a:pt x="443" y="715"/>
                        </a:lnTo>
                        <a:lnTo>
                          <a:pt x="730" y="1166"/>
                        </a:lnTo>
                        <a:lnTo>
                          <a:pt x="1162" y="0"/>
                        </a:lnTo>
                        <a:close/>
                      </a:path>
                    </a:pathLst>
                  </a:custGeom>
                  <a:solidFill>
                    <a:srgbClr val="D7D7D7"/>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213" name="Freeform 10">
                    <a:extLst>
                      <a:ext uri="{FF2B5EF4-FFF2-40B4-BE49-F238E27FC236}">
                        <a16:creationId xmlns:a16="http://schemas.microsoft.com/office/drawing/2014/main" id="{F7F36079-7823-1241-996D-392EFF9813A7}"/>
                      </a:ext>
                    </a:extLst>
                  </p:cNvPr>
                  <p:cNvSpPr>
                    <a:spLocks/>
                  </p:cNvSpPr>
                  <p:nvPr/>
                </p:nvSpPr>
                <p:spPr bwMode="auto">
                  <a:xfrm>
                    <a:off x="7361630" y="2779092"/>
                    <a:ext cx="234775" cy="144462"/>
                  </a:xfrm>
                  <a:custGeom>
                    <a:avLst/>
                    <a:gdLst>
                      <a:gd name="T0" fmla="*/ 443 w 1162"/>
                      <a:gd name="T1" fmla="*/ 715 h 715"/>
                      <a:gd name="T2" fmla="*/ 0 w 1162"/>
                      <a:gd name="T3" fmla="*/ 420 h 715"/>
                      <a:gd name="T4" fmla="*/ 1162 w 1162"/>
                      <a:gd name="T5" fmla="*/ 0 h 715"/>
                      <a:gd name="T6" fmla="*/ 443 w 1162"/>
                      <a:gd name="T7" fmla="*/ 715 h 715"/>
                    </a:gdLst>
                    <a:ahLst/>
                    <a:cxnLst>
                      <a:cxn ang="0">
                        <a:pos x="T0" y="T1"/>
                      </a:cxn>
                      <a:cxn ang="0">
                        <a:pos x="T2" y="T3"/>
                      </a:cxn>
                      <a:cxn ang="0">
                        <a:pos x="T4" y="T5"/>
                      </a:cxn>
                      <a:cxn ang="0">
                        <a:pos x="T6" y="T7"/>
                      </a:cxn>
                    </a:cxnLst>
                    <a:rect l="0" t="0" r="r" b="b"/>
                    <a:pathLst>
                      <a:path w="1162" h="715">
                        <a:moveTo>
                          <a:pt x="443" y="715"/>
                        </a:moveTo>
                        <a:lnTo>
                          <a:pt x="0" y="420"/>
                        </a:lnTo>
                        <a:lnTo>
                          <a:pt x="1162" y="0"/>
                        </a:lnTo>
                        <a:lnTo>
                          <a:pt x="443" y="715"/>
                        </a:lnTo>
                        <a:close/>
                      </a:path>
                    </a:pathLst>
                  </a:custGeom>
                  <a:solidFill>
                    <a:srgbClr val="FF9600"/>
                  </a:solidFill>
                  <a:ln w="15875" cap="rnd">
                    <a:noFill/>
                    <a:prstDash val="solid"/>
                    <a:round/>
                    <a:headEnd/>
                    <a:tailEnd/>
                  </a:ln>
                </p:spPr>
                <p:txBody>
                  <a:bodyPr vert="horz" wrap="square" lIns="91440" tIns="45720" rIns="91440" bIns="45720" numCol="1" anchor="t" anchorCtr="0" compatLnSpc="1">
                    <a:prstTxWarp prst="textNoShape">
                      <a:avLst/>
                    </a:prstTxWarp>
                  </a:bodyPr>
                  <a:lstStyle/>
                  <a:p>
                    <a:endParaRPr lang="en-US" sz="1100" dirty="0">
                      <a:solidFill>
                        <a:schemeClr val="bg1"/>
                      </a:solidFill>
                    </a:endParaRPr>
                  </a:p>
                </p:txBody>
              </p:sp>
              <p:sp>
                <p:nvSpPr>
                  <p:cNvPr id="214" name="Freeform 5">
                    <a:extLst>
                      <a:ext uri="{FF2B5EF4-FFF2-40B4-BE49-F238E27FC236}">
                        <a16:creationId xmlns:a16="http://schemas.microsoft.com/office/drawing/2014/main" id="{34CB29CE-74E6-6749-A4E3-40199D9B39C7}"/>
                      </a:ext>
                    </a:extLst>
                  </p:cNvPr>
                  <p:cNvSpPr>
                    <a:spLocks/>
                  </p:cNvSpPr>
                  <p:nvPr/>
                </p:nvSpPr>
                <p:spPr bwMode="auto">
                  <a:xfrm>
                    <a:off x="7361630" y="2786084"/>
                    <a:ext cx="234775" cy="235583"/>
                  </a:xfrm>
                  <a:custGeom>
                    <a:avLst/>
                    <a:gdLst>
                      <a:gd name="T0" fmla="*/ 1162 w 1162"/>
                      <a:gd name="T1" fmla="*/ 0 h 1166"/>
                      <a:gd name="T2" fmla="*/ 0 w 1162"/>
                      <a:gd name="T3" fmla="*/ 420 h 1166"/>
                      <a:gd name="T4" fmla="*/ 443 w 1162"/>
                      <a:gd name="T5" fmla="*/ 715 h 1166"/>
                      <a:gd name="T6" fmla="*/ 730 w 1162"/>
                      <a:gd name="T7" fmla="*/ 1166 h 1166"/>
                      <a:gd name="T8" fmla="*/ 1162 w 1162"/>
                      <a:gd name="T9" fmla="*/ 0 h 1166"/>
                    </a:gdLst>
                    <a:ahLst/>
                    <a:cxnLst>
                      <a:cxn ang="0">
                        <a:pos x="T0" y="T1"/>
                      </a:cxn>
                      <a:cxn ang="0">
                        <a:pos x="T2" y="T3"/>
                      </a:cxn>
                      <a:cxn ang="0">
                        <a:pos x="T4" y="T5"/>
                      </a:cxn>
                      <a:cxn ang="0">
                        <a:pos x="T6" y="T7"/>
                      </a:cxn>
                      <a:cxn ang="0">
                        <a:pos x="T8" y="T9"/>
                      </a:cxn>
                    </a:cxnLst>
                    <a:rect l="0" t="0" r="r" b="b"/>
                    <a:pathLst>
                      <a:path w="1162" h="1166">
                        <a:moveTo>
                          <a:pt x="1162" y="0"/>
                        </a:moveTo>
                        <a:lnTo>
                          <a:pt x="0" y="420"/>
                        </a:lnTo>
                        <a:lnTo>
                          <a:pt x="443" y="715"/>
                        </a:lnTo>
                        <a:lnTo>
                          <a:pt x="730" y="1166"/>
                        </a:lnTo>
                        <a:lnTo>
                          <a:pt x="1162" y="0"/>
                        </a:lnTo>
                        <a:close/>
                      </a:path>
                    </a:pathLst>
                  </a:custGeom>
                  <a:noFill/>
                  <a:ln w="15875" cap="rnd">
                    <a:solidFill>
                      <a:schemeClr val="tx1">
                        <a:lumMod val="85000"/>
                        <a:lumOff val="1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215" name="Line 8">
                    <a:extLst>
                      <a:ext uri="{FF2B5EF4-FFF2-40B4-BE49-F238E27FC236}">
                        <a16:creationId xmlns:a16="http://schemas.microsoft.com/office/drawing/2014/main" id="{1D35D01E-B407-1640-A74A-6383138A1CCA}"/>
                      </a:ext>
                    </a:extLst>
                  </p:cNvPr>
                  <p:cNvSpPr>
                    <a:spLocks noChangeShapeType="1"/>
                  </p:cNvSpPr>
                  <p:nvPr/>
                </p:nvSpPr>
                <p:spPr bwMode="auto">
                  <a:xfrm rot="5400000">
                    <a:off x="7402054" y="3010350"/>
                    <a:ext cx="42266" cy="55955"/>
                  </a:xfrm>
                  <a:prstGeom prst="line">
                    <a:avLst/>
                  </a:prstGeom>
                  <a:noFill/>
                  <a:ln w="15875" cap="rnd">
                    <a:solidFill>
                      <a:schemeClr val="tx1">
                        <a:lumMod val="85000"/>
                        <a:lumOff val="1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216" name="Line 8">
                    <a:extLst>
                      <a:ext uri="{FF2B5EF4-FFF2-40B4-BE49-F238E27FC236}">
                        <a16:creationId xmlns:a16="http://schemas.microsoft.com/office/drawing/2014/main" id="{754637B2-6035-9C48-A6B4-10B14C8FDAB5}"/>
                      </a:ext>
                    </a:extLst>
                  </p:cNvPr>
                  <p:cNvSpPr>
                    <a:spLocks noChangeShapeType="1"/>
                  </p:cNvSpPr>
                  <p:nvPr/>
                </p:nvSpPr>
                <p:spPr bwMode="auto">
                  <a:xfrm rot="5400000">
                    <a:off x="7377289" y="2949392"/>
                    <a:ext cx="42266" cy="55955"/>
                  </a:xfrm>
                  <a:prstGeom prst="line">
                    <a:avLst/>
                  </a:prstGeom>
                  <a:noFill/>
                  <a:ln w="15875" cap="rnd">
                    <a:solidFill>
                      <a:schemeClr val="tx1">
                        <a:lumMod val="85000"/>
                        <a:lumOff val="1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217" name="Line 8">
                    <a:extLst>
                      <a:ext uri="{FF2B5EF4-FFF2-40B4-BE49-F238E27FC236}">
                        <a16:creationId xmlns:a16="http://schemas.microsoft.com/office/drawing/2014/main" id="{892384F2-4A05-7B43-B4EA-2996DA69B282}"/>
                      </a:ext>
                    </a:extLst>
                  </p:cNvPr>
                  <p:cNvSpPr>
                    <a:spLocks noChangeShapeType="1"/>
                  </p:cNvSpPr>
                  <p:nvPr/>
                </p:nvSpPr>
                <p:spPr bwMode="auto">
                  <a:xfrm rot="5400000">
                    <a:off x="7318234" y="2913199"/>
                    <a:ext cx="42266" cy="55955"/>
                  </a:xfrm>
                  <a:prstGeom prst="line">
                    <a:avLst/>
                  </a:prstGeom>
                  <a:noFill/>
                  <a:ln w="15875" cap="rnd">
                    <a:solidFill>
                      <a:schemeClr val="tx1">
                        <a:lumMod val="85000"/>
                        <a:lumOff val="1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grpSp>
          </p:grpSp>
          <p:grpSp>
            <p:nvGrpSpPr>
              <p:cNvPr id="187" name="Group 186">
                <a:extLst>
                  <a:ext uri="{FF2B5EF4-FFF2-40B4-BE49-F238E27FC236}">
                    <a16:creationId xmlns:a16="http://schemas.microsoft.com/office/drawing/2014/main" id="{E2575AE2-3B5A-2640-85A0-800C4D62B920}"/>
                  </a:ext>
                </a:extLst>
              </p:cNvPr>
              <p:cNvGrpSpPr/>
              <p:nvPr/>
            </p:nvGrpSpPr>
            <p:grpSpPr>
              <a:xfrm>
                <a:off x="5920104" y="2218449"/>
                <a:ext cx="442596" cy="527511"/>
                <a:chOff x="2897012" y="2317750"/>
                <a:chExt cx="581499" cy="693063"/>
              </a:xfrm>
            </p:grpSpPr>
            <p:sp>
              <p:nvSpPr>
                <p:cNvPr id="193" name="Freeform: Shape 158">
                  <a:extLst>
                    <a:ext uri="{FF2B5EF4-FFF2-40B4-BE49-F238E27FC236}">
                      <a16:creationId xmlns:a16="http://schemas.microsoft.com/office/drawing/2014/main" id="{E32D77C1-4CA5-194E-9F51-5A0B0AB3A995}"/>
                    </a:ext>
                  </a:extLst>
                </p:cNvPr>
                <p:cNvSpPr>
                  <a:spLocks/>
                </p:cNvSpPr>
                <p:nvPr/>
              </p:nvSpPr>
              <p:spPr bwMode="auto">
                <a:xfrm>
                  <a:off x="2941462" y="2317751"/>
                  <a:ext cx="466751" cy="507345"/>
                </a:xfrm>
                <a:custGeom>
                  <a:avLst/>
                  <a:gdLst>
                    <a:gd name="connsiteX0" fmla="*/ 268525 w 466751"/>
                    <a:gd name="connsiteY0" fmla="*/ 0 h 507345"/>
                    <a:gd name="connsiteX1" fmla="*/ 428480 w 466751"/>
                    <a:gd name="connsiteY1" fmla="*/ 53262 h 507345"/>
                    <a:gd name="connsiteX2" fmla="*/ 466751 w 466751"/>
                    <a:gd name="connsiteY2" fmla="*/ 89475 h 507345"/>
                    <a:gd name="connsiteX3" fmla="*/ 146591 w 466751"/>
                    <a:gd name="connsiteY3" fmla="*/ 507345 h 507345"/>
                    <a:gd name="connsiteX4" fmla="*/ 118593 w 466751"/>
                    <a:gd name="connsiteY4" fmla="*/ 492099 h 507345"/>
                    <a:gd name="connsiteX5" fmla="*/ 0 w 466751"/>
                    <a:gd name="connsiteY5" fmla="*/ 267532 h 507345"/>
                    <a:gd name="connsiteX6" fmla="*/ 268525 w 466751"/>
                    <a:gd name="connsiteY6" fmla="*/ 0 h 50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51" h="507345">
                      <a:moveTo>
                        <a:pt x="268525" y="0"/>
                      </a:moveTo>
                      <a:cubicBezTo>
                        <a:pt x="327359" y="0"/>
                        <a:pt x="382798" y="18600"/>
                        <a:pt x="428480" y="53262"/>
                      </a:cubicBezTo>
                      <a:lnTo>
                        <a:pt x="466751" y="89475"/>
                      </a:lnTo>
                      <a:lnTo>
                        <a:pt x="146591" y="507345"/>
                      </a:lnTo>
                      <a:lnTo>
                        <a:pt x="118593" y="492099"/>
                      </a:lnTo>
                      <a:cubicBezTo>
                        <a:pt x="47143" y="443663"/>
                        <a:pt x="0" y="361468"/>
                        <a:pt x="0" y="267532"/>
                      </a:cubicBezTo>
                      <a:cubicBezTo>
                        <a:pt x="0" y="120239"/>
                        <a:pt x="120685" y="0"/>
                        <a:pt x="268525" y="0"/>
                      </a:cubicBezTo>
                      <a:close/>
                    </a:path>
                  </a:pathLst>
                </a:custGeom>
                <a:solidFill>
                  <a:srgbClr val="FF9600"/>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100" kern="0">
                    <a:solidFill>
                      <a:schemeClr val="bg1"/>
                    </a:solidFill>
                    <a:latin typeface="Arial"/>
                  </a:endParaRPr>
                </a:p>
              </p:txBody>
            </p:sp>
            <p:sp>
              <p:nvSpPr>
                <p:cNvPr id="194" name="Freeform 11">
                  <a:extLst>
                    <a:ext uri="{FF2B5EF4-FFF2-40B4-BE49-F238E27FC236}">
                      <a16:creationId xmlns:a16="http://schemas.microsoft.com/office/drawing/2014/main" id="{46E00E1F-022F-0E48-A58C-7B2BE9E872C2}"/>
                    </a:ext>
                  </a:extLst>
                </p:cNvPr>
                <p:cNvSpPr>
                  <a:spLocks/>
                </p:cNvSpPr>
                <p:nvPr/>
              </p:nvSpPr>
              <p:spPr bwMode="auto">
                <a:xfrm>
                  <a:off x="2941462" y="2317750"/>
                  <a:ext cx="537049" cy="661314"/>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5875" cap="rnd">
                  <a:solidFill>
                    <a:schemeClr val="tx1">
                      <a:lumMod val="85000"/>
                      <a:lumOff val="1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kern="0">
                    <a:solidFill>
                      <a:schemeClr val="bg1"/>
                    </a:solidFill>
                    <a:latin typeface="Arial"/>
                  </a:endParaRPr>
                </a:p>
              </p:txBody>
            </p:sp>
            <p:sp>
              <p:nvSpPr>
                <p:cNvPr id="195" name="Oval 194">
                  <a:extLst>
                    <a:ext uri="{FF2B5EF4-FFF2-40B4-BE49-F238E27FC236}">
                      <a16:creationId xmlns:a16="http://schemas.microsoft.com/office/drawing/2014/main" id="{E0A75593-6595-6849-8830-30959EEE9E55}"/>
                    </a:ext>
                  </a:extLst>
                </p:cNvPr>
                <p:cNvSpPr/>
                <p:nvPr/>
              </p:nvSpPr>
              <p:spPr>
                <a:xfrm>
                  <a:off x="3036094" y="2533076"/>
                  <a:ext cx="88106" cy="88106"/>
                </a:xfrm>
                <a:prstGeom prst="ellipse">
                  <a:avLst/>
                </a:prstGeom>
                <a:solidFill>
                  <a:srgbClr val="D7D7D7"/>
                </a:solidFill>
                <a:ln w="15875" cap="rnd">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100" kern="0" dirty="0">
                    <a:solidFill>
                      <a:schemeClr val="bg1"/>
                    </a:solidFill>
                    <a:latin typeface="Arial"/>
                  </a:endParaRPr>
                </a:p>
              </p:txBody>
            </p:sp>
            <p:sp>
              <p:nvSpPr>
                <p:cNvPr id="196" name="Oval 195">
                  <a:extLst>
                    <a:ext uri="{FF2B5EF4-FFF2-40B4-BE49-F238E27FC236}">
                      <a16:creationId xmlns:a16="http://schemas.microsoft.com/office/drawing/2014/main" id="{B0D5C947-E5BB-0349-BB63-69ADE14791E3}"/>
                    </a:ext>
                  </a:extLst>
                </p:cNvPr>
                <p:cNvSpPr/>
                <p:nvPr/>
              </p:nvSpPr>
              <p:spPr>
                <a:xfrm>
                  <a:off x="3161109" y="2533076"/>
                  <a:ext cx="88106" cy="88106"/>
                </a:xfrm>
                <a:prstGeom prst="ellipse">
                  <a:avLst/>
                </a:prstGeom>
                <a:solidFill>
                  <a:srgbClr val="D7D7D7"/>
                </a:solidFill>
                <a:ln w="15875" cap="rnd">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100" kern="0" dirty="0">
                    <a:solidFill>
                      <a:schemeClr val="bg1"/>
                    </a:solidFill>
                    <a:latin typeface="Arial"/>
                  </a:endParaRPr>
                </a:p>
              </p:txBody>
            </p:sp>
            <p:sp>
              <p:nvSpPr>
                <p:cNvPr id="197" name="Oval 196">
                  <a:extLst>
                    <a:ext uri="{FF2B5EF4-FFF2-40B4-BE49-F238E27FC236}">
                      <a16:creationId xmlns:a16="http://schemas.microsoft.com/office/drawing/2014/main" id="{9EEC8111-BE3C-8140-914E-67353E1AA620}"/>
                    </a:ext>
                  </a:extLst>
                </p:cNvPr>
                <p:cNvSpPr/>
                <p:nvPr/>
              </p:nvSpPr>
              <p:spPr>
                <a:xfrm>
                  <a:off x="3286125" y="2533076"/>
                  <a:ext cx="88106" cy="88106"/>
                </a:xfrm>
                <a:prstGeom prst="ellipse">
                  <a:avLst/>
                </a:prstGeom>
                <a:solidFill>
                  <a:srgbClr val="D7D7D7"/>
                </a:solidFill>
                <a:ln w="15875" cap="rnd">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100" kern="0" dirty="0">
                    <a:solidFill>
                      <a:schemeClr val="bg1"/>
                    </a:solidFill>
                    <a:latin typeface="Arial"/>
                  </a:endParaRPr>
                </a:p>
              </p:txBody>
            </p:sp>
            <p:sp>
              <p:nvSpPr>
                <p:cNvPr id="198" name="Freeform 11">
                  <a:extLst>
                    <a:ext uri="{FF2B5EF4-FFF2-40B4-BE49-F238E27FC236}">
                      <a16:creationId xmlns:a16="http://schemas.microsoft.com/office/drawing/2014/main" id="{204746E2-FB15-EC44-AD5B-B30E60F4FA10}"/>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solidFill>
                  <a:srgbClr val="D7D7D7"/>
                </a:solidFill>
                <a:ln w="15875" cap="rnd">
                  <a:solidFill>
                    <a:srgbClr val="474746"/>
                  </a:solidFill>
                  <a:prstDash val="solid"/>
                  <a:round/>
                  <a:headEnd/>
                  <a:tailEnd/>
                </a:ln>
              </p:spPr>
              <p:txBody>
                <a:bodyPr vert="horz" wrap="square" lIns="91440" tIns="45720" rIns="91440" bIns="45720" numCol="1" anchor="t" anchorCtr="0" compatLnSpc="1">
                  <a:prstTxWarp prst="textNoShape">
                    <a:avLst/>
                  </a:prstTxWarp>
                </a:bodyPr>
                <a:lstStyle/>
                <a:p>
                  <a:endParaRPr lang="en-US" sz="1100" kern="0">
                    <a:solidFill>
                      <a:schemeClr val="bg1"/>
                    </a:solidFill>
                    <a:latin typeface="Arial"/>
                  </a:endParaRPr>
                </a:p>
              </p:txBody>
            </p:sp>
            <p:sp>
              <p:nvSpPr>
                <p:cNvPr id="199" name="Freeform 21">
                  <a:extLst>
                    <a:ext uri="{FF2B5EF4-FFF2-40B4-BE49-F238E27FC236}">
                      <a16:creationId xmlns:a16="http://schemas.microsoft.com/office/drawing/2014/main" id="{6CF80125-E2E6-BE49-A3D6-CF28C8A8E4EF}"/>
                    </a:ext>
                  </a:extLst>
                </p:cNvPr>
                <p:cNvSpPr>
                  <a:spLocks/>
                </p:cNvSpPr>
                <p:nvPr/>
              </p:nvSpPr>
              <p:spPr bwMode="auto">
                <a:xfrm rot="900000">
                  <a:off x="2897089" y="2697029"/>
                  <a:ext cx="224803" cy="248577"/>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rgbClr val="FFE6C1"/>
                </a:solidFill>
                <a:ln w="15875">
                  <a:noFill/>
                  <a:round/>
                  <a:headEnd/>
                  <a:tailEnd/>
                </a:ln>
                <a:extLst/>
              </p:spPr>
              <p:txBody>
                <a:bodyPr vert="horz" wrap="square" lIns="91440" tIns="45720" rIns="91440" bIns="45720" numCol="1" anchor="t" anchorCtr="0" compatLnSpc="1">
                  <a:prstTxWarp prst="textNoShape">
                    <a:avLst/>
                  </a:prstTxWarp>
                </a:bodyPr>
                <a:lstStyle/>
                <a:p>
                  <a:endParaRPr lang="en-US" sz="1100" dirty="0">
                    <a:solidFill>
                      <a:schemeClr val="bg1"/>
                    </a:solidFill>
                  </a:endParaRPr>
                </a:p>
              </p:txBody>
            </p:sp>
            <p:sp>
              <p:nvSpPr>
                <p:cNvPr id="200" name="Freeform 11">
                  <a:extLst>
                    <a:ext uri="{FF2B5EF4-FFF2-40B4-BE49-F238E27FC236}">
                      <a16:creationId xmlns:a16="http://schemas.microsoft.com/office/drawing/2014/main" id="{20AD31E6-2B5B-7441-A3E8-752D4991C9A9}"/>
                    </a:ext>
                  </a:extLst>
                </p:cNvPr>
                <p:cNvSpPr>
                  <a:spLocks/>
                </p:cNvSpPr>
                <p:nvPr/>
              </p:nvSpPr>
              <p:spPr bwMode="auto">
                <a:xfrm flipH="1">
                  <a:off x="2897012" y="2699780"/>
                  <a:ext cx="252588" cy="311033"/>
                </a:xfrm>
                <a:custGeom>
                  <a:avLst/>
                  <a:gdLst>
                    <a:gd name="T0" fmla="*/ 178 w 178"/>
                    <a:gd name="T1" fmla="*/ 89 h 220"/>
                    <a:gd name="T2" fmla="*/ 178 w 178"/>
                    <a:gd name="T3" fmla="*/ 81 h 220"/>
                    <a:gd name="T4" fmla="*/ 156 w 178"/>
                    <a:gd name="T5" fmla="*/ 31 h 220"/>
                    <a:gd name="T6" fmla="*/ 89 w 178"/>
                    <a:gd name="T7" fmla="*/ 0 h 220"/>
                    <a:gd name="T8" fmla="*/ 0 w 178"/>
                    <a:gd name="T9" fmla="*/ 89 h 220"/>
                    <a:gd name="T10" fmla="*/ 89 w 178"/>
                    <a:gd name="T11" fmla="*/ 179 h 220"/>
                    <a:gd name="T12" fmla="*/ 89 w 178"/>
                    <a:gd name="T13" fmla="*/ 220 h 220"/>
                    <a:gd name="T14" fmla="*/ 160 w 178"/>
                    <a:gd name="T15" fmla="*/ 145 h 220"/>
                    <a:gd name="T16" fmla="*/ 178 w 178"/>
                    <a:gd name="T17" fmla="*/ 8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20">
                      <a:moveTo>
                        <a:pt x="178" y="89"/>
                      </a:moveTo>
                      <a:cubicBezTo>
                        <a:pt x="178" y="87"/>
                        <a:pt x="178" y="84"/>
                        <a:pt x="178" y="81"/>
                      </a:cubicBezTo>
                      <a:cubicBezTo>
                        <a:pt x="176" y="62"/>
                        <a:pt x="168" y="45"/>
                        <a:pt x="156" y="31"/>
                      </a:cubicBezTo>
                      <a:cubicBezTo>
                        <a:pt x="139" y="11"/>
                        <a:pt x="115" y="0"/>
                        <a:pt x="89" y="0"/>
                      </a:cubicBezTo>
                      <a:cubicBezTo>
                        <a:pt x="40" y="0"/>
                        <a:pt x="0" y="40"/>
                        <a:pt x="0" y="89"/>
                      </a:cubicBezTo>
                      <a:cubicBezTo>
                        <a:pt x="0" y="139"/>
                        <a:pt x="40" y="179"/>
                        <a:pt x="89" y="179"/>
                      </a:cubicBezTo>
                      <a:cubicBezTo>
                        <a:pt x="89" y="220"/>
                        <a:pt x="89" y="220"/>
                        <a:pt x="89" y="220"/>
                      </a:cubicBezTo>
                      <a:cubicBezTo>
                        <a:pt x="115" y="198"/>
                        <a:pt x="143" y="175"/>
                        <a:pt x="160" y="145"/>
                      </a:cubicBezTo>
                      <a:cubicBezTo>
                        <a:pt x="170" y="128"/>
                        <a:pt x="178" y="110"/>
                        <a:pt x="178" y="89"/>
                      </a:cubicBezTo>
                      <a:close/>
                    </a:path>
                  </a:pathLst>
                </a:custGeom>
                <a:noFill/>
                <a:ln w="15875" cap="rnd">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100" kern="0">
                    <a:solidFill>
                      <a:schemeClr val="bg1"/>
                    </a:solidFill>
                    <a:latin typeface="Arial"/>
                  </a:endParaRPr>
                </a:p>
              </p:txBody>
            </p:sp>
          </p:grpSp>
          <p:grpSp>
            <p:nvGrpSpPr>
              <p:cNvPr id="188" name="Group 187">
                <a:extLst>
                  <a:ext uri="{FF2B5EF4-FFF2-40B4-BE49-F238E27FC236}">
                    <a16:creationId xmlns:a16="http://schemas.microsoft.com/office/drawing/2014/main" id="{5274066E-F614-CF44-9752-87CAAADE7C51}"/>
                  </a:ext>
                </a:extLst>
              </p:cNvPr>
              <p:cNvGrpSpPr/>
              <p:nvPr/>
            </p:nvGrpSpPr>
            <p:grpSpPr>
              <a:xfrm>
                <a:off x="6968754" y="2218449"/>
                <a:ext cx="410226" cy="523405"/>
                <a:chOff x="1855788" y="1408115"/>
                <a:chExt cx="355600" cy="453708"/>
              </a:xfrm>
            </p:grpSpPr>
            <p:sp>
              <p:nvSpPr>
                <p:cNvPr id="189" name="Freeform: Shape 167">
                  <a:extLst>
                    <a:ext uri="{FF2B5EF4-FFF2-40B4-BE49-F238E27FC236}">
                      <a16:creationId xmlns:a16="http://schemas.microsoft.com/office/drawing/2014/main" id="{53BC0372-8BE3-FB44-BEDB-1D9637D9EC4F}"/>
                    </a:ext>
                  </a:extLst>
                </p:cNvPr>
                <p:cNvSpPr>
                  <a:spLocks/>
                </p:cNvSpPr>
                <p:nvPr/>
              </p:nvSpPr>
              <p:spPr bwMode="auto">
                <a:xfrm>
                  <a:off x="1859838" y="1715773"/>
                  <a:ext cx="222864" cy="146050"/>
                </a:xfrm>
                <a:custGeom>
                  <a:avLst/>
                  <a:gdLst>
                    <a:gd name="connsiteX0" fmla="*/ 61913 w 222864"/>
                    <a:gd name="connsiteY0" fmla="*/ 0 h 146050"/>
                    <a:gd name="connsiteX1" fmla="*/ 222864 w 222864"/>
                    <a:gd name="connsiteY1" fmla="*/ 0 h 146050"/>
                    <a:gd name="connsiteX2" fmla="*/ 111206 w 222864"/>
                    <a:gd name="connsiteY2" fmla="*/ 146050 h 146050"/>
                    <a:gd name="connsiteX3" fmla="*/ 0 w 222864"/>
                    <a:gd name="connsiteY3" fmla="*/ 146050 h 146050"/>
                  </a:gdLst>
                  <a:ahLst/>
                  <a:cxnLst>
                    <a:cxn ang="0">
                      <a:pos x="connsiteX0" y="connsiteY0"/>
                    </a:cxn>
                    <a:cxn ang="0">
                      <a:pos x="connsiteX1" y="connsiteY1"/>
                    </a:cxn>
                    <a:cxn ang="0">
                      <a:pos x="connsiteX2" y="connsiteY2"/>
                    </a:cxn>
                    <a:cxn ang="0">
                      <a:pos x="connsiteX3" y="connsiteY3"/>
                    </a:cxn>
                  </a:cxnLst>
                  <a:rect l="l" t="t" r="r" b="b"/>
                  <a:pathLst>
                    <a:path w="222864" h="146050">
                      <a:moveTo>
                        <a:pt x="61913" y="0"/>
                      </a:moveTo>
                      <a:lnTo>
                        <a:pt x="222864" y="0"/>
                      </a:lnTo>
                      <a:lnTo>
                        <a:pt x="111206" y="146050"/>
                      </a:lnTo>
                      <a:lnTo>
                        <a:pt x="0" y="146050"/>
                      </a:lnTo>
                      <a:close/>
                    </a:path>
                  </a:pathLst>
                </a:custGeom>
                <a:solidFill>
                  <a:srgbClr val="FF9600"/>
                </a:solidFill>
                <a:ln w="17463" cap="flat">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100" dirty="0">
                    <a:solidFill>
                      <a:schemeClr val="bg1"/>
                    </a:solidFill>
                  </a:endParaRPr>
                </a:p>
              </p:txBody>
            </p:sp>
            <p:sp>
              <p:nvSpPr>
                <p:cNvPr id="190" name="Freeform 5">
                  <a:extLst>
                    <a:ext uri="{FF2B5EF4-FFF2-40B4-BE49-F238E27FC236}">
                      <a16:creationId xmlns:a16="http://schemas.microsoft.com/office/drawing/2014/main" id="{FF353637-C3FE-C448-8785-906A34E4104A}"/>
                    </a:ext>
                  </a:extLst>
                </p:cNvPr>
                <p:cNvSpPr>
                  <a:spLocks/>
                </p:cNvSpPr>
                <p:nvPr/>
              </p:nvSpPr>
              <p:spPr bwMode="auto">
                <a:xfrm>
                  <a:off x="1855788" y="1714503"/>
                  <a:ext cx="355600" cy="146050"/>
                </a:xfrm>
                <a:custGeom>
                  <a:avLst/>
                  <a:gdLst>
                    <a:gd name="T0" fmla="*/ 39 w 224"/>
                    <a:gd name="T1" fmla="*/ 0 h 92"/>
                    <a:gd name="T2" fmla="*/ 181 w 224"/>
                    <a:gd name="T3" fmla="*/ 0 h 92"/>
                    <a:gd name="T4" fmla="*/ 224 w 224"/>
                    <a:gd name="T5" fmla="*/ 92 h 92"/>
                    <a:gd name="T6" fmla="*/ 0 w 224"/>
                    <a:gd name="T7" fmla="*/ 92 h 92"/>
                    <a:gd name="T8" fmla="*/ 39 w 224"/>
                    <a:gd name="T9" fmla="*/ 0 h 92"/>
                  </a:gdLst>
                  <a:ahLst/>
                  <a:cxnLst>
                    <a:cxn ang="0">
                      <a:pos x="T0" y="T1"/>
                    </a:cxn>
                    <a:cxn ang="0">
                      <a:pos x="T2" y="T3"/>
                    </a:cxn>
                    <a:cxn ang="0">
                      <a:pos x="T4" y="T5"/>
                    </a:cxn>
                    <a:cxn ang="0">
                      <a:pos x="T6" y="T7"/>
                    </a:cxn>
                    <a:cxn ang="0">
                      <a:pos x="T8" y="T9"/>
                    </a:cxn>
                  </a:cxnLst>
                  <a:rect l="0" t="0" r="r" b="b"/>
                  <a:pathLst>
                    <a:path w="224" h="92">
                      <a:moveTo>
                        <a:pt x="39" y="0"/>
                      </a:moveTo>
                      <a:lnTo>
                        <a:pt x="181" y="0"/>
                      </a:lnTo>
                      <a:lnTo>
                        <a:pt x="224" y="92"/>
                      </a:lnTo>
                      <a:lnTo>
                        <a:pt x="0" y="92"/>
                      </a:lnTo>
                      <a:lnTo>
                        <a:pt x="39" y="0"/>
                      </a:lnTo>
                      <a:close/>
                    </a:path>
                  </a:pathLst>
                </a:custGeom>
                <a:noFill/>
                <a:ln w="1587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91" name="Freeform 6">
                  <a:extLst>
                    <a:ext uri="{FF2B5EF4-FFF2-40B4-BE49-F238E27FC236}">
                      <a16:creationId xmlns:a16="http://schemas.microsoft.com/office/drawing/2014/main" id="{90A17261-AA26-BA44-8025-C82B6C182987}"/>
                    </a:ext>
                  </a:extLst>
                </p:cNvPr>
                <p:cNvSpPr>
                  <a:spLocks/>
                </p:cNvSpPr>
                <p:nvPr/>
              </p:nvSpPr>
              <p:spPr bwMode="auto">
                <a:xfrm>
                  <a:off x="1895476" y="1408115"/>
                  <a:ext cx="276225" cy="392113"/>
                </a:xfrm>
                <a:custGeom>
                  <a:avLst/>
                  <a:gdLst>
                    <a:gd name="T0" fmla="*/ 119 w 126"/>
                    <a:gd name="T1" fmla="*/ 89 h 179"/>
                    <a:gd name="T2" fmla="*/ 121 w 126"/>
                    <a:gd name="T3" fmla="*/ 87 h 179"/>
                    <a:gd name="T4" fmla="*/ 126 w 126"/>
                    <a:gd name="T5" fmla="*/ 62 h 179"/>
                    <a:gd name="T6" fmla="*/ 63 w 126"/>
                    <a:gd name="T7" fmla="*/ 0 h 179"/>
                    <a:gd name="T8" fmla="*/ 0 w 126"/>
                    <a:gd name="T9" fmla="*/ 62 h 179"/>
                    <a:gd name="T10" fmla="*/ 25 w 126"/>
                    <a:gd name="T11" fmla="*/ 118 h 179"/>
                    <a:gd name="T12" fmla="*/ 52 w 126"/>
                    <a:gd name="T13" fmla="*/ 162 h 179"/>
                    <a:gd name="T14" fmla="*/ 62 w 126"/>
                    <a:gd name="T15" fmla="*/ 179 h 179"/>
                    <a:gd name="T16" fmla="*/ 119 w 126"/>
                    <a:gd name="T17" fmla="*/ 89 h 179"/>
                    <a:gd name="connsiteX0" fmla="*/ 4921 w 10000"/>
                    <a:gd name="connsiteY0" fmla="*/ 10000 h 10000"/>
                    <a:gd name="connsiteX1" fmla="*/ 9603 w 10000"/>
                    <a:gd name="connsiteY1" fmla="*/ 4860 h 10000"/>
                    <a:gd name="connsiteX2" fmla="*/ 10000 w 10000"/>
                    <a:gd name="connsiteY2" fmla="*/ 3464 h 10000"/>
                    <a:gd name="connsiteX3" fmla="*/ 5000 w 10000"/>
                    <a:gd name="connsiteY3" fmla="*/ 0 h 10000"/>
                    <a:gd name="connsiteX4" fmla="*/ 0 w 10000"/>
                    <a:gd name="connsiteY4" fmla="*/ 3464 h 10000"/>
                    <a:gd name="connsiteX5" fmla="*/ 1984 w 10000"/>
                    <a:gd name="connsiteY5" fmla="*/ 6592 h 10000"/>
                    <a:gd name="connsiteX6" fmla="*/ 4127 w 10000"/>
                    <a:gd name="connsiteY6" fmla="*/ 9050 h 10000"/>
                    <a:gd name="connsiteX7" fmla="*/ 4921 w 10000"/>
                    <a:gd name="connsiteY7"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4921" y="10000"/>
                      </a:moveTo>
                      <a:cubicBezTo>
                        <a:pt x="5834" y="9302"/>
                        <a:pt x="8757" y="5949"/>
                        <a:pt x="9603" y="4860"/>
                      </a:cubicBezTo>
                      <a:cubicBezTo>
                        <a:pt x="9921" y="4469"/>
                        <a:pt x="10000" y="3911"/>
                        <a:pt x="10000" y="3464"/>
                      </a:cubicBezTo>
                      <a:cubicBezTo>
                        <a:pt x="10000" y="1564"/>
                        <a:pt x="7778" y="0"/>
                        <a:pt x="5000" y="0"/>
                      </a:cubicBezTo>
                      <a:cubicBezTo>
                        <a:pt x="2302" y="0"/>
                        <a:pt x="0" y="1564"/>
                        <a:pt x="0" y="3464"/>
                      </a:cubicBezTo>
                      <a:cubicBezTo>
                        <a:pt x="0" y="4693"/>
                        <a:pt x="1111" y="5642"/>
                        <a:pt x="1984" y="6592"/>
                      </a:cubicBezTo>
                      <a:cubicBezTo>
                        <a:pt x="2698" y="7430"/>
                        <a:pt x="3413" y="8212"/>
                        <a:pt x="4127" y="9050"/>
                      </a:cubicBezTo>
                      <a:cubicBezTo>
                        <a:pt x="4365" y="9330"/>
                        <a:pt x="4683" y="9665"/>
                        <a:pt x="4921" y="10000"/>
                      </a:cubicBezTo>
                      <a:close/>
                    </a:path>
                  </a:pathLst>
                </a:custGeom>
                <a:solidFill>
                  <a:srgbClr val="FFE6C1"/>
                </a:solidFill>
                <a:ln w="1587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sp>
              <p:nvSpPr>
                <p:cNvPr id="192" name="Oval 7">
                  <a:extLst>
                    <a:ext uri="{FF2B5EF4-FFF2-40B4-BE49-F238E27FC236}">
                      <a16:creationId xmlns:a16="http://schemas.microsoft.com/office/drawing/2014/main" id="{CAD4256E-8224-5A4A-92C1-C18512B1AC8F}"/>
                    </a:ext>
                  </a:extLst>
                </p:cNvPr>
                <p:cNvSpPr>
                  <a:spLocks noChangeArrowheads="1"/>
                </p:cNvSpPr>
                <p:nvPr/>
              </p:nvSpPr>
              <p:spPr bwMode="auto">
                <a:xfrm>
                  <a:off x="1919288" y="1428753"/>
                  <a:ext cx="228600" cy="227013"/>
                </a:xfrm>
                <a:prstGeom prst="ellipse">
                  <a:avLst/>
                </a:prstGeom>
                <a:solidFill>
                  <a:srgbClr val="D7D7D7"/>
                </a:solidFill>
                <a:ln w="1587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endParaRPr lang="en-US" sz="1100">
                    <a:solidFill>
                      <a:schemeClr val="bg1"/>
                    </a:solidFill>
                  </a:endParaRPr>
                </a:p>
              </p:txBody>
            </p:sp>
          </p:grpSp>
        </p:grpSp>
      </p:grpSp>
      <p:grpSp>
        <p:nvGrpSpPr>
          <p:cNvPr id="220" name="Group 219">
            <a:extLst>
              <a:ext uri="{FF2B5EF4-FFF2-40B4-BE49-F238E27FC236}">
                <a16:creationId xmlns:a16="http://schemas.microsoft.com/office/drawing/2014/main" id="{75D2E4C3-59AA-9843-A509-39E2589CA041}"/>
              </a:ext>
            </a:extLst>
          </p:cNvPr>
          <p:cNvGrpSpPr>
            <a:grpSpLocks noChangeAspect="1"/>
          </p:cNvGrpSpPr>
          <p:nvPr/>
        </p:nvGrpSpPr>
        <p:grpSpPr>
          <a:xfrm>
            <a:off x="230192" y="149812"/>
            <a:ext cx="441214" cy="493776"/>
            <a:chOff x="3719580" y="1867476"/>
            <a:chExt cx="457782" cy="512318"/>
          </a:xfrm>
        </p:grpSpPr>
        <p:grpSp>
          <p:nvGrpSpPr>
            <p:cNvPr id="221" name="Group 220">
              <a:extLst>
                <a:ext uri="{FF2B5EF4-FFF2-40B4-BE49-F238E27FC236}">
                  <a16:creationId xmlns:a16="http://schemas.microsoft.com/office/drawing/2014/main" id="{C556767D-E174-CE42-B3B3-C51EE737C471}"/>
                </a:ext>
              </a:extLst>
            </p:cNvPr>
            <p:cNvGrpSpPr/>
            <p:nvPr/>
          </p:nvGrpSpPr>
          <p:grpSpPr>
            <a:xfrm>
              <a:off x="3797810" y="1976198"/>
              <a:ext cx="301322" cy="294875"/>
              <a:chOff x="18347055" y="1391945"/>
              <a:chExt cx="3628370" cy="3550757"/>
            </a:xfrm>
            <a:solidFill>
              <a:schemeClr val="bg1"/>
            </a:solidFill>
          </p:grpSpPr>
          <p:sp>
            <p:nvSpPr>
              <p:cNvPr id="223" name="Oval 12">
                <a:extLst>
                  <a:ext uri="{FF2B5EF4-FFF2-40B4-BE49-F238E27FC236}">
                    <a16:creationId xmlns:a16="http://schemas.microsoft.com/office/drawing/2014/main" id="{2675C9F1-33E5-304D-A641-FAEE25D3CF95}"/>
                  </a:ext>
                </a:extLst>
              </p:cNvPr>
              <p:cNvSpPr>
                <a:spLocks noChangeArrowheads="1"/>
              </p:cNvSpPr>
              <p:nvPr/>
            </p:nvSpPr>
            <p:spPr bwMode="auto">
              <a:xfrm>
                <a:off x="18722880" y="1711997"/>
                <a:ext cx="2870069" cy="2847990"/>
              </a:xfrm>
              <a:prstGeom prst="ellipse">
                <a:avLst/>
              </a:prstGeom>
              <a:solidFill>
                <a:srgbClr val="D7D7D7"/>
              </a:solidFill>
              <a:ln w="15875" cap="rnd">
                <a:solidFill>
                  <a:srgbClr val="049FC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
                <a:extLst>
                  <a:ext uri="{FF2B5EF4-FFF2-40B4-BE49-F238E27FC236}">
                    <a16:creationId xmlns:a16="http://schemas.microsoft.com/office/drawing/2014/main" id="{94C6EB94-1D46-3045-B0C8-16DB1D97FE40}"/>
                  </a:ext>
                </a:extLst>
              </p:cNvPr>
              <p:cNvSpPr>
                <a:spLocks/>
              </p:cNvSpPr>
              <p:nvPr/>
            </p:nvSpPr>
            <p:spPr bwMode="auto">
              <a:xfrm>
                <a:off x="18793325" y="3157622"/>
                <a:ext cx="905476" cy="1785080"/>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5875" cap="rnd">
                <a:solidFill>
                  <a:srgbClr val="049FC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5" name="Freeform 7">
                <a:extLst>
                  <a:ext uri="{FF2B5EF4-FFF2-40B4-BE49-F238E27FC236}">
                    <a16:creationId xmlns:a16="http://schemas.microsoft.com/office/drawing/2014/main" id="{BCDE4EDA-FF99-294F-AFF3-708001C384AC}"/>
                  </a:ext>
                </a:extLst>
              </p:cNvPr>
              <p:cNvSpPr>
                <a:spLocks/>
              </p:cNvSpPr>
              <p:nvPr/>
            </p:nvSpPr>
            <p:spPr bwMode="auto">
              <a:xfrm>
                <a:off x="20630147" y="3157622"/>
                <a:ext cx="931347" cy="1785080"/>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5875" cap="rnd">
                <a:solidFill>
                  <a:srgbClr val="049FC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6" name="Line 8">
                <a:extLst>
                  <a:ext uri="{FF2B5EF4-FFF2-40B4-BE49-F238E27FC236}">
                    <a16:creationId xmlns:a16="http://schemas.microsoft.com/office/drawing/2014/main" id="{4E6EC463-E9C7-0D4C-AAB8-4A9C47697A9E}"/>
                  </a:ext>
                </a:extLst>
              </p:cNvPr>
              <p:cNvSpPr>
                <a:spLocks noChangeShapeType="1"/>
              </p:cNvSpPr>
              <p:nvPr/>
            </p:nvSpPr>
            <p:spPr bwMode="auto">
              <a:xfrm>
                <a:off x="20164474" y="1805877"/>
                <a:ext cx="0" cy="3136825"/>
              </a:xfrm>
              <a:prstGeom prst="line">
                <a:avLst/>
              </a:prstGeom>
              <a:grpFill/>
              <a:ln w="15875" cap="rnd">
                <a:solidFill>
                  <a:srgbClr val="049FC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7" name="Oval 9">
                <a:extLst>
                  <a:ext uri="{FF2B5EF4-FFF2-40B4-BE49-F238E27FC236}">
                    <a16:creationId xmlns:a16="http://schemas.microsoft.com/office/drawing/2014/main" id="{2E74FB91-A741-914F-8A1B-4765E9F3741F}"/>
                  </a:ext>
                </a:extLst>
              </p:cNvPr>
              <p:cNvSpPr>
                <a:spLocks noChangeArrowheads="1"/>
              </p:cNvSpPr>
              <p:nvPr/>
            </p:nvSpPr>
            <p:spPr bwMode="auto">
              <a:xfrm>
                <a:off x="18347055" y="2737223"/>
                <a:ext cx="860202" cy="834331"/>
              </a:xfrm>
              <a:prstGeom prst="ellipse">
                <a:avLst/>
              </a:prstGeom>
              <a:solidFill>
                <a:srgbClr val="D7D7D7"/>
              </a:solidFill>
              <a:ln w="15875" cap="rnd">
                <a:solidFill>
                  <a:srgbClr val="049FC7"/>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8" name="Oval 12">
                <a:extLst>
                  <a:ext uri="{FF2B5EF4-FFF2-40B4-BE49-F238E27FC236}">
                    <a16:creationId xmlns:a16="http://schemas.microsoft.com/office/drawing/2014/main" id="{82CFA516-2F6E-6149-88AF-8C8E3FE2B78E}"/>
                  </a:ext>
                </a:extLst>
              </p:cNvPr>
              <p:cNvSpPr>
                <a:spLocks noChangeArrowheads="1"/>
              </p:cNvSpPr>
              <p:nvPr/>
            </p:nvSpPr>
            <p:spPr bwMode="auto">
              <a:xfrm>
                <a:off x="19744075" y="1391945"/>
                <a:ext cx="840799" cy="834331"/>
              </a:xfrm>
              <a:prstGeom prst="ellipse">
                <a:avLst/>
              </a:prstGeom>
              <a:grpFill/>
              <a:ln w="15875"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Oval 15">
                <a:extLst>
                  <a:ext uri="{FF2B5EF4-FFF2-40B4-BE49-F238E27FC236}">
                    <a16:creationId xmlns:a16="http://schemas.microsoft.com/office/drawing/2014/main" id="{3C149AD5-C380-034A-A2F6-E71EFDF7B4E4}"/>
                  </a:ext>
                </a:extLst>
              </p:cNvPr>
              <p:cNvSpPr>
                <a:spLocks noChangeArrowheads="1"/>
              </p:cNvSpPr>
              <p:nvPr/>
            </p:nvSpPr>
            <p:spPr bwMode="auto">
              <a:xfrm>
                <a:off x="21141094" y="2737223"/>
                <a:ext cx="834331" cy="834331"/>
              </a:xfrm>
              <a:prstGeom prst="ellipse">
                <a:avLst/>
              </a:prstGeom>
              <a:grpFill/>
              <a:ln w="15875" cap="rnd">
                <a:solidFill>
                  <a:schemeClr val="tx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0" name="Oval 12">
                <a:extLst>
                  <a:ext uri="{FF2B5EF4-FFF2-40B4-BE49-F238E27FC236}">
                    <a16:creationId xmlns:a16="http://schemas.microsoft.com/office/drawing/2014/main" id="{16F5B9D1-E743-0F4E-9B87-9C11133B7451}"/>
                  </a:ext>
                </a:extLst>
              </p:cNvPr>
              <p:cNvSpPr>
                <a:spLocks noChangeArrowheads="1"/>
              </p:cNvSpPr>
              <p:nvPr/>
            </p:nvSpPr>
            <p:spPr bwMode="auto">
              <a:xfrm>
                <a:off x="19744075" y="1391945"/>
                <a:ext cx="840799" cy="834331"/>
              </a:xfrm>
              <a:prstGeom prst="ellipse">
                <a:avLst/>
              </a:prstGeom>
              <a:solidFill>
                <a:srgbClr val="D7D7D7"/>
              </a:solidFill>
              <a:ln w="15875" cap="rnd">
                <a:solidFill>
                  <a:srgbClr val="049FC7"/>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Oval 12">
                <a:extLst>
                  <a:ext uri="{FF2B5EF4-FFF2-40B4-BE49-F238E27FC236}">
                    <a16:creationId xmlns:a16="http://schemas.microsoft.com/office/drawing/2014/main" id="{4D150B1A-2126-5E43-A07C-CA665F383C57}"/>
                  </a:ext>
                </a:extLst>
              </p:cNvPr>
              <p:cNvSpPr>
                <a:spLocks noChangeArrowheads="1"/>
              </p:cNvSpPr>
              <p:nvPr/>
            </p:nvSpPr>
            <p:spPr bwMode="auto">
              <a:xfrm>
                <a:off x="21134626" y="2737223"/>
                <a:ext cx="840799" cy="834331"/>
              </a:xfrm>
              <a:prstGeom prst="ellipse">
                <a:avLst/>
              </a:prstGeom>
              <a:solidFill>
                <a:srgbClr val="D7D7D7"/>
              </a:solidFill>
              <a:ln w="15875" cap="rnd">
                <a:solidFill>
                  <a:srgbClr val="049FC7"/>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2" name="Freeform 20">
              <a:extLst>
                <a:ext uri="{FF2B5EF4-FFF2-40B4-BE49-F238E27FC236}">
                  <a16:creationId xmlns:a16="http://schemas.microsoft.com/office/drawing/2014/main" id="{4FD56FEB-8663-1D4B-84E2-1BE4F8446F6C}"/>
                </a:ext>
              </a:extLst>
            </p:cNvPr>
            <p:cNvSpPr>
              <a:spLocks noEditPoints="1"/>
            </p:cNvSpPr>
            <p:nvPr/>
          </p:nvSpPr>
          <p:spPr bwMode="auto">
            <a:xfrm>
              <a:off x="3719580" y="1867476"/>
              <a:ext cx="457782" cy="512318"/>
            </a:xfrm>
            <a:custGeom>
              <a:avLst/>
              <a:gdLst>
                <a:gd name="T0" fmla="*/ 97 w 201"/>
                <a:gd name="T1" fmla="*/ 14 h 225"/>
                <a:gd name="T2" fmla="*/ 15 w 201"/>
                <a:gd name="T3" fmla="*/ 60 h 225"/>
                <a:gd name="T4" fmla="*/ 12 w 201"/>
                <a:gd name="T5" fmla="*/ 66 h 225"/>
                <a:gd name="T6" fmla="*/ 12 w 201"/>
                <a:gd name="T7" fmla="*/ 159 h 225"/>
                <a:gd name="T8" fmla="*/ 15 w 201"/>
                <a:gd name="T9" fmla="*/ 165 h 225"/>
                <a:gd name="T10" fmla="*/ 98 w 201"/>
                <a:gd name="T11" fmla="*/ 212 h 225"/>
                <a:gd name="T12" fmla="*/ 104 w 201"/>
                <a:gd name="T13" fmla="*/ 212 h 225"/>
                <a:gd name="T14" fmla="*/ 186 w 201"/>
                <a:gd name="T15" fmla="*/ 165 h 225"/>
                <a:gd name="T16" fmla="*/ 189 w 201"/>
                <a:gd name="T17" fmla="*/ 159 h 225"/>
                <a:gd name="T18" fmla="*/ 189 w 201"/>
                <a:gd name="T19" fmla="*/ 66 h 225"/>
                <a:gd name="T20" fmla="*/ 186 w 201"/>
                <a:gd name="T21" fmla="*/ 60 h 225"/>
                <a:gd name="T22" fmla="*/ 104 w 201"/>
                <a:gd name="T23" fmla="*/ 14 h 225"/>
                <a:gd name="T24" fmla="*/ 97 w 201"/>
                <a:gd name="T25" fmla="*/ 14 h 225"/>
                <a:gd name="T26" fmla="*/ 110 w 201"/>
                <a:gd name="T27" fmla="*/ 3 h 225"/>
                <a:gd name="T28" fmla="*/ 192 w 201"/>
                <a:gd name="T29" fmla="*/ 50 h 225"/>
                <a:gd name="T30" fmla="*/ 201 w 201"/>
                <a:gd name="T31" fmla="*/ 66 h 225"/>
                <a:gd name="T32" fmla="*/ 201 w 201"/>
                <a:gd name="T33" fmla="*/ 159 h 225"/>
                <a:gd name="T34" fmla="*/ 192 w 201"/>
                <a:gd name="T35" fmla="*/ 175 h 225"/>
                <a:gd name="T36" fmla="*/ 110 w 201"/>
                <a:gd name="T37" fmla="*/ 222 h 225"/>
                <a:gd name="T38" fmla="*/ 91 w 201"/>
                <a:gd name="T39" fmla="*/ 222 h 225"/>
                <a:gd name="T40" fmla="*/ 9 w 201"/>
                <a:gd name="T41" fmla="*/ 175 h 225"/>
                <a:gd name="T42" fmla="*/ 0 w 201"/>
                <a:gd name="T43" fmla="*/ 159 h 225"/>
                <a:gd name="T44" fmla="*/ 0 w 201"/>
                <a:gd name="T45" fmla="*/ 66 h 225"/>
                <a:gd name="T46" fmla="*/ 9 w 201"/>
                <a:gd name="T47" fmla="*/ 50 h 225"/>
                <a:gd name="T48" fmla="*/ 91 w 201"/>
                <a:gd name="T49" fmla="*/ 3 h 225"/>
                <a:gd name="T50" fmla="*/ 110 w 201"/>
                <a:gd name="T51" fmla="*/ 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5">
                  <a:moveTo>
                    <a:pt x="97" y="14"/>
                  </a:moveTo>
                  <a:cubicBezTo>
                    <a:pt x="15" y="60"/>
                    <a:pt x="15" y="60"/>
                    <a:pt x="15" y="60"/>
                  </a:cubicBezTo>
                  <a:cubicBezTo>
                    <a:pt x="14" y="61"/>
                    <a:pt x="12" y="64"/>
                    <a:pt x="12" y="66"/>
                  </a:cubicBezTo>
                  <a:cubicBezTo>
                    <a:pt x="12" y="159"/>
                    <a:pt x="12" y="159"/>
                    <a:pt x="12" y="159"/>
                  </a:cubicBezTo>
                  <a:cubicBezTo>
                    <a:pt x="12" y="161"/>
                    <a:pt x="14" y="164"/>
                    <a:pt x="15" y="165"/>
                  </a:cubicBezTo>
                  <a:cubicBezTo>
                    <a:pt x="98" y="212"/>
                    <a:pt x="98" y="212"/>
                    <a:pt x="98" y="212"/>
                  </a:cubicBezTo>
                  <a:cubicBezTo>
                    <a:pt x="99" y="213"/>
                    <a:pt x="102" y="213"/>
                    <a:pt x="104" y="212"/>
                  </a:cubicBezTo>
                  <a:cubicBezTo>
                    <a:pt x="186" y="165"/>
                    <a:pt x="186" y="165"/>
                    <a:pt x="186" y="165"/>
                  </a:cubicBezTo>
                  <a:cubicBezTo>
                    <a:pt x="188" y="164"/>
                    <a:pt x="189" y="161"/>
                    <a:pt x="189" y="159"/>
                  </a:cubicBezTo>
                  <a:cubicBezTo>
                    <a:pt x="189" y="66"/>
                    <a:pt x="189" y="66"/>
                    <a:pt x="189" y="66"/>
                  </a:cubicBezTo>
                  <a:cubicBezTo>
                    <a:pt x="189" y="64"/>
                    <a:pt x="188" y="61"/>
                    <a:pt x="186" y="60"/>
                  </a:cubicBezTo>
                  <a:cubicBezTo>
                    <a:pt x="104" y="14"/>
                    <a:pt x="104" y="14"/>
                    <a:pt x="104" y="14"/>
                  </a:cubicBezTo>
                  <a:cubicBezTo>
                    <a:pt x="102" y="13"/>
                    <a:pt x="99" y="13"/>
                    <a:pt x="97" y="14"/>
                  </a:cubicBezTo>
                  <a:close/>
                  <a:moveTo>
                    <a:pt x="110" y="3"/>
                  </a:moveTo>
                  <a:cubicBezTo>
                    <a:pt x="192" y="50"/>
                    <a:pt x="192" y="50"/>
                    <a:pt x="192" y="50"/>
                  </a:cubicBezTo>
                  <a:cubicBezTo>
                    <a:pt x="198" y="53"/>
                    <a:pt x="201" y="60"/>
                    <a:pt x="201" y="66"/>
                  </a:cubicBezTo>
                  <a:cubicBezTo>
                    <a:pt x="201" y="159"/>
                    <a:pt x="201" y="159"/>
                    <a:pt x="201" y="159"/>
                  </a:cubicBezTo>
                  <a:cubicBezTo>
                    <a:pt x="201" y="166"/>
                    <a:pt x="198" y="172"/>
                    <a:pt x="192" y="175"/>
                  </a:cubicBezTo>
                  <a:cubicBezTo>
                    <a:pt x="110" y="222"/>
                    <a:pt x="110" y="222"/>
                    <a:pt x="110" y="222"/>
                  </a:cubicBezTo>
                  <a:cubicBezTo>
                    <a:pt x="104" y="225"/>
                    <a:pt x="97" y="225"/>
                    <a:pt x="91" y="222"/>
                  </a:cubicBezTo>
                  <a:cubicBezTo>
                    <a:pt x="9" y="175"/>
                    <a:pt x="9" y="175"/>
                    <a:pt x="9" y="175"/>
                  </a:cubicBezTo>
                  <a:cubicBezTo>
                    <a:pt x="4" y="172"/>
                    <a:pt x="0" y="166"/>
                    <a:pt x="0" y="159"/>
                  </a:cubicBezTo>
                  <a:cubicBezTo>
                    <a:pt x="0" y="66"/>
                    <a:pt x="0" y="66"/>
                    <a:pt x="0" y="66"/>
                  </a:cubicBezTo>
                  <a:cubicBezTo>
                    <a:pt x="0" y="60"/>
                    <a:pt x="4" y="53"/>
                    <a:pt x="9" y="50"/>
                  </a:cubicBezTo>
                  <a:cubicBezTo>
                    <a:pt x="91" y="3"/>
                    <a:pt x="91" y="3"/>
                    <a:pt x="91" y="3"/>
                  </a:cubicBezTo>
                  <a:cubicBezTo>
                    <a:pt x="97" y="0"/>
                    <a:pt x="105" y="0"/>
                    <a:pt x="110" y="3"/>
                  </a:cubicBezTo>
                  <a:close/>
                </a:path>
              </a:pathLst>
            </a:custGeom>
            <a:solidFill>
              <a:srgbClr val="049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grpSp>
    </p:spTree>
    <p:extLst>
      <p:ext uri="{BB962C8B-B14F-4D97-AF65-F5344CB8AC3E}">
        <p14:creationId xmlns:p14="http://schemas.microsoft.com/office/powerpoint/2010/main" val="1490292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69FC237-C62B-9540-B90C-156C68AB983F}"/>
              </a:ext>
            </a:extLst>
          </p:cNvPr>
          <p:cNvPicPr>
            <a:picLocks noChangeAspect="1"/>
          </p:cNvPicPr>
          <p:nvPr/>
        </p:nvPicPr>
        <p:blipFill>
          <a:blip r:embed="rId3"/>
          <a:stretch>
            <a:fillRect/>
          </a:stretch>
        </p:blipFill>
        <p:spPr>
          <a:xfrm>
            <a:off x="0" y="1895062"/>
            <a:ext cx="9075933" cy="2655404"/>
          </a:xfrm>
          <a:prstGeom prst="rect">
            <a:avLst/>
          </a:prstGeom>
        </p:spPr>
      </p:pic>
      <p:sp>
        <p:nvSpPr>
          <p:cNvPr id="70" name="Rectangle 69">
            <a:extLst>
              <a:ext uri="{FF2B5EF4-FFF2-40B4-BE49-F238E27FC236}">
                <a16:creationId xmlns:a16="http://schemas.microsoft.com/office/drawing/2014/main" id="{4AA80D04-DF1B-A44D-8BF5-FB1B2040B3DE}"/>
              </a:ext>
            </a:extLst>
          </p:cNvPr>
          <p:cNvSpPr/>
          <p:nvPr/>
        </p:nvSpPr>
        <p:spPr bwMode="auto">
          <a:xfrm>
            <a:off x="-1" y="2067211"/>
            <a:ext cx="9075933" cy="1445246"/>
          </a:xfrm>
          <a:prstGeom prst="rect">
            <a:avLst/>
          </a:prstGeom>
          <a:gradFill>
            <a:gsLst>
              <a:gs pos="86000">
                <a:srgbClr val="12232C">
                  <a:alpha val="20000"/>
                </a:srgbClr>
              </a:gs>
              <a:gs pos="100000">
                <a:schemeClr val="bg1">
                  <a:lumMod val="65000"/>
                </a:schemeClr>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Title 1">
            <a:extLst>
              <a:ext uri="{FF2B5EF4-FFF2-40B4-BE49-F238E27FC236}">
                <a16:creationId xmlns:a16="http://schemas.microsoft.com/office/drawing/2014/main" id="{0BB7AA8D-65B3-4541-BA9C-04426B381104}"/>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The Amazon ML stack: ML Services</a:t>
            </a:r>
          </a:p>
        </p:txBody>
      </p:sp>
    </p:spTree>
    <p:extLst>
      <p:ext uri="{BB962C8B-B14F-4D97-AF65-F5344CB8AC3E}">
        <p14:creationId xmlns:p14="http://schemas.microsoft.com/office/powerpoint/2010/main" val="260750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mazon SageMaker: Bringing Machine Learning To All Developers">
            <a:extLst>
              <a:ext uri="{FF2B5EF4-FFF2-40B4-BE49-F238E27FC236}">
                <a16:creationId xmlns:a16="http://schemas.microsoft.com/office/drawing/2014/main" id="{6A75DB13-2E4C-8F4D-A81B-53D718B549E1}"/>
              </a:ext>
            </a:extLst>
          </p:cNvPr>
          <p:cNvSpPr txBox="1"/>
          <p:nvPr/>
        </p:nvSpPr>
        <p:spPr>
          <a:xfrm>
            <a:off x="2714160" y="1113547"/>
            <a:ext cx="3766289" cy="522388"/>
          </a:xfrm>
          <a:prstGeom prst="rect">
            <a:avLst/>
          </a:prstGeom>
          <a:ln w="12700">
            <a:miter lim="400000"/>
          </a:ln>
          <a:extLst>
            <a:ext uri="{C572A759-6A51-4108-AA02-DFA0A04FC94B}">
              <ma14:wrappingTextBoxFlag xmlns:ma14="http://schemas.microsoft.com/office/mac/drawingml/2011/main" xmlns="" val="1"/>
            </a:ext>
          </a:extLst>
        </p:spPr>
        <p:txBody>
          <a:bodyPr wrap="none" lIns="8573" tIns="8573" rIns="8573" bIns="8573">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sz="12500">
                <a:solidFill>
                  <a:srgbClr val="FFFFFF"/>
                </a:solidFill>
                <a:latin typeface="Amazon Ember Thin"/>
                <a:ea typeface="Amazon Ember Thin"/>
                <a:cs typeface="Amazon Ember Thin"/>
                <a:sym typeface="Amazon Ember Thin"/>
              </a:defRPr>
            </a:pPr>
            <a:r>
              <a:rPr kumimoji="0" sz="2344" b="0" i="0" u="none" strike="noStrike" kern="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mazon Ember Thin"/>
              </a:rPr>
              <a:t>Amazon SageMaker</a:t>
            </a:r>
          </a:p>
          <a:p>
            <a:pPr marL="0" marR="0" lvl="0" indent="0" algn="ctr" defTabSz="457200" rtl="0" eaLnBrk="1" fontAlgn="auto" latinLnBrk="0" hangingPunct="0">
              <a:lnSpc>
                <a:spcPct val="100000"/>
              </a:lnSpc>
              <a:spcBef>
                <a:spcPts val="0"/>
              </a:spcBef>
              <a:spcAft>
                <a:spcPts val="0"/>
              </a:spcAft>
              <a:buClrTx/>
              <a:buSzTx/>
              <a:buFontTx/>
              <a:buNone/>
              <a:tabLst/>
              <a:defRPr sz="6000">
                <a:solidFill>
                  <a:srgbClr val="FFFFFF"/>
                </a:solidFill>
                <a:latin typeface="Amazon Ember Light"/>
                <a:ea typeface="Amazon Ember Light"/>
                <a:cs typeface="Amazon Ember Light"/>
                <a:sym typeface="Amazon Ember Light"/>
              </a:defRPr>
            </a:pPr>
            <a:r>
              <a:rPr kumimoji="0" lang="en-GB" sz="938" b="0" i="0" u="none" strike="noStrike" kern="0" cap="none" spc="113"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BRINGING MACHINE LEARNING TO ALL DEVELOPERS</a:t>
            </a:r>
          </a:p>
        </p:txBody>
      </p:sp>
      <p:grpSp>
        <p:nvGrpSpPr>
          <p:cNvPr id="9" name="Group 8">
            <a:extLst>
              <a:ext uri="{FF2B5EF4-FFF2-40B4-BE49-F238E27FC236}">
                <a16:creationId xmlns:a16="http://schemas.microsoft.com/office/drawing/2014/main" id="{BC30FAC0-154F-4A4C-9655-C24DB84EF6B6}"/>
              </a:ext>
            </a:extLst>
          </p:cNvPr>
          <p:cNvGrpSpPr/>
          <p:nvPr/>
        </p:nvGrpSpPr>
        <p:grpSpPr>
          <a:xfrm>
            <a:off x="1020227" y="2016223"/>
            <a:ext cx="7154153" cy="1563509"/>
            <a:chOff x="184395" y="1940919"/>
            <a:chExt cx="8508102" cy="1859409"/>
          </a:xfrm>
        </p:grpSpPr>
        <p:sp>
          <p:nvSpPr>
            <p:cNvPr id="803" name="Fulfilment &amp;…"/>
            <p:cNvSpPr txBox="1"/>
            <p:nvPr/>
          </p:nvSpPr>
          <p:spPr>
            <a:xfrm>
              <a:off x="571049"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Collect and prepare training data</a:t>
              </a:r>
            </a:p>
          </p:txBody>
        </p:sp>
        <p:sp>
          <p:nvSpPr>
            <p:cNvPr id="804" name="Fulfilment &amp;…"/>
            <p:cNvSpPr txBox="1"/>
            <p:nvPr/>
          </p:nvSpPr>
          <p:spPr>
            <a:xfrm>
              <a:off x="1913766"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Choose and optimize your ML algorithm</a:t>
              </a:r>
            </a:p>
          </p:txBody>
        </p:sp>
        <p:sp>
          <p:nvSpPr>
            <p:cNvPr id="805" name="Fulfilment &amp;…"/>
            <p:cNvSpPr txBox="1"/>
            <p:nvPr/>
          </p:nvSpPr>
          <p:spPr>
            <a:xfrm>
              <a:off x="3256483" y="3054719"/>
              <a:ext cx="1340822" cy="74560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Set up and manage environments for training</a:t>
              </a:r>
            </a:p>
          </p:txBody>
        </p:sp>
        <p:sp>
          <p:nvSpPr>
            <p:cNvPr id="806" name="Fulfilment &amp;…"/>
            <p:cNvSpPr txBox="1"/>
            <p:nvPr/>
          </p:nvSpPr>
          <p:spPr>
            <a:xfrm>
              <a:off x="4599200" y="3054719"/>
              <a:ext cx="1340822" cy="45278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Train and tune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(trial and error)</a:t>
              </a:r>
            </a:p>
          </p:txBody>
        </p:sp>
        <p:sp>
          <p:nvSpPr>
            <p:cNvPr id="807" name="Fulfilment &amp;…"/>
            <p:cNvSpPr txBox="1"/>
            <p:nvPr/>
          </p:nvSpPr>
          <p:spPr>
            <a:xfrm>
              <a:off x="5941916" y="3054719"/>
              <a:ext cx="1340822" cy="30638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Deploy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in production</a:t>
              </a:r>
            </a:p>
          </p:txBody>
        </p:sp>
        <p:sp>
          <p:nvSpPr>
            <p:cNvPr id="15" name="Fulfilment &amp;…">
              <a:extLst>
                <a:ext uri="{FF2B5EF4-FFF2-40B4-BE49-F238E27FC236}">
                  <a16:creationId xmlns:a16="http://schemas.microsoft.com/office/drawing/2014/main" id="{CFAFDDFF-361F-A949-8A89-46E26FD864D2}"/>
                </a:ext>
              </a:extLst>
            </p:cNvPr>
            <p:cNvSpPr txBox="1"/>
            <p:nvPr/>
          </p:nvSpPr>
          <p:spPr>
            <a:xfrm>
              <a:off x="7217593" y="3054719"/>
              <a:ext cx="1474904"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Scale and manage the production environment</a:t>
              </a:r>
            </a:p>
          </p:txBody>
        </p:sp>
        <p:grpSp>
          <p:nvGrpSpPr>
            <p:cNvPr id="8" name="Group 7">
              <a:extLst>
                <a:ext uri="{FF2B5EF4-FFF2-40B4-BE49-F238E27FC236}">
                  <a16:creationId xmlns:a16="http://schemas.microsoft.com/office/drawing/2014/main" id="{50882877-2C2B-A342-B5C9-4B03E899BAAF}"/>
                </a:ext>
              </a:extLst>
            </p:cNvPr>
            <p:cNvGrpSpPr/>
            <p:nvPr/>
          </p:nvGrpSpPr>
          <p:grpSpPr>
            <a:xfrm>
              <a:off x="184395" y="1940919"/>
              <a:ext cx="8508102" cy="1009950"/>
              <a:chOff x="279674" y="1914861"/>
              <a:chExt cx="8508102" cy="1009950"/>
            </a:xfrm>
          </p:grpSpPr>
          <p:sp>
            <p:nvSpPr>
              <p:cNvPr id="7" name="Rectangle 6">
                <a:extLst>
                  <a:ext uri="{FF2B5EF4-FFF2-40B4-BE49-F238E27FC236}">
                    <a16:creationId xmlns:a16="http://schemas.microsoft.com/office/drawing/2014/main" id="{13A4A9C3-6EE9-1049-9DC7-4EDD3CF11DC9}"/>
                  </a:ext>
                </a:extLst>
              </p:cNvPr>
              <p:cNvSpPr/>
              <p:nvPr/>
            </p:nvSpPr>
            <p:spPr>
              <a:xfrm>
                <a:off x="279674" y="1914861"/>
                <a:ext cx="8508102" cy="1009950"/>
              </a:xfrm>
              <a:prstGeom prst="rect">
                <a:avLst/>
              </a:prstGeom>
              <a:solidFill>
                <a:srgbClr val="000000"/>
              </a:solidFill>
              <a:ln>
                <a:solidFill>
                  <a:srgbClr val="0C1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B736B9F-14D3-004C-93EB-A27016313D8E}"/>
                  </a:ext>
                </a:extLst>
              </p:cNvPr>
              <p:cNvPicPr>
                <a:picLocks noChangeAspect="1"/>
              </p:cNvPicPr>
              <p:nvPr/>
            </p:nvPicPr>
            <p:blipFill>
              <a:blip r:embed="rId3"/>
              <a:stretch>
                <a:fillRect/>
              </a:stretch>
            </p:blipFill>
            <p:spPr>
              <a:xfrm>
                <a:off x="342634" y="1992428"/>
                <a:ext cx="1570183" cy="883228"/>
              </a:xfrm>
              <a:prstGeom prst="rect">
                <a:avLst/>
              </a:prstGeom>
            </p:spPr>
          </p:pic>
          <p:pic>
            <p:nvPicPr>
              <p:cNvPr id="20" name="Picture 19">
                <a:extLst>
                  <a:ext uri="{FF2B5EF4-FFF2-40B4-BE49-F238E27FC236}">
                    <a16:creationId xmlns:a16="http://schemas.microsoft.com/office/drawing/2014/main" id="{A78C6B73-B9C9-B249-8A06-6F8259B6E5A6}"/>
                  </a:ext>
                </a:extLst>
              </p:cNvPr>
              <p:cNvPicPr>
                <a:picLocks noChangeAspect="1"/>
              </p:cNvPicPr>
              <p:nvPr/>
            </p:nvPicPr>
            <p:blipFill>
              <a:blip r:embed="rId3"/>
              <a:stretch>
                <a:fillRect/>
              </a:stretch>
            </p:blipFill>
            <p:spPr>
              <a:xfrm>
                <a:off x="1685352" y="1992428"/>
                <a:ext cx="1570183" cy="883228"/>
              </a:xfrm>
              <a:prstGeom prst="rect">
                <a:avLst/>
              </a:prstGeom>
            </p:spPr>
          </p:pic>
          <p:pic>
            <p:nvPicPr>
              <p:cNvPr id="21" name="Picture 20">
                <a:extLst>
                  <a:ext uri="{FF2B5EF4-FFF2-40B4-BE49-F238E27FC236}">
                    <a16:creationId xmlns:a16="http://schemas.microsoft.com/office/drawing/2014/main" id="{749EC6D9-586F-6C4C-B273-E8B769F08B52}"/>
                  </a:ext>
                </a:extLst>
              </p:cNvPr>
              <p:cNvPicPr>
                <a:picLocks noChangeAspect="1"/>
              </p:cNvPicPr>
              <p:nvPr/>
            </p:nvPicPr>
            <p:blipFill>
              <a:blip r:embed="rId3"/>
              <a:stretch>
                <a:fillRect/>
              </a:stretch>
            </p:blipFill>
            <p:spPr>
              <a:xfrm>
                <a:off x="3073657" y="1992428"/>
                <a:ext cx="1570183" cy="883228"/>
              </a:xfrm>
              <a:prstGeom prst="rect">
                <a:avLst/>
              </a:prstGeom>
            </p:spPr>
          </p:pic>
          <p:pic>
            <p:nvPicPr>
              <p:cNvPr id="22" name="Picture 21">
                <a:extLst>
                  <a:ext uri="{FF2B5EF4-FFF2-40B4-BE49-F238E27FC236}">
                    <a16:creationId xmlns:a16="http://schemas.microsoft.com/office/drawing/2014/main" id="{9DA9BC81-65CE-7B48-B6E4-EE842AAB620C}"/>
                  </a:ext>
                </a:extLst>
              </p:cNvPr>
              <p:cNvPicPr>
                <a:picLocks noChangeAspect="1"/>
              </p:cNvPicPr>
              <p:nvPr/>
            </p:nvPicPr>
            <p:blipFill>
              <a:blip r:embed="rId3"/>
              <a:stretch>
                <a:fillRect/>
              </a:stretch>
            </p:blipFill>
            <p:spPr>
              <a:xfrm>
                <a:off x="4481021" y="2003708"/>
                <a:ext cx="1570183" cy="883228"/>
              </a:xfrm>
              <a:prstGeom prst="rect">
                <a:avLst/>
              </a:prstGeom>
            </p:spPr>
          </p:pic>
          <p:pic>
            <p:nvPicPr>
              <p:cNvPr id="23" name="Picture 22">
                <a:extLst>
                  <a:ext uri="{FF2B5EF4-FFF2-40B4-BE49-F238E27FC236}">
                    <a16:creationId xmlns:a16="http://schemas.microsoft.com/office/drawing/2014/main" id="{73F2546B-E939-3543-8722-90F70F649F01}"/>
                  </a:ext>
                </a:extLst>
              </p:cNvPr>
              <p:cNvPicPr>
                <a:picLocks noChangeAspect="1"/>
              </p:cNvPicPr>
              <p:nvPr/>
            </p:nvPicPr>
            <p:blipFill>
              <a:blip r:embed="rId3"/>
              <a:stretch>
                <a:fillRect/>
              </a:stretch>
            </p:blipFill>
            <p:spPr>
              <a:xfrm>
                <a:off x="5804680" y="2014988"/>
                <a:ext cx="1570183" cy="883228"/>
              </a:xfrm>
              <a:prstGeom prst="rect">
                <a:avLst/>
              </a:prstGeom>
            </p:spPr>
          </p:pic>
          <p:pic>
            <p:nvPicPr>
              <p:cNvPr id="24" name="Picture 23">
                <a:extLst>
                  <a:ext uri="{FF2B5EF4-FFF2-40B4-BE49-F238E27FC236}">
                    <a16:creationId xmlns:a16="http://schemas.microsoft.com/office/drawing/2014/main" id="{107D6819-4015-104D-ACB6-72E0C0C632A1}"/>
                  </a:ext>
                </a:extLst>
              </p:cNvPr>
              <p:cNvPicPr>
                <a:picLocks noChangeAspect="1"/>
              </p:cNvPicPr>
              <p:nvPr/>
            </p:nvPicPr>
            <p:blipFill>
              <a:blip r:embed="rId3"/>
              <a:stretch>
                <a:fillRect/>
              </a:stretch>
            </p:blipFill>
            <p:spPr>
              <a:xfrm>
                <a:off x="7217593" y="1992428"/>
                <a:ext cx="1570183" cy="883228"/>
              </a:xfrm>
              <a:prstGeom prst="rect">
                <a:avLst/>
              </a:prstGeom>
            </p:spPr>
          </p:pic>
        </p:grpSp>
      </p:grpSp>
      <p:sp>
        <p:nvSpPr>
          <p:cNvPr id="10" name="Right Arrow 9">
            <a:extLst>
              <a:ext uri="{FF2B5EF4-FFF2-40B4-BE49-F238E27FC236}">
                <a16:creationId xmlns:a16="http://schemas.microsoft.com/office/drawing/2014/main" id="{1CAC487E-4ADC-5D4F-A5AF-E45FCCD743BD}"/>
              </a:ext>
            </a:extLst>
          </p:cNvPr>
          <p:cNvSpPr/>
          <p:nvPr/>
        </p:nvSpPr>
        <p:spPr>
          <a:xfrm>
            <a:off x="-1737"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ulfilment &amp;…">
            <a:extLst>
              <a:ext uri="{FF2B5EF4-FFF2-40B4-BE49-F238E27FC236}">
                <a16:creationId xmlns:a16="http://schemas.microsoft.com/office/drawing/2014/main" id="{3BACD41D-2983-4F4F-8BBC-6281551E21A2}"/>
              </a:ext>
            </a:extLst>
          </p:cNvPr>
          <p:cNvSpPr txBox="1"/>
          <p:nvPr/>
        </p:nvSpPr>
        <p:spPr>
          <a:xfrm>
            <a:off x="38494"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Business Need as a ML Problem</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sp>
        <p:nvSpPr>
          <p:cNvPr id="30" name="Right Arrow 29">
            <a:extLst>
              <a:ext uri="{FF2B5EF4-FFF2-40B4-BE49-F238E27FC236}">
                <a16:creationId xmlns:a16="http://schemas.microsoft.com/office/drawing/2014/main" id="{B617C93B-9065-DE4E-9712-32D050ACCAC4}"/>
              </a:ext>
            </a:extLst>
          </p:cNvPr>
          <p:cNvSpPr/>
          <p:nvPr/>
        </p:nvSpPr>
        <p:spPr>
          <a:xfrm>
            <a:off x="8068980"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Fulfilment &amp;…">
            <a:extLst>
              <a:ext uri="{FF2B5EF4-FFF2-40B4-BE49-F238E27FC236}">
                <a16:creationId xmlns:a16="http://schemas.microsoft.com/office/drawing/2014/main" id="{897025E0-57B3-1E44-AA3A-B0BE8C1A5C66}"/>
              </a:ext>
            </a:extLst>
          </p:cNvPr>
          <p:cNvSpPr txBox="1"/>
          <p:nvPr/>
        </p:nvSpPr>
        <p:spPr>
          <a:xfrm>
            <a:off x="8109211"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Desired Business Outcome</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cxnSp>
        <p:nvCxnSpPr>
          <p:cNvPr id="12" name="Straight Arrow Connector 11">
            <a:extLst>
              <a:ext uri="{FF2B5EF4-FFF2-40B4-BE49-F238E27FC236}">
                <a16:creationId xmlns:a16="http://schemas.microsoft.com/office/drawing/2014/main" id="{DA2EA5A1-FCBB-254E-AC7A-CE94970A2F45}"/>
              </a:ext>
            </a:extLst>
          </p:cNvPr>
          <p:cNvCxnSpPr>
            <a:cxnSpLocks/>
          </p:cNvCxnSpPr>
          <p:nvPr/>
        </p:nvCxnSpPr>
        <p:spPr>
          <a:xfrm>
            <a:off x="1052513" y="3775934"/>
            <a:ext cx="717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0EE5D07-A96B-0445-A0C3-4EF9D04D491C}"/>
              </a:ext>
            </a:extLst>
          </p:cNvPr>
          <p:cNvSpPr txBox="1"/>
          <p:nvPr/>
        </p:nvSpPr>
        <p:spPr>
          <a:xfrm>
            <a:off x="3184264" y="3958814"/>
            <a:ext cx="3296185" cy="369332"/>
          </a:xfrm>
          <a:prstGeom prst="rect">
            <a:avLst/>
          </a:prstGeom>
          <a:noFill/>
        </p:spPr>
        <p:txBody>
          <a:bodyPr wrap="square" rtlCol="0">
            <a:spAutoFit/>
          </a:bodyPr>
          <a:lstStyle/>
          <a:p>
            <a:endParaRPr lang="en-US" dirty="0">
              <a:solidFill>
                <a:schemeClr val="accent1"/>
              </a:solidFill>
            </a:endParaRPr>
          </a:p>
        </p:txBody>
      </p:sp>
      <p:sp>
        <p:nvSpPr>
          <p:cNvPr id="18" name="Rectangle 17">
            <a:extLst>
              <a:ext uri="{FF2B5EF4-FFF2-40B4-BE49-F238E27FC236}">
                <a16:creationId xmlns:a16="http://schemas.microsoft.com/office/drawing/2014/main" id="{400AE283-734D-5649-B01C-6A1AF9A15114}"/>
              </a:ext>
            </a:extLst>
          </p:cNvPr>
          <p:cNvSpPr/>
          <p:nvPr/>
        </p:nvSpPr>
        <p:spPr>
          <a:xfrm>
            <a:off x="1659750" y="3928594"/>
            <a:ext cx="5960132"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SIMPLIFY THE END-TO-END MACHINE LEARNING PROCESS</a:t>
            </a:r>
          </a:p>
        </p:txBody>
      </p:sp>
    </p:spTree>
    <p:extLst>
      <p:ext uri="{BB962C8B-B14F-4D97-AF65-F5344CB8AC3E}">
        <p14:creationId xmlns:p14="http://schemas.microsoft.com/office/powerpoint/2010/main" val="670842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992F2B4-3B6A-144F-868B-23526B54D096}"/>
              </a:ext>
            </a:extLst>
          </p:cNvPr>
          <p:cNvSpPr/>
          <p:nvPr/>
        </p:nvSpPr>
        <p:spPr>
          <a:xfrm>
            <a:off x="5071255" y="1284960"/>
            <a:ext cx="3690434" cy="400110"/>
          </a:xfrm>
          <a:prstGeom prst="rect">
            <a:avLst/>
          </a:prstGeom>
        </p:spPr>
        <p:txBody>
          <a:bodyPr wrap="square">
            <a:spAutoFit/>
          </a:bodyPr>
          <a:lstStyle/>
          <a:p>
            <a:pPr defTabSz="457189"/>
            <a:r>
              <a:rPr lang="en-US" sz="2000" b="1" dirty="0">
                <a:solidFill>
                  <a:srgbClr val="FFA100"/>
                </a:solidFill>
                <a:latin typeface="Amazon Ember Light" panose="020B0403020204020204" pitchFamily="34" charset="0"/>
                <a:ea typeface="Amazon Ember Light" panose="020B0403020204020204" pitchFamily="34" charset="0"/>
                <a:cs typeface="Amazon Ember Light" panose="020B0403020204020204" pitchFamily="34" charset="0"/>
              </a:rPr>
              <a:t>Challenges</a:t>
            </a:r>
          </a:p>
        </p:txBody>
      </p:sp>
      <p:sp>
        <p:nvSpPr>
          <p:cNvPr id="20" name="TextBox 19">
            <a:extLst>
              <a:ext uri="{FF2B5EF4-FFF2-40B4-BE49-F238E27FC236}">
                <a16:creationId xmlns:a16="http://schemas.microsoft.com/office/drawing/2014/main" id="{07A9A4D3-1D85-F841-B0FC-9C208AE17883}"/>
              </a:ext>
            </a:extLst>
          </p:cNvPr>
          <p:cNvSpPr txBox="1"/>
          <p:nvPr/>
        </p:nvSpPr>
        <p:spPr>
          <a:xfrm>
            <a:off x="5071255" y="1772975"/>
            <a:ext cx="4293863"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Timely annotation of large data sets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Managing workforces.</a:t>
            </a:r>
          </a:p>
          <a:p>
            <a:pPr marL="742950" lvl="1" indent="-285750">
              <a:buFont typeface="Arial" panose="020B0604020202020204" pitchFamily="34" charset="0"/>
              <a:buChar char="•"/>
            </a:pPr>
            <a:r>
              <a:rPr lang="en-US" sz="1600" dirty="0">
                <a:solidFill>
                  <a:schemeClr val="bg1"/>
                </a:solidFill>
              </a:rPr>
              <a:t>Ensuring labeling quality</a:t>
            </a:r>
          </a:p>
          <a:p>
            <a:pPr marL="742950" lvl="1" indent="-285750">
              <a:buFont typeface="Arial" panose="020B0604020202020204" pitchFamily="34" charset="0"/>
              <a:buChar char="•"/>
            </a:pPr>
            <a:r>
              <a:rPr lang="en-US" sz="1600" dirty="0">
                <a:solidFill>
                  <a:schemeClr val="bg1"/>
                </a:solidFill>
              </a:rPr>
              <a:t>Handling workflows</a:t>
            </a:r>
          </a:p>
          <a:p>
            <a:pPr marL="742950" lvl="1"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Integration with ML development environment</a:t>
            </a:r>
          </a:p>
        </p:txBody>
      </p:sp>
      <p:sp>
        <p:nvSpPr>
          <p:cNvPr id="22" name="TextBox 21">
            <a:extLst>
              <a:ext uri="{FF2B5EF4-FFF2-40B4-BE49-F238E27FC236}">
                <a16:creationId xmlns:a16="http://schemas.microsoft.com/office/drawing/2014/main" id="{E37E9223-7A22-8844-8EF3-E091750CD72B}"/>
              </a:ext>
            </a:extLst>
          </p:cNvPr>
          <p:cNvSpPr txBox="1"/>
          <p:nvPr/>
        </p:nvSpPr>
        <p:spPr>
          <a:xfrm>
            <a:off x="442626" y="2910742"/>
            <a:ext cx="1156407" cy="489365"/>
          </a:xfrm>
          <a:prstGeom prst="rect">
            <a:avLst/>
          </a:prstGeom>
          <a:noFill/>
        </p:spPr>
        <p:txBody>
          <a:bodyPr wrap="none" lIns="182880" tIns="146304" rIns="182880" bIns="146304" rtlCol="0">
            <a:spAutoFit/>
          </a:bodyPr>
          <a:lstStyle>
            <a:defPPr>
              <a:defRPr lang="en-US"/>
            </a:defPPr>
            <a:lvl1pPr algn="ctr">
              <a:lnSpc>
                <a:spcPct val="90000"/>
              </a:lnSpc>
              <a:spcAft>
                <a:spcPts val="1800"/>
              </a:spcAft>
              <a:defRPr sz="1800">
                <a:gradFill>
                  <a:gsLst>
                    <a:gs pos="2917">
                      <a:schemeClr val="bg1"/>
                    </a:gs>
                    <a:gs pos="30000">
                      <a:schemeClr val="bg1"/>
                    </a:gs>
                  </a:gsLst>
                  <a:lin ang="5400000" scaled="0"/>
                </a:gradFill>
              </a:defRPr>
            </a:lvl1pPr>
          </a:lstStyle>
          <a:p>
            <a:pPr marL="0" marR="0" lvl="0" indent="0" algn="ctr" defTabSz="914400" eaLnBrk="1" fontAlgn="auto" latinLnBrk="0" hangingPunct="1">
              <a:lnSpc>
                <a:spcPct val="90000"/>
              </a:lnSpc>
              <a:spcBef>
                <a:spcPts val="0"/>
              </a:spcBef>
              <a:spcAft>
                <a:spcPts val="1800"/>
              </a:spcAft>
              <a:buClrTx/>
              <a:buSzTx/>
              <a:buFontTx/>
              <a:buNone/>
              <a:tabLst/>
              <a:defRPr/>
            </a:pPr>
            <a:r>
              <a:rPr kumimoji="0" lang="en-US" sz="1400" b="0" i="0" u="none" strike="noStrike" kern="0" cap="none" spc="0" normalizeH="0" baseline="0" noProof="0" dirty="0">
                <a:ln>
                  <a:noFill/>
                </a:ln>
                <a:gradFill>
                  <a:gsLst>
                    <a:gs pos="2917">
                      <a:srgbClr val="FFFFFF"/>
                    </a:gs>
                    <a:gs pos="30000">
                      <a:srgbClr val="FFFFFF"/>
                    </a:gs>
                  </a:gsLst>
                  <a:lin ang="5400000" scaled="0"/>
                </a:gradFill>
                <a:effectLst/>
                <a:uLnTx/>
                <a:uFillTx/>
              </a:rPr>
              <a:t>Raw Data</a:t>
            </a:r>
          </a:p>
        </p:txBody>
      </p:sp>
      <p:grpSp>
        <p:nvGrpSpPr>
          <p:cNvPr id="23" name="Group 22">
            <a:extLst>
              <a:ext uri="{FF2B5EF4-FFF2-40B4-BE49-F238E27FC236}">
                <a16:creationId xmlns:a16="http://schemas.microsoft.com/office/drawing/2014/main" id="{5E8EAE95-FF11-844C-9D26-0A9C824CA151}"/>
              </a:ext>
            </a:extLst>
          </p:cNvPr>
          <p:cNvGrpSpPr/>
          <p:nvPr/>
        </p:nvGrpSpPr>
        <p:grpSpPr>
          <a:xfrm>
            <a:off x="646557" y="1891940"/>
            <a:ext cx="748546" cy="912087"/>
            <a:chOff x="641247" y="3718527"/>
            <a:chExt cx="978176" cy="1191887"/>
          </a:xfrm>
          <a:noFill/>
        </p:grpSpPr>
        <p:sp>
          <p:nvSpPr>
            <p:cNvPr id="31" name="Flowchart: Magnetic Disk 91">
              <a:extLst>
                <a:ext uri="{FF2B5EF4-FFF2-40B4-BE49-F238E27FC236}">
                  <a16:creationId xmlns:a16="http://schemas.microsoft.com/office/drawing/2014/main" id="{0B6B4724-2FE8-5E4E-B5B8-FAE7093B2498}"/>
                </a:ext>
              </a:extLst>
            </p:cNvPr>
            <p:cNvSpPr/>
            <p:nvPr/>
          </p:nvSpPr>
          <p:spPr>
            <a:xfrm>
              <a:off x="641247" y="4366097"/>
              <a:ext cx="978176" cy="544317"/>
            </a:xfrm>
            <a:prstGeom prst="flowChartMagneticDisk">
              <a:avLst/>
            </a:prstGeom>
            <a:grpFill/>
            <a:ln w="2540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115"/>
                </a:solidFill>
                <a:effectLst/>
                <a:uLnTx/>
                <a:uFillTx/>
              </a:endParaRPr>
            </a:p>
          </p:txBody>
        </p:sp>
        <p:sp>
          <p:nvSpPr>
            <p:cNvPr id="32" name="Flowchart: Magnetic Disk 92">
              <a:extLst>
                <a:ext uri="{FF2B5EF4-FFF2-40B4-BE49-F238E27FC236}">
                  <a16:creationId xmlns:a16="http://schemas.microsoft.com/office/drawing/2014/main" id="{8DDB1411-4543-0941-BB3F-0EE6859A726F}"/>
                </a:ext>
              </a:extLst>
            </p:cNvPr>
            <p:cNvSpPr/>
            <p:nvPr/>
          </p:nvSpPr>
          <p:spPr>
            <a:xfrm>
              <a:off x="641247" y="4013158"/>
              <a:ext cx="978176" cy="544317"/>
            </a:xfrm>
            <a:prstGeom prst="flowChartMagneticDisk">
              <a:avLst/>
            </a:prstGeom>
            <a:grpFill/>
            <a:ln w="2540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115"/>
                </a:solidFill>
                <a:effectLst/>
                <a:uLnTx/>
                <a:uFillTx/>
              </a:endParaRPr>
            </a:p>
          </p:txBody>
        </p:sp>
        <p:sp>
          <p:nvSpPr>
            <p:cNvPr id="33" name="Flowchart: Magnetic Disk 93">
              <a:extLst>
                <a:ext uri="{FF2B5EF4-FFF2-40B4-BE49-F238E27FC236}">
                  <a16:creationId xmlns:a16="http://schemas.microsoft.com/office/drawing/2014/main" id="{935F1327-1DEA-5D40-ABBE-ECECBA3E89A4}"/>
                </a:ext>
              </a:extLst>
            </p:cNvPr>
            <p:cNvSpPr/>
            <p:nvPr/>
          </p:nvSpPr>
          <p:spPr>
            <a:xfrm>
              <a:off x="641247" y="3718527"/>
              <a:ext cx="978176" cy="544317"/>
            </a:xfrm>
            <a:prstGeom prst="flowChartMagneticDisk">
              <a:avLst/>
            </a:prstGeom>
            <a:grpFill/>
            <a:ln w="2540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115"/>
                </a:solidFill>
                <a:effectLst/>
                <a:uLnTx/>
                <a:uFillTx/>
              </a:endParaRPr>
            </a:p>
          </p:txBody>
        </p:sp>
      </p:grpSp>
      <p:sp>
        <p:nvSpPr>
          <p:cNvPr id="24" name="TextBox 23">
            <a:extLst>
              <a:ext uri="{FF2B5EF4-FFF2-40B4-BE49-F238E27FC236}">
                <a16:creationId xmlns:a16="http://schemas.microsoft.com/office/drawing/2014/main" id="{06789E44-7287-CA48-95D0-EA8A4234CFA5}"/>
              </a:ext>
            </a:extLst>
          </p:cNvPr>
          <p:cNvSpPr txBox="1"/>
          <p:nvPr/>
        </p:nvSpPr>
        <p:spPr>
          <a:xfrm>
            <a:off x="3488304" y="2884610"/>
            <a:ext cx="1015343" cy="683264"/>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180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path path="circle">
                    <a:fillToRect l="100000" t="100000"/>
                  </a:path>
                </a:gradFill>
                <a:effectLst/>
                <a:uLnTx/>
                <a:uFillTx/>
              </a:rPr>
              <a:t>Training</a:t>
            </a:r>
            <a:br>
              <a:rPr kumimoji="0" lang="en-US" sz="1400" b="0" i="0" u="none" strike="noStrike" kern="0" cap="none" spc="0" normalizeH="0" baseline="0" noProof="0" dirty="0">
                <a:ln>
                  <a:noFill/>
                </a:ln>
                <a:gradFill>
                  <a:gsLst>
                    <a:gs pos="0">
                      <a:srgbClr val="FFFFFF"/>
                    </a:gs>
                    <a:gs pos="100000">
                      <a:srgbClr val="FFFFFF"/>
                    </a:gs>
                  </a:gsLst>
                  <a:path path="circle">
                    <a:fillToRect l="100000" t="100000"/>
                  </a:path>
                </a:gradFill>
                <a:effectLst/>
                <a:uLnTx/>
                <a:uFillTx/>
              </a:rPr>
            </a:br>
            <a:r>
              <a:rPr kumimoji="0" lang="en-US" sz="1400" b="0" i="0" u="none" strike="noStrike" kern="0" cap="none" spc="0" normalizeH="0" baseline="0" noProof="0" dirty="0">
                <a:ln>
                  <a:noFill/>
                </a:ln>
                <a:gradFill>
                  <a:gsLst>
                    <a:gs pos="0">
                      <a:srgbClr val="FFFFFF"/>
                    </a:gs>
                    <a:gs pos="100000">
                      <a:srgbClr val="FFFFFF"/>
                    </a:gs>
                  </a:gsLst>
                  <a:path path="circle">
                    <a:fillToRect l="100000" t="100000"/>
                  </a:path>
                </a:gradFill>
                <a:effectLst/>
                <a:uLnTx/>
                <a:uFillTx/>
              </a:rPr>
              <a:t>Data</a:t>
            </a:r>
          </a:p>
        </p:txBody>
      </p:sp>
      <p:grpSp>
        <p:nvGrpSpPr>
          <p:cNvPr id="25" name="Group 24">
            <a:extLst>
              <a:ext uri="{FF2B5EF4-FFF2-40B4-BE49-F238E27FC236}">
                <a16:creationId xmlns:a16="http://schemas.microsoft.com/office/drawing/2014/main" id="{E92A743B-1715-CE45-9587-1205A2926308}"/>
              </a:ext>
            </a:extLst>
          </p:cNvPr>
          <p:cNvGrpSpPr/>
          <p:nvPr/>
        </p:nvGrpSpPr>
        <p:grpSpPr>
          <a:xfrm>
            <a:off x="3621702" y="1865808"/>
            <a:ext cx="748546" cy="912087"/>
            <a:chOff x="641247" y="3718527"/>
            <a:chExt cx="978176" cy="1191887"/>
          </a:xfrm>
          <a:noFill/>
        </p:grpSpPr>
        <p:sp>
          <p:nvSpPr>
            <p:cNvPr id="28" name="Flowchart: Magnetic Disk 145">
              <a:extLst>
                <a:ext uri="{FF2B5EF4-FFF2-40B4-BE49-F238E27FC236}">
                  <a16:creationId xmlns:a16="http://schemas.microsoft.com/office/drawing/2014/main" id="{82690D08-C966-3742-AAE3-6DF365A6D9F2}"/>
                </a:ext>
              </a:extLst>
            </p:cNvPr>
            <p:cNvSpPr/>
            <p:nvPr/>
          </p:nvSpPr>
          <p:spPr>
            <a:xfrm>
              <a:off x="641247" y="4366097"/>
              <a:ext cx="978176" cy="544317"/>
            </a:xfrm>
            <a:prstGeom prst="flowChartMagneticDisk">
              <a:avLst/>
            </a:prstGeom>
            <a:grpFill/>
            <a:ln w="2540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115"/>
                </a:solidFill>
                <a:effectLst/>
                <a:uLnTx/>
                <a:uFillTx/>
              </a:endParaRPr>
            </a:p>
          </p:txBody>
        </p:sp>
        <p:sp>
          <p:nvSpPr>
            <p:cNvPr id="29" name="Flowchart: Magnetic Disk 146">
              <a:extLst>
                <a:ext uri="{FF2B5EF4-FFF2-40B4-BE49-F238E27FC236}">
                  <a16:creationId xmlns:a16="http://schemas.microsoft.com/office/drawing/2014/main" id="{F3F967AA-159E-0A4A-8242-B5C2A9646F86}"/>
                </a:ext>
              </a:extLst>
            </p:cNvPr>
            <p:cNvSpPr/>
            <p:nvPr/>
          </p:nvSpPr>
          <p:spPr>
            <a:xfrm>
              <a:off x="641247" y="4013158"/>
              <a:ext cx="978176" cy="544317"/>
            </a:xfrm>
            <a:prstGeom prst="flowChartMagneticDisk">
              <a:avLst/>
            </a:prstGeom>
            <a:grpFill/>
            <a:ln w="2540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115"/>
                </a:solidFill>
                <a:effectLst/>
                <a:uLnTx/>
                <a:uFillTx/>
              </a:endParaRPr>
            </a:p>
          </p:txBody>
        </p:sp>
        <p:sp>
          <p:nvSpPr>
            <p:cNvPr id="30" name="Flowchart: Magnetic Disk 147">
              <a:extLst>
                <a:ext uri="{FF2B5EF4-FFF2-40B4-BE49-F238E27FC236}">
                  <a16:creationId xmlns:a16="http://schemas.microsoft.com/office/drawing/2014/main" id="{DB8397F6-FFD9-E04D-B9D2-C4995E8D113A}"/>
                </a:ext>
              </a:extLst>
            </p:cNvPr>
            <p:cNvSpPr/>
            <p:nvPr/>
          </p:nvSpPr>
          <p:spPr>
            <a:xfrm>
              <a:off x="641247" y="3718527"/>
              <a:ext cx="978176" cy="544317"/>
            </a:xfrm>
            <a:prstGeom prst="flowChartMagneticDisk">
              <a:avLst/>
            </a:prstGeom>
            <a:grpFill/>
            <a:ln w="2540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115"/>
                </a:solidFill>
                <a:effectLst/>
                <a:uLnTx/>
                <a:uFillTx/>
              </a:endParaRPr>
            </a:p>
          </p:txBody>
        </p:sp>
      </p:grpSp>
      <p:sp>
        <p:nvSpPr>
          <p:cNvPr id="26" name="TextBox 25">
            <a:extLst>
              <a:ext uri="{FF2B5EF4-FFF2-40B4-BE49-F238E27FC236}">
                <a16:creationId xmlns:a16="http://schemas.microsoft.com/office/drawing/2014/main" id="{2CB15A2F-093B-B243-8A0D-9AE623082730}"/>
              </a:ext>
            </a:extLst>
          </p:cNvPr>
          <p:cNvSpPr txBox="1"/>
          <p:nvPr/>
        </p:nvSpPr>
        <p:spPr>
          <a:xfrm>
            <a:off x="2166642" y="1865808"/>
            <a:ext cx="754053" cy="1043363"/>
          </a:xfrm>
          <a:prstGeom prst="rect">
            <a:avLst/>
          </a:prstGeom>
          <a:noFill/>
        </p:spPr>
        <p:txBody>
          <a:bodyPr wrap="none" lIns="182880" tIns="146304" rIns="182880" bIns="146304" rtlCol="0">
            <a:spAutoFit/>
          </a:bodyPr>
          <a:lstStyle/>
          <a:p>
            <a:pPr>
              <a:lnSpc>
                <a:spcPct val="90000"/>
              </a:lnSpc>
              <a:spcAft>
                <a:spcPts val="1800"/>
              </a:spcAft>
            </a:pPr>
            <a:r>
              <a:rPr lang="en-US" sz="5400" dirty="0">
                <a:solidFill>
                  <a:srgbClr val="FF9900"/>
                </a:solidFill>
              </a:rPr>
              <a:t>?</a:t>
            </a:r>
          </a:p>
        </p:txBody>
      </p:sp>
      <p:cxnSp>
        <p:nvCxnSpPr>
          <p:cNvPr id="27" name="Straight Arrow Connector 26">
            <a:extLst>
              <a:ext uri="{FF2B5EF4-FFF2-40B4-BE49-F238E27FC236}">
                <a16:creationId xmlns:a16="http://schemas.microsoft.com/office/drawing/2014/main" id="{30808FD0-54FB-2D46-AA03-414A57EBE017}"/>
              </a:ext>
            </a:extLst>
          </p:cNvPr>
          <p:cNvCxnSpPr/>
          <p:nvPr/>
        </p:nvCxnSpPr>
        <p:spPr>
          <a:xfrm>
            <a:off x="1981072" y="2777895"/>
            <a:ext cx="1113673" cy="0"/>
          </a:xfrm>
          <a:prstGeom prst="straightConnector1">
            <a:avLst/>
          </a:prstGeom>
          <a:ln w="5080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0294A420-5D55-F846-A019-87F540087CEC}"/>
              </a:ext>
            </a:extLst>
          </p:cNvPr>
          <p:cNvSpPr txBox="1">
            <a:spLocks/>
          </p:cNvSpPr>
          <p:nvPr/>
        </p:nvSpPr>
        <p:spPr>
          <a:xfrm>
            <a:off x="78017" y="163746"/>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Training Data for Supervised Learning</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Tree>
    <p:extLst>
      <p:ext uri="{BB962C8B-B14F-4D97-AF65-F5344CB8AC3E}">
        <p14:creationId xmlns:p14="http://schemas.microsoft.com/office/powerpoint/2010/main" val="1568399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D8F1E3-406C-7B4B-8A97-16ECDE339828}"/>
              </a:ext>
            </a:extLst>
          </p:cNvPr>
          <p:cNvSpPr txBox="1"/>
          <p:nvPr/>
        </p:nvSpPr>
        <p:spPr>
          <a:xfrm>
            <a:off x="33597" y="549349"/>
            <a:ext cx="12727132" cy="517065"/>
          </a:xfrm>
          <a:prstGeom prst="rect">
            <a:avLst/>
          </a:prstGeom>
          <a:noFill/>
        </p:spPr>
        <p:txBody>
          <a:bodyPr wrap="square" lIns="182880" tIns="146304" rIns="182880" bIns="146304" rtlCol="0">
            <a:spAutoFit/>
          </a:bodyPr>
          <a:lstStyle/>
          <a:p>
            <a:pPr marL="0" marR="0" lvl="0" indent="0" algn="l" defTabSz="1097212" rtl="0" eaLnBrk="1" fontAlgn="auto" latinLnBrk="0" hangingPunct="1">
              <a:lnSpc>
                <a:spcPct val="90000"/>
              </a:lnSpc>
              <a:spcBef>
                <a:spcPts val="0"/>
              </a:spcBef>
              <a:spcAft>
                <a:spcPts val="1800"/>
              </a:spcAft>
              <a:buClrTx/>
              <a:buSzTx/>
              <a:buFontTx/>
              <a:buNone/>
              <a:tabLst/>
              <a:defRPr/>
            </a:pPr>
            <a:r>
              <a:rPr kumimoji="0" lang="en-US" sz="1600" b="0" i="1" u="none" strike="noStrike" kern="1200" cap="none" spc="0" normalizeH="0" baseline="0" noProof="0" dirty="0">
                <a:ln>
                  <a:noFill/>
                </a:ln>
                <a:solidFill>
                  <a:srgbClr val="FF9900"/>
                </a:solidFill>
                <a:effectLst/>
                <a:uLnTx/>
                <a:uFillTx/>
                <a:latin typeface="Amazon Ember"/>
                <a:ea typeface="+mn-ea"/>
                <a:cs typeface="+mn-cs"/>
              </a:rPr>
              <a:t>Label machine learning training data </a:t>
            </a:r>
            <a:r>
              <a:rPr lang="en-US" sz="1600" i="1" dirty="0">
                <a:solidFill>
                  <a:srgbClr val="FF9900"/>
                </a:solidFill>
                <a:latin typeface="Amazon Ember"/>
              </a:rPr>
              <a:t>easily and accurately</a:t>
            </a:r>
            <a:endParaRPr kumimoji="0" lang="en-US" sz="1600" b="0" i="1" u="none" strike="noStrike" kern="1200" cap="none" spc="0" normalizeH="0" baseline="0" noProof="0" dirty="0">
              <a:ln>
                <a:noFill/>
              </a:ln>
              <a:solidFill>
                <a:srgbClr val="FF9900"/>
              </a:solidFill>
              <a:effectLst/>
              <a:uLnTx/>
              <a:uFillTx/>
              <a:latin typeface="Amazon Ember"/>
            </a:endParaRPr>
          </a:p>
        </p:txBody>
      </p:sp>
      <p:sp>
        <p:nvSpPr>
          <p:cNvPr id="3" name="Title 1">
            <a:extLst>
              <a:ext uri="{FF2B5EF4-FFF2-40B4-BE49-F238E27FC236}">
                <a16:creationId xmlns:a16="http://schemas.microsoft.com/office/drawing/2014/main" id="{CA23B59D-6C38-FA46-AF34-EF41B8BCD13E}"/>
              </a:ext>
            </a:extLst>
          </p:cNvPr>
          <p:cNvSpPr txBox="1">
            <a:spLocks/>
          </p:cNvSpPr>
          <p:nvPr/>
        </p:nvSpPr>
        <p:spPr>
          <a:xfrm>
            <a:off x="78017" y="163746"/>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Amazon SageMaker Ground Truth</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pic>
        <p:nvPicPr>
          <p:cNvPr id="215" name="Picture 214">
            <a:extLst>
              <a:ext uri="{FF2B5EF4-FFF2-40B4-BE49-F238E27FC236}">
                <a16:creationId xmlns:a16="http://schemas.microsoft.com/office/drawing/2014/main" id="{EF65BC49-BB96-3947-89A9-59D55DE62052}"/>
              </a:ext>
            </a:extLst>
          </p:cNvPr>
          <p:cNvPicPr>
            <a:picLocks noChangeAspect="1"/>
          </p:cNvPicPr>
          <p:nvPr/>
        </p:nvPicPr>
        <p:blipFill>
          <a:blip r:embed="rId3"/>
          <a:stretch>
            <a:fillRect/>
          </a:stretch>
        </p:blipFill>
        <p:spPr>
          <a:xfrm>
            <a:off x="1188808" y="1066414"/>
            <a:ext cx="6165707" cy="4021665"/>
          </a:xfrm>
          <a:prstGeom prst="rect">
            <a:avLst/>
          </a:prstGeom>
        </p:spPr>
      </p:pic>
    </p:spTree>
    <p:extLst>
      <p:ext uri="{BB962C8B-B14F-4D97-AF65-F5344CB8AC3E}">
        <p14:creationId xmlns:p14="http://schemas.microsoft.com/office/powerpoint/2010/main" val="4022770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EF1A24-3CD4-A242-8183-3242C2C77BC0}"/>
              </a:ext>
            </a:extLst>
          </p:cNvPr>
          <p:cNvPicPr>
            <a:picLocks noChangeAspect="1"/>
          </p:cNvPicPr>
          <p:nvPr/>
        </p:nvPicPr>
        <p:blipFill>
          <a:blip r:embed="rId2"/>
          <a:stretch>
            <a:fillRect/>
          </a:stretch>
        </p:blipFill>
        <p:spPr>
          <a:xfrm>
            <a:off x="1583765" y="924078"/>
            <a:ext cx="6355378" cy="3574900"/>
          </a:xfrm>
          <a:prstGeom prst="rect">
            <a:avLst/>
          </a:prstGeom>
        </p:spPr>
      </p:pic>
      <p:sp>
        <p:nvSpPr>
          <p:cNvPr id="3" name="Title 1">
            <a:extLst>
              <a:ext uri="{FF2B5EF4-FFF2-40B4-BE49-F238E27FC236}">
                <a16:creationId xmlns:a16="http://schemas.microsoft.com/office/drawing/2014/main" id="{1FA2136B-3A69-5543-9DB0-94E06F9B2E5A}"/>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Managed Notebooks: Exploration, Experimentation</a:t>
            </a:r>
          </a:p>
        </p:txBody>
      </p:sp>
    </p:spTree>
    <p:extLst>
      <p:ext uri="{BB962C8B-B14F-4D97-AF65-F5344CB8AC3E}">
        <p14:creationId xmlns:p14="http://schemas.microsoft.com/office/powerpoint/2010/main" val="2935645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C590E67-7EDA-7244-9F79-4E3EC13F7EBC}"/>
              </a:ext>
            </a:extLst>
          </p:cNvPr>
          <p:cNvGrpSpPr/>
          <p:nvPr/>
        </p:nvGrpSpPr>
        <p:grpSpPr>
          <a:xfrm>
            <a:off x="326015" y="2199157"/>
            <a:ext cx="2774521" cy="1372382"/>
            <a:chOff x="1122081" y="1670498"/>
            <a:chExt cx="4644018" cy="2297105"/>
          </a:xfrm>
        </p:grpSpPr>
        <p:pic>
          <p:nvPicPr>
            <p:cNvPr id="6" name="Picture 5">
              <a:extLst>
                <a:ext uri="{FF2B5EF4-FFF2-40B4-BE49-F238E27FC236}">
                  <a16:creationId xmlns:a16="http://schemas.microsoft.com/office/drawing/2014/main" id="{7ECE4BAE-D234-364C-89E9-0EB39B474A65}"/>
                </a:ext>
              </a:extLst>
            </p:cNvPr>
            <p:cNvPicPr>
              <a:picLocks noChangeAspect="1"/>
            </p:cNvPicPr>
            <p:nvPr/>
          </p:nvPicPr>
          <p:blipFill>
            <a:blip r:embed="rId2"/>
            <a:stretch>
              <a:fillRect/>
            </a:stretch>
          </p:blipFill>
          <p:spPr>
            <a:xfrm>
              <a:off x="1122082" y="1670498"/>
              <a:ext cx="2489200" cy="812800"/>
            </a:xfrm>
            <a:prstGeom prst="rect">
              <a:avLst/>
            </a:prstGeom>
          </p:spPr>
        </p:pic>
        <p:pic>
          <p:nvPicPr>
            <p:cNvPr id="7" name="Picture 6">
              <a:extLst>
                <a:ext uri="{FF2B5EF4-FFF2-40B4-BE49-F238E27FC236}">
                  <a16:creationId xmlns:a16="http://schemas.microsoft.com/office/drawing/2014/main" id="{9D1D4065-96BF-4746-87F6-7A8497B40F79}"/>
                </a:ext>
              </a:extLst>
            </p:cNvPr>
            <p:cNvPicPr>
              <a:picLocks noChangeAspect="1"/>
            </p:cNvPicPr>
            <p:nvPr/>
          </p:nvPicPr>
          <p:blipFill>
            <a:blip r:embed="rId3"/>
            <a:stretch>
              <a:fillRect/>
            </a:stretch>
          </p:blipFill>
          <p:spPr>
            <a:xfrm>
              <a:off x="1122082" y="2483298"/>
              <a:ext cx="2489200" cy="671505"/>
            </a:xfrm>
            <a:prstGeom prst="rect">
              <a:avLst/>
            </a:prstGeom>
          </p:spPr>
        </p:pic>
        <p:pic>
          <p:nvPicPr>
            <p:cNvPr id="8" name="Picture 7">
              <a:extLst>
                <a:ext uri="{FF2B5EF4-FFF2-40B4-BE49-F238E27FC236}">
                  <a16:creationId xmlns:a16="http://schemas.microsoft.com/office/drawing/2014/main" id="{BEA97040-6703-F14C-83F4-687938A87785}"/>
                </a:ext>
              </a:extLst>
            </p:cNvPr>
            <p:cNvPicPr>
              <a:picLocks noChangeAspect="1"/>
            </p:cNvPicPr>
            <p:nvPr/>
          </p:nvPicPr>
          <p:blipFill>
            <a:blip r:embed="rId4"/>
            <a:stretch>
              <a:fillRect/>
            </a:stretch>
          </p:blipFill>
          <p:spPr>
            <a:xfrm>
              <a:off x="3611282" y="1670498"/>
              <a:ext cx="2154817" cy="847400"/>
            </a:xfrm>
            <a:prstGeom prst="rect">
              <a:avLst/>
            </a:prstGeom>
          </p:spPr>
        </p:pic>
        <p:pic>
          <p:nvPicPr>
            <p:cNvPr id="9" name="Picture 8">
              <a:extLst>
                <a:ext uri="{FF2B5EF4-FFF2-40B4-BE49-F238E27FC236}">
                  <a16:creationId xmlns:a16="http://schemas.microsoft.com/office/drawing/2014/main" id="{70173CC0-1F54-D948-9A9C-86E6CDEAD9DB}"/>
                </a:ext>
              </a:extLst>
            </p:cNvPr>
            <p:cNvPicPr>
              <a:picLocks noChangeAspect="1"/>
            </p:cNvPicPr>
            <p:nvPr/>
          </p:nvPicPr>
          <p:blipFill>
            <a:blip r:embed="rId5"/>
            <a:stretch>
              <a:fillRect/>
            </a:stretch>
          </p:blipFill>
          <p:spPr>
            <a:xfrm>
              <a:off x="3611282" y="2517898"/>
              <a:ext cx="2154817" cy="641189"/>
            </a:xfrm>
            <a:prstGeom prst="rect">
              <a:avLst/>
            </a:prstGeom>
          </p:spPr>
        </p:pic>
        <p:pic>
          <p:nvPicPr>
            <p:cNvPr id="12" name="Picture 11">
              <a:extLst>
                <a:ext uri="{FF2B5EF4-FFF2-40B4-BE49-F238E27FC236}">
                  <a16:creationId xmlns:a16="http://schemas.microsoft.com/office/drawing/2014/main" id="{7EE6CA9C-07D8-6344-9C0F-4E7324247049}"/>
                </a:ext>
              </a:extLst>
            </p:cNvPr>
            <p:cNvPicPr>
              <a:picLocks noChangeAspect="1"/>
            </p:cNvPicPr>
            <p:nvPr/>
          </p:nvPicPr>
          <p:blipFill>
            <a:blip r:embed="rId6"/>
            <a:stretch>
              <a:fillRect/>
            </a:stretch>
          </p:blipFill>
          <p:spPr>
            <a:xfrm>
              <a:off x="1122081" y="3154803"/>
              <a:ext cx="2443127" cy="812800"/>
            </a:xfrm>
            <a:prstGeom prst="rect">
              <a:avLst/>
            </a:prstGeom>
          </p:spPr>
        </p:pic>
        <p:sp>
          <p:nvSpPr>
            <p:cNvPr id="16" name="Rectangle 15">
              <a:extLst>
                <a:ext uri="{FF2B5EF4-FFF2-40B4-BE49-F238E27FC236}">
                  <a16:creationId xmlns:a16="http://schemas.microsoft.com/office/drawing/2014/main" id="{CEB64A4B-BEE6-784F-B8F4-D03C6E400221}"/>
                </a:ext>
              </a:extLst>
            </p:cNvPr>
            <p:cNvSpPr/>
            <p:nvPr/>
          </p:nvSpPr>
          <p:spPr>
            <a:xfrm>
              <a:off x="3565208" y="3154803"/>
              <a:ext cx="2200891" cy="812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E0A67AD-FB3D-134E-8A16-3EAF306962B1}"/>
                </a:ext>
              </a:extLst>
            </p:cNvPr>
            <p:cNvPicPr>
              <a:picLocks noChangeAspect="1"/>
            </p:cNvPicPr>
            <p:nvPr/>
          </p:nvPicPr>
          <p:blipFill>
            <a:blip r:embed="rId7"/>
            <a:stretch>
              <a:fillRect/>
            </a:stretch>
          </p:blipFill>
          <p:spPr>
            <a:xfrm>
              <a:off x="3565208" y="3296098"/>
              <a:ext cx="2200891" cy="634872"/>
            </a:xfrm>
            <a:prstGeom prst="rect">
              <a:avLst/>
            </a:prstGeom>
          </p:spPr>
        </p:pic>
      </p:grpSp>
      <p:sp>
        <p:nvSpPr>
          <p:cNvPr id="21" name="Rectangle 20">
            <a:extLst>
              <a:ext uri="{FF2B5EF4-FFF2-40B4-BE49-F238E27FC236}">
                <a16:creationId xmlns:a16="http://schemas.microsoft.com/office/drawing/2014/main" id="{6C819B68-1683-4348-9DAC-3C24444337FE}"/>
              </a:ext>
            </a:extLst>
          </p:cNvPr>
          <p:cNvSpPr/>
          <p:nvPr/>
        </p:nvSpPr>
        <p:spPr>
          <a:xfrm>
            <a:off x="3377019" y="1641181"/>
            <a:ext cx="3027714" cy="3139321"/>
          </a:xfrm>
          <a:prstGeom prst="rect">
            <a:avLst/>
          </a:prstGeom>
        </p:spPr>
        <p:txBody>
          <a:bodyPr wrap="square">
            <a:spAutoFit/>
          </a:bodyPr>
          <a:lstStyle/>
          <a:p>
            <a:pPr>
              <a:buFont typeface="Arial" panose="020B0604020202020204" pitchFamily="34" charset="0"/>
              <a:buChar char="•"/>
            </a:pPr>
            <a:r>
              <a:rPr lang="en-US" sz="1100" dirty="0">
                <a:solidFill>
                  <a:schemeClr val="accent1"/>
                </a:solidFill>
                <a:latin typeface="Amazon Ember" panose="020B0603020204020204" pitchFamily="34" charset="0"/>
                <a:hlinkClick r:id="rId8">
                  <a:extLst>
                    <a:ext uri="{A12FA001-AC4F-418D-AE19-62706E023703}">
                      <ahyp:hlinkClr xmlns:ahyp="http://schemas.microsoft.com/office/drawing/2018/hyperlinkcolor" val="tx"/>
                    </a:ext>
                  </a:extLst>
                </a:hlinkClick>
              </a:rPr>
              <a:t>BlazingText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9">
                  <a:extLst>
                    <a:ext uri="{A12FA001-AC4F-418D-AE19-62706E023703}">
                      <ahyp:hlinkClr xmlns:ahyp="http://schemas.microsoft.com/office/drawing/2018/hyperlinkcolor" val="tx"/>
                    </a:ext>
                  </a:extLst>
                </a:hlinkClick>
              </a:rPr>
              <a:t>DeepAR Forecasting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0">
                  <a:extLst>
                    <a:ext uri="{A12FA001-AC4F-418D-AE19-62706E023703}">
                      <ahyp:hlinkClr xmlns:ahyp="http://schemas.microsoft.com/office/drawing/2018/hyperlinkcolor" val="tx"/>
                    </a:ext>
                  </a:extLst>
                </a:hlinkClick>
              </a:rPr>
              <a:t>Factorization Machines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1">
                  <a:extLst>
                    <a:ext uri="{A12FA001-AC4F-418D-AE19-62706E023703}">
                      <ahyp:hlinkClr xmlns:ahyp="http://schemas.microsoft.com/office/drawing/2018/hyperlinkcolor" val="tx"/>
                    </a:ext>
                  </a:extLst>
                </a:hlinkClick>
              </a:rPr>
              <a:t>Image Classification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2">
                  <a:extLst>
                    <a:ext uri="{A12FA001-AC4F-418D-AE19-62706E023703}">
                      <ahyp:hlinkClr xmlns:ahyp="http://schemas.microsoft.com/office/drawing/2018/hyperlinkcolor" val="tx"/>
                    </a:ext>
                  </a:extLst>
                </a:hlinkClick>
              </a:rPr>
              <a:t>IP Insights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3">
                  <a:extLst>
                    <a:ext uri="{A12FA001-AC4F-418D-AE19-62706E023703}">
                      <ahyp:hlinkClr xmlns:ahyp="http://schemas.microsoft.com/office/drawing/2018/hyperlinkcolor" val="tx"/>
                    </a:ext>
                  </a:extLst>
                </a:hlinkClick>
              </a:rPr>
              <a:t>K-Means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4">
                  <a:extLst>
                    <a:ext uri="{A12FA001-AC4F-418D-AE19-62706E023703}">
                      <ahyp:hlinkClr xmlns:ahyp="http://schemas.microsoft.com/office/drawing/2018/hyperlinkcolor" val="tx"/>
                    </a:ext>
                  </a:extLst>
                </a:hlinkClick>
              </a:rPr>
              <a:t>K-Nearest Neighbors (k-NN)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5">
                  <a:extLst>
                    <a:ext uri="{A12FA001-AC4F-418D-AE19-62706E023703}">
                      <ahyp:hlinkClr xmlns:ahyp="http://schemas.microsoft.com/office/drawing/2018/hyperlinkcolor" val="tx"/>
                    </a:ext>
                  </a:extLst>
                </a:hlinkClick>
              </a:rPr>
              <a:t>Latent Dirichlet Allocation (LDA)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6">
                  <a:extLst>
                    <a:ext uri="{A12FA001-AC4F-418D-AE19-62706E023703}">
                      <ahyp:hlinkClr xmlns:ahyp="http://schemas.microsoft.com/office/drawing/2018/hyperlinkcolor" val="tx"/>
                    </a:ext>
                  </a:extLst>
                </a:hlinkClick>
              </a:rPr>
              <a:t>Linear Learner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7">
                  <a:extLst>
                    <a:ext uri="{A12FA001-AC4F-418D-AE19-62706E023703}">
                      <ahyp:hlinkClr xmlns:ahyp="http://schemas.microsoft.com/office/drawing/2018/hyperlinkcolor" val="tx"/>
                    </a:ext>
                  </a:extLst>
                </a:hlinkClick>
              </a:rPr>
              <a:t>Neural Topic Model (NTM)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8">
                  <a:extLst>
                    <a:ext uri="{A12FA001-AC4F-418D-AE19-62706E023703}">
                      <ahyp:hlinkClr xmlns:ahyp="http://schemas.microsoft.com/office/drawing/2018/hyperlinkcolor" val="tx"/>
                    </a:ext>
                  </a:extLst>
                </a:hlinkClick>
              </a:rPr>
              <a:t>Object2Vec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9">
                  <a:extLst>
                    <a:ext uri="{A12FA001-AC4F-418D-AE19-62706E023703}">
                      <ahyp:hlinkClr xmlns:ahyp="http://schemas.microsoft.com/office/drawing/2018/hyperlinkcolor" val="tx"/>
                    </a:ext>
                  </a:extLst>
                </a:hlinkClick>
              </a:rPr>
              <a:t>Object Detection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20">
                  <a:extLst>
                    <a:ext uri="{A12FA001-AC4F-418D-AE19-62706E023703}">
                      <ahyp:hlinkClr xmlns:ahyp="http://schemas.microsoft.com/office/drawing/2018/hyperlinkcolor" val="tx"/>
                    </a:ext>
                  </a:extLst>
                </a:hlinkClick>
              </a:rPr>
              <a:t>Principal Component Analysis (PCA)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21">
                  <a:extLst>
                    <a:ext uri="{A12FA001-AC4F-418D-AE19-62706E023703}">
                      <ahyp:hlinkClr xmlns:ahyp="http://schemas.microsoft.com/office/drawing/2018/hyperlinkcolor" val="tx"/>
                    </a:ext>
                  </a:extLst>
                </a:hlinkClick>
              </a:rPr>
              <a:t>Random Cut Forest (RCF)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22">
                  <a:extLst>
                    <a:ext uri="{A12FA001-AC4F-418D-AE19-62706E023703}">
                      <ahyp:hlinkClr xmlns:ahyp="http://schemas.microsoft.com/office/drawing/2018/hyperlinkcolor" val="tx"/>
                    </a:ext>
                  </a:extLst>
                </a:hlinkClick>
              </a:rPr>
              <a:t>Semantic Segmentation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23">
                  <a:extLst>
                    <a:ext uri="{A12FA001-AC4F-418D-AE19-62706E023703}">
                      <ahyp:hlinkClr xmlns:ahyp="http://schemas.microsoft.com/office/drawing/2018/hyperlinkcolor" val="tx"/>
                    </a:ext>
                  </a:extLst>
                </a:hlinkClick>
              </a:rPr>
              <a:t>Sequence-to-Sequence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24">
                  <a:extLst>
                    <a:ext uri="{A12FA001-AC4F-418D-AE19-62706E023703}">
                      <ahyp:hlinkClr xmlns:ahyp="http://schemas.microsoft.com/office/drawing/2018/hyperlinkcolor" val="tx"/>
                    </a:ext>
                  </a:extLst>
                </a:hlinkClick>
              </a:rPr>
              <a:t>XGBoost Algorithm</a:t>
            </a:r>
            <a:endParaRPr lang="en-US" sz="1100" b="0" i="0" dirty="0">
              <a:solidFill>
                <a:schemeClr val="accent1"/>
              </a:solidFill>
              <a:effectLst/>
              <a:latin typeface="Amazon Ember" panose="020B0603020204020204" pitchFamily="34" charset="0"/>
            </a:endParaRPr>
          </a:p>
        </p:txBody>
      </p:sp>
      <p:grpSp>
        <p:nvGrpSpPr>
          <p:cNvPr id="47" name="Group 46">
            <a:extLst>
              <a:ext uri="{FF2B5EF4-FFF2-40B4-BE49-F238E27FC236}">
                <a16:creationId xmlns:a16="http://schemas.microsoft.com/office/drawing/2014/main" id="{2F44A0F4-C192-D546-BD2F-5B9E9E539E7F}"/>
              </a:ext>
            </a:extLst>
          </p:cNvPr>
          <p:cNvGrpSpPr/>
          <p:nvPr/>
        </p:nvGrpSpPr>
        <p:grpSpPr>
          <a:xfrm>
            <a:off x="6423278" y="2123169"/>
            <a:ext cx="2324675" cy="1925542"/>
            <a:chOff x="6270839" y="716918"/>
            <a:chExt cx="2672544" cy="2213684"/>
          </a:xfrm>
        </p:grpSpPr>
        <p:pic>
          <p:nvPicPr>
            <p:cNvPr id="39" name="Picture 38">
              <a:extLst>
                <a:ext uri="{FF2B5EF4-FFF2-40B4-BE49-F238E27FC236}">
                  <a16:creationId xmlns:a16="http://schemas.microsoft.com/office/drawing/2014/main" id="{DDBE2317-4017-F441-970B-342C350C0776}"/>
                </a:ext>
              </a:extLst>
            </p:cNvPr>
            <p:cNvPicPr>
              <a:picLocks noChangeAspect="1"/>
            </p:cNvPicPr>
            <p:nvPr/>
          </p:nvPicPr>
          <p:blipFill rotWithShape="1">
            <a:blip r:embed="rId25">
              <a:extLst>
                <a:ext uri="{28A0092B-C50C-407E-A947-70E740481C1C}">
                  <a14:useLocalDpi xmlns:a14="http://schemas.microsoft.com/office/drawing/2010/main" val="0"/>
                </a:ext>
              </a:extLst>
            </a:blip>
            <a:srcRect l="7494" t="28904" r="6743" b="23980"/>
            <a:stretch/>
          </p:blipFill>
          <p:spPr>
            <a:xfrm>
              <a:off x="6290671" y="824357"/>
              <a:ext cx="1013227" cy="371085"/>
            </a:xfrm>
            <a:prstGeom prst="rect">
              <a:avLst/>
            </a:prstGeom>
          </p:spPr>
        </p:pic>
        <p:pic>
          <p:nvPicPr>
            <p:cNvPr id="40" name="Picture 39">
              <a:extLst>
                <a:ext uri="{FF2B5EF4-FFF2-40B4-BE49-F238E27FC236}">
                  <a16:creationId xmlns:a16="http://schemas.microsoft.com/office/drawing/2014/main" id="{49CD4158-2D7C-B747-A090-4362C138C40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694901" y="716918"/>
              <a:ext cx="878944" cy="585962"/>
            </a:xfrm>
            <a:prstGeom prst="rect">
              <a:avLst/>
            </a:prstGeom>
          </p:spPr>
        </p:pic>
        <p:pic>
          <p:nvPicPr>
            <p:cNvPr id="41" name="Picture 40">
              <a:extLst>
                <a:ext uri="{FF2B5EF4-FFF2-40B4-BE49-F238E27FC236}">
                  <a16:creationId xmlns:a16="http://schemas.microsoft.com/office/drawing/2014/main" id="{41A3B808-1571-054D-839E-1D6E2F6C513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795686" y="1458593"/>
              <a:ext cx="709463" cy="217973"/>
            </a:xfrm>
            <a:prstGeom prst="rect">
              <a:avLst/>
            </a:prstGeom>
          </p:spPr>
        </p:pic>
        <p:pic>
          <p:nvPicPr>
            <p:cNvPr id="43" name="Picture 42">
              <a:extLst>
                <a:ext uri="{FF2B5EF4-FFF2-40B4-BE49-F238E27FC236}">
                  <a16:creationId xmlns:a16="http://schemas.microsoft.com/office/drawing/2014/main" id="{6EE52049-58B6-B64B-B0B0-5339ED06A090}"/>
                </a:ext>
              </a:extLst>
            </p:cNvPr>
            <p:cNvPicPr>
              <a:picLocks noChangeAspect="1"/>
            </p:cNvPicPr>
            <p:nvPr/>
          </p:nvPicPr>
          <p:blipFill>
            <a:blip r:embed="rId28"/>
            <a:stretch>
              <a:fillRect/>
            </a:stretch>
          </p:blipFill>
          <p:spPr>
            <a:xfrm>
              <a:off x="6270839" y="1969686"/>
              <a:ext cx="1210945" cy="342224"/>
            </a:xfrm>
            <a:prstGeom prst="rect">
              <a:avLst/>
            </a:prstGeom>
          </p:spPr>
        </p:pic>
        <p:pic>
          <p:nvPicPr>
            <p:cNvPr id="44" name="Picture 43">
              <a:extLst>
                <a:ext uri="{FF2B5EF4-FFF2-40B4-BE49-F238E27FC236}">
                  <a16:creationId xmlns:a16="http://schemas.microsoft.com/office/drawing/2014/main" id="{F843DED8-1E42-114F-A113-2281772C0590}"/>
                </a:ext>
              </a:extLst>
            </p:cNvPr>
            <p:cNvPicPr>
              <a:picLocks noChangeAspect="1"/>
            </p:cNvPicPr>
            <p:nvPr/>
          </p:nvPicPr>
          <p:blipFill>
            <a:blip r:embed="rId29"/>
            <a:stretch>
              <a:fillRect/>
            </a:stretch>
          </p:blipFill>
          <p:spPr>
            <a:xfrm>
              <a:off x="6527270" y="2466354"/>
              <a:ext cx="581126" cy="464248"/>
            </a:xfrm>
            <a:prstGeom prst="rect">
              <a:avLst/>
            </a:prstGeom>
          </p:spPr>
        </p:pic>
        <p:pic>
          <p:nvPicPr>
            <p:cNvPr id="45" name="Picture 4" descr="Image result for knime logo png">
              <a:extLst>
                <a:ext uri="{FF2B5EF4-FFF2-40B4-BE49-F238E27FC236}">
                  <a16:creationId xmlns:a16="http://schemas.microsoft.com/office/drawing/2014/main" id="{231F50D5-E4F3-3447-A1BE-D58D30699FF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795415" y="2026351"/>
              <a:ext cx="878944" cy="2288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knowledgent logo png">
              <a:extLst>
                <a:ext uri="{FF2B5EF4-FFF2-40B4-BE49-F238E27FC236}">
                  <a16:creationId xmlns:a16="http://schemas.microsoft.com/office/drawing/2014/main" id="{DB3F0B08-D290-1043-87C3-2A94FBD8B55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627419" y="2600879"/>
              <a:ext cx="1315964" cy="195196"/>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47">
            <a:extLst>
              <a:ext uri="{FF2B5EF4-FFF2-40B4-BE49-F238E27FC236}">
                <a16:creationId xmlns:a16="http://schemas.microsoft.com/office/drawing/2014/main" id="{4C64D10F-0E1A-564E-8FC0-8D0B7D4ACEF6}"/>
              </a:ext>
            </a:extLst>
          </p:cNvPr>
          <p:cNvPicPr>
            <a:picLocks noChangeAspect="1"/>
          </p:cNvPicPr>
          <p:nvPr/>
        </p:nvPicPr>
        <p:blipFill>
          <a:blip r:embed="rId32"/>
          <a:stretch>
            <a:fillRect/>
          </a:stretch>
        </p:blipFill>
        <p:spPr>
          <a:xfrm>
            <a:off x="6321252" y="1070387"/>
            <a:ext cx="2281858" cy="286666"/>
          </a:xfrm>
          <a:prstGeom prst="rect">
            <a:avLst/>
          </a:prstGeom>
        </p:spPr>
      </p:pic>
      <p:sp>
        <p:nvSpPr>
          <p:cNvPr id="49" name="Title 1">
            <a:extLst>
              <a:ext uri="{FF2B5EF4-FFF2-40B4-BE49-F238E27FC236}">
                <a16:creationId xmlns:a16="http://schemas.microsoft.com/office/drawing/2014/main" id="{2B9E0B50-085C-1C47-BC49-2ABBE219195B}"/>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Your Choice. The Right Tools.</a:t>
            </a:r>
          </a:p>
        </p:txBody>
      </p:sp>
      <p:sp>
        <p:nvSpPr>
          <p:cNvPr id="50" name="Rectangle 49">
            <a:extLst>
              <a:ext uri="{FF2B5EF4-FFF2-40B4-BE49-F238E27FC236}">
                <a16:creationId xmlns:a16="http://schemas.microsoft.com/office/drawing/2014/main" id="{B9530197-AF3E-594D-962B-9C6507FE7FAC}"/>
              </a:ext>
            </a:extLst>
          </p:cNvPr>
          <p:cNvSpPr/>
          <p:nvPr/>
        </p:nvSpPr>
        <p:spPr>
          <a:xfrm>
            <a:off x="141288" y="1083562"/>
            <a:ext cx="2926998" cy="461665"/>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NATIVE SUPPORT FOR MOST POPULAR FRAMEWORKS</a:t>
            </a:r>
          </a:p>
        </p:txBody>
      </p:sp>
      <p:sp>
        <p:nvSpPr>
          <p:cNvPr id="51" name="Rectangle 50">
            <a:extLst>
              <a:ext uri="{FF2B5EF4-FFF2-40B4-BE49-F238E27FC236}">
                <a16:creationId xmlns:a16="http://schemas.microsoft.com/office/drawing/2014/main" id="{B368FDCF-96D0-C844-A8E4-19925AE758EA}"/>
              </a:ext>
            </a:extLst>
          </p:cNvPr>
          <p:cNvSpPr/>
          <p:nvPr/>
        </p:nvSpPr>
        <p:spPr>
          <a:xfrm>
            <a:off x="3143725" y="1094604"/>
            <a:ext cx="2926998" cy="461665"/>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SAGEMAKER OPTIMIZED ALGORITHMS</a:t>
            </a:r>
          </a:p>
        </p:txBody>
      </p:sp>
      <p:sp>
        <p:nvSpPr>
          <p:cNvPr id="52" name="Rectangle 51">
            <a:extLst>
              <a:ext uri="{FF2B5EF4-FFF2-40B4-BE49-F238E27FC236}">
                <a16:creationId xmlns:a16="http://schemas.microsoft.com/office/drawing/2014/main" id="{734C60DE-0477-5F40-8CFA-BBBC4C01BD82}"/>
              </a:ext>
            </a:extLst>
          </p:cNvPr>
          <p:cNvSpPr/>
          <p:nvPr/>
        </p:nvSpPr>
        <p:spPr>
          <a:xfrm>
            <a:off x="6013103" y="1325437"/>
            <a:ext cx="2926998"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INTEGRATION</a:t>
            </a:r>
          </a:p>
        </p:txBody>
      </p:sp>
      <p:pic>
        <p:nvPicPr>
          <p:cNvPr id="53" name="Picture 52">
            <a:extLst>
              <a:ext uri="{FF2B5EF4-FFF2-40B4-BE49-F238E27FC236}">
                <a16:creationId xmlns:a16="http://schemas.microsoft.com/office/drawing/2014/main" id="{9BB8E1C8-2AD7-C745-B786-C14C2E2F93C3}"/>
              </a:ext>
            </a:extLst>
          </p:cNvPr>
          <p:cNvPicPr>
            <a:picLocks noChangeAspect="1"/>
          </p:cNvPicPr>
          <p:nvPr/>
        </p:nvPicPr>
        <p:blipFill>
          <a:blip r:embed="rId33"/>
          <a:stretch>
            <a:fillRect/>
          </a:stretch>
        </p:blipFill>
        <p:spPr>
          <a:xfrm>
            <a:off x="6709427" y="2543549"/>
            <a:ext cx="647856" cy="542391"/>
          </a:xfrm>
          <a:prstGeom prst="rect">
            <a:avLst/>
          </a:prstGeom>
        </p:spPr>
      </p:pic>
      <p:sp>
        <p:nvSpPr>
          <p:cNvPr id="4" name="Rectangle 3">
            <a:extLst>
              <a:ext uri="{FF2B5EF4-FFF2-40B4-BE49-F238E27FC236}">
                <a16:creationId xmlns:a16="http://schemas.microsoft.com/office/drawing/2014/main" id="{C0E1E67A-AF0C-F542-B28A-BABA103037A7}"/>
              </a:ext>
            </a:extLst>
          </p:cNvPr>
          <p:cNvSpPr/>
          <p:nvPr/>
        </p:nvSpPr>
        <p:spPr>
          <a:xfrm>
            <a:off x="326015" y="3571539"/>
            <a:ext cx="2774521" cy="6746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F54CF8BC-1E8F-DF48-84D6-158B3B860AD4}"/>
              </a:ext>
            </a:extLst>
          </p:cNvPr>
          <p:cNvPicPr>
            <a:picLocks noChangeAspect="1"/>
          </p:cNvPicPr>
          <p:nvPr/>
        </p:nvPicPr>
        <p:blipFill>
          <a:blip r:embed="rId34"/>
          <a:stretch>
            <a:fillRect/>
          </a:stretch>
        </p:blipFill>
        <p:spPr>
          <a:xfrm>
            <a:off x="585971" y="3571539"/>
            <a:ext cx="635000" cy="635000"/>
          </a:xfrm>
          <a:prstGeom prst="rect">
            <a:avLst/>
          </a:prstGeom>
        </p:spPr>
      </p:pic>
      <p:pic>
        <p:nvPicPr>
          <p:cNvPr id="3" name="Picture 2">
            <a:extLst>
              <a:ext uri="{FF2B5EF4-FFF2-40B4-BE49-F238E27FC236}">
                <a16:creationId xmlns:a16="http://schemas.microsoft.com/office/drawing/2014/main" id="{6503B27D-CA88-324B-AB95-A024E12E3AF2}"/>
              </a:ext>
            </a:extLst>
          </p:cNvPr>
          <p:cNvPicPr>
            <a:picLocks noChangeAspect="1"/>
          </p:cNvPicPr>
          <p:nvPr/>
        </p:nvPicPr>
        <p:blipFill>
          <a:blip r:embed="rId35"/>
          <a:stretch>
            <a:fillRect/>
          </a:stretch>
        </p:blipFill>
        <p:spPr>
          <a:xfrm>
            <a:off x="2220951" y="3571539"/>
            <a:ext cx="682086" cy="629618"/>
          </a:xfrm>
          <a:prstGeom prst="rect">
            <a:avLst/>
          </a:prstGeom>
        </p:spPr>
      </p:pic>
    </p:spTree>
    <p:extLst>
      <p:ext uri="{BB962C8B-B14F-4D97-AF65-F5344CB8AC3E}">
        <p14:creationId xmlns:p14="http://schemas.microsoft.com/office/powerpoint/2010/main" val="3278301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1" name="Group 730">
            <a:extLst>
              <a:ext uri="{FF2B5EF4-FFF2-40B4-BE49-F238E27FC236}">
                <a16:creationId xmlns:a16="http://schemas.microsoft.com/office/drawing/2014/main" id="{35386F6B-1334-C34E-A377-5574F47D839F}"/>
              </a:ext>
            </a:extLst>
          </p:cNvPr>
          <p:cNvGrpSpPr/>
          <p:nvPr/>
        </p:nvGrpSpPr>
        <p:grpSpPr>
          <a:xfrm>
            <a:off x="300306" y="1125519"/>
            <a:ext cx="8631876" cy="3147465"/>
            <a:chOff x="1012263" y="2025168"/>
            <a:chExt cx="12370205" cy="4510583"/>
          </a:xfrm>
        </p:grpSpPr>
        <p:sp>
          <p:nvSpPr>
            <p:cNvPr id="732" name="Rounded Rectangle 731">
              <a:extLst>
                <a:ext uri="{FF2B5EF4-FFF2-40B4-BE49-F238E27FC236}">
                  <a16:creationId xmlns:a16="http://schemas.microsoft.com/office/drawing/2014/main" id="{072490A6-67CE-8A4A-8162-F33B33C9AAEC}"/>
                </a:ext>
              </a:extLst>
            </p:cNvPr>
            <p:cNvSpPr/>
            <p:nvPr/>
          </p:nvSpPr>
          <p:spPr bwMode="auto">
            <a:xfrm>
              <a:off x="1046883" y="3420489"/>
              <a:ext cx="2160000" cy="2176146"/>
            </a:xfrm>
            <a:prstGeom prst="roundRect">
              <a:avLst>
                <a:gd name="adj" fmla="val 4429"/>
              </a:avLst>
            </a:prstGeom>
            <a:solidFill>
              <a:schemeClr val="accent6">
                <a:lumMod val="20000"/>
                <a:lumOff val="80000"/>
                <a:alpha val="15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33" name="Rounded Rectangle 732">
              <a:extLst>
                <a:ext uri="{FF2B5EF4-FFF2-40B4-BE49-F238E27FC236}">
                  <a16:creationId xmlns:a16="http://schemas.microsoft.com/office/drawing/2014/main" id="{3CF72438-B9E5-4549-B213-1341B4B91D88}"/>
                </a:ext>
              </a:extLst>
            </p:cNvPr>
            <p:cNvSpPr/>
            <p:nvPr/>
          </p:nvSpPr>
          <p:spPr bwMode="auto">
            <a:xfrm>
              <a:off x="1406883" y="3788562"/>
              <a:ext cx="1440000" cy="1440000"/>
            </a:xfrm>
            <a:prstGeom prst="roundRect">
              <a:avLst>
                <a:gd name="adj" fmla="val 5109"/>
              </a:avLst>
            </a:prstGeom>
            <a:solidFill>
              <a:schemeClr val="accent6">
                <a:lumMod val="20000"/>
                <a:lumOff val="80000"/>
                <a:alpha val="15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34" name="TextBox 733">
              <a:extLst>
                <a:ext uri="{FF2B5EF4-FFF2-40B4-BE49-F238E27FC236}">
                  <a16:creationId xmlns:a16="http://schemas.microsoft.com/office/drawing/2014/main" id="{57BE7B97-7047-E340-8D8C-237099585F69}"/>
                </a:ext>
              </a:extLst>
            </p:cNvPr>
            <p:cNvSpPr txBox="1"/>
            <p:nvPr/>
          </p:nvSpPr>
          <p:spPr>
            <a:xfrm>
              <a:off x="1012263" y="2869905"/>
              <a:ext cx="2229240"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5"/>
                  </a:solidFill>
                  <a:latin typeface="+mj-lt"/>
                </a:rPr>
                <a:t>INSTANCE 0</a:t>
              </a:r>
            </a:p>
          </p:txBody>
        </p:sp>
        <p:sp>
          <p:nvSpPr>
            <p:cNvPr id="735" name="TextBox 734">
              <a:extLst>
                <a:ext uri="{FF2B5EF4-FFF2-40B4-BE49-F238E27FC236}">
                  <a16:creationId xmlns:a16="http://schemas.microsoft.com/office/drawing/2014/main" id="{BA9D4F20-CF91-1045-87AF-B9294F51414E}"/>
                </a:ext>
              </a:extLst>
            </p:cNvPr>
            <p:cNvSpPr txBox="1"/>
            <p:nvPr/>
          </p:nvSpPr>
          <p:spPr>
            <a:xfrm>
              <a:off x="1434955" y="3787989"/>
              <a:ext cx="1383858"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6"/>
                  </a:solidFill>
                  <a:latin typeface="+mj-lt"/>
                </a:rPr>
                <a:t>GPU 0</a:t>
              </a:r>
            </a:p>
          </p:txBody>
        </p:sp>
        <p:sp>
          <p:nvSpPr>
            <p:cNvPr id="736" name="Rounded Rectangle 735">
              <a:extLst>
                <a:ext uri="{FF2B5EF4-FFF2-40B4-BE49-F238E27FC236}">
                  <a16:creationId xmlns:a16="http://schemas.microsoft.com/office/drawing/2014/main" id="{84538B7C-F49D-FF44-806C-CCCA2C27B423}"/>
                </a:ext>
              </a:extLst>
            </p:cNvPr>
            <p:cNvSpPr/>
            <p:nvPr/>
          </p:nvSpPr>
          <p:spPr bwMode="auto">
            <a:xfrm>
              <a:off x="5783983" y="2575751"/>
              <a:ext cx="2160000" cy="3960000"/>
            </a:xfrm>
            <a:prstGeom prst="roundRect">
              <a:avLst>
                <a:gd name="adj" fmla="val 4429"/>
              </a:avLst>
            </a:prstGeom>
            <a:solidFill>
              <a:schemeClr val="accent6">
                <a:lumMod val="20000"/>
                <a:lumOff val="80000"/>
                <a:alpha val="15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37" name="Rounded Rectangle 736">
              <a:extLst>
                <a:ext uri="{FF2B5EF4-FFF2-40B4-BE49-F238E27FC236}">
                  <a16:creationId xmlns:a16="http://schemas.microsoft.com/office/drawing/2014/main" id="{588A37D8-288D-BB41-B5EA-17352EB50987}"/>
                </a:ext>
              </a:extLst>
            </p:cNvPr>
            <p:cNvSpPr/>
            <p:nvPr/>
          </p:nvSpPr>
          <p:spPr bwMode="auto">
            <a:xfrm>
              <a:off x="6131283" y="2943824"/>
              <a:ext cx="1440000" cy="1440000"/>
            </a:xfrm>
            <a:prstGeom prst="roundRect">
              <a:avLst>
                <a:gd name="adj" fmla="val 5109"/>
              </a:avLst>
            </a:prstGeom>
            <a:solidFill>
              <a:schemeClr val="accent6">
                <a:lumMod val="20000"/>
                <a:lumOff val="80000"/>
                <a:alpha val="15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38" name="Rounded Rectangle 737">
              <a:extLst>
                <a:ext uri="{FF2B5EF4-FFF2-40B4-BE49-F238E27FC236}">
                  <a16:creationId xmlns:a16="http://schemas.microsoft.com/office/drawing/2014/main" id="{AEF91F71-56E5-E544-A4C0-9CBACC6D6D2D}"/>
                </a:ext>
              </a:extLst>
            </p:cNvPr>
            <p:cNvSpPr/>
            <p:nvPr/>
          </p:nvSpPr>
          <p:spPr bwMode="auto">
            <a:xfrm>
              <a:off x="6131283" y="4739197"/>
              <a:ext cx="1440000" cy="1440000"/>
            </a:xfrm>
            <a:prstGeom prst="roundRect">
              <a:avLst>
                <a:gd name="adj" fmla="val 5109"/>
              </a:avLst>
            </a:prstGeom>
            <a:solidFill>
              <a:schemeClr val="accent6">
                <a:lumMod val="20000"/>
                <a:lumOff val="80000"/>
                <a:alpha val="15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39" name="TextBox 738">
              <a:extLst>
                <a:ext uri="{FF2B5EF4-FFF2-40B4-BE49-F238E27FC236}">
                  <a16:creationId xmlns:a16="http://schemas.microsoft.com/office/drawing/2014/main" id="{83E6746C-6BF7-3C4A-8791-8A2B65D4AF4D}"/>
                </a:ext>
              </a:extLst>
            </p:cNvPr>
            <p:cNvSpPr txBox="1"/>
            <p:nvPr/>
          </p:nvSpPr>
          <p:spPr>
            <a:xfrm>
              <a:off x="5749363" y="2025168"/>
              <a:ext cx="2229240"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5"/>
                  </a:solidFill>
                  <a:latin typeface="+mj-lt"/>
                </a:rPr>
                <a:t>INSTANCE 0</a:t>
              </a:r>
            </a:p>
          </p:txBody>
        </p:sp>
        <p:sp>
          <p:nvSpPr>
            <p:cNvPr id="740" name="TextBox 739">
              <a:extLst>
                <a:ext uri="{FF2B5EF4-FFF2-40B4-BE49-F238E27FC236}">
                  <a16:creationId xmlns:a16="http://schemas.microsoft.com/office/drawing/2014/main" id="{F977F21E-2885-C447-AD51-6B0BC629D5C4}"/>
                </a:ext>
              </a:extLst>
            </p:cNvPr>
            <p:cNvSpPr txBox="1"/>
            <p:nvPr/>
          </p:nvSpPr>
          <p:spPr>
            <a:xfrm>
              <a:off x="6172055" y="2943251"/>
              <a:ext cx="1383858"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6"/>
                  </a:solidFill>
                  <a:latin typeface="+mj-lt"/>
                </a:rPr>
                <a:t>GPU 0</a:t>
              </a:r>
            </a:p>
          </p:txBody>
        </p:sp>
        <p:sp>
          <p:nvSpPr>
            <p:cNvPr id="741" name="Rounded Rectangle 740">
              <a:extLst>
                <a:ext uri="{FF2B5EF4-FFF2-40B4-BE49-F238E27FC236}">
                  <a16:creationId xmlns:a16="http://schemas.microsoft.com/office/drawing/2014/main" id="{530CC46E-0D33-F845-9E65-8F9025ED4873}"/>
                </a:ext>
              </a:extLst>
            </p:cNvPr>
            <p:cNvSpPr/>
            <p:nvPr/>
          </p:nvSpPr>
          <p:spPr bwMode="auto">
            <a:xfrm>
              <a:off x="8492266" y="2575751"/>
              <a:ext cx="2160000" cy="3960000"/>
            </a:xfrm>
            <a:prstGeom prst="roundRect">
              <a:avLst>
                <a:gd name="adj" fmla="val 4429"/>
              </a:avLst>
            </a:prstGeom>
            <a:solidFill>
              <a:schemeClr val="accent6">
                <a:lumMod val="20000"/>
                <a:lumOff val="80000"/>
                <a:alpha val="15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42" name="Rounded Rectangle 741">
              <a:extLst>
                <a:ext uri="{FF2B5EF4-FFF2-40B4-BE49-F238E27FC236}">
                  <a16:creationId xmlns:a16="http://schemas.microsoft.com/office/drawing/2014/main" id="{AD9A3B06-F62C-C24F-842F-DD1C13D87AA9}"/>
                </a:ext>
              </a:extLst>
            </p:cNvPr>
            <p:cNvSpPr/>
            <p:nvPr/>
          </p:nvSpPr>
          <p:spPr bwMode="auto">
            <a:xfrm>
              <a:off x="8839566" y="2943824"/>
              <a:ext cx="1440000" cy="1440000"/>
            </a:xfrm>
            <a:prstGeom prst="roundRect">
              <a:avLst>
                <a:gd name="adj" fmla="val 5109"/>
              </a:avLst>
            </a:prstGeom>
            <a:solidFill>
              <a:schemeClr val="accent6">
                <a:lumMod val="20000"/>
                <a:lumOff val="80000"/>
                <a:alpha val="15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43" name="Rounded Rectangle 742">
              <a:extLst>
                <a:ext uri="{FF2B5EF4-FFF2-40B4-BE49-F238E27FC236}">
                  <a16:creationId xmlns:a16="http://schemas.microsoft.com/office/drawing/2014/main" id="{552D98F8-7D07-4B4B-9BA3-2DD33D11A65E}"/>
                </a:ext>
              </a:extLst>
            </p:cNvPr>
            <p:cNvSpPr/>
            <p:nvPr/>
          </p:nvSpPr>
          <p:spPr bwMode="auto">
            <a:xfrm>
              <a:off x="8839566" y="4739197"/>
              <a:ext cx="1440000" cy="1440000"/>
            </a:xfrm>
            <a:prstGeom prst="roundRect">
              <a:avLst>
                <a:gd name="adj" fmla="val 5109"/>
              </a:avLst>
            </a:prstGeom>
            <a:solidFill>
              <a:schemeClr val="accent6">
                <a:lumMod val="20000"/>
                <a:lumOff val="80000"/>
                <a:alpha val="15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44" name="TextBox 743">
              <a:extLst>
                <a:ext uri="{FF2B5EF4-FFF2-40B4-BE49-F238E27FC236}">
                  <a16:creationId xmlns:a16="http://schemas.microsoft.com/office/drawing/2014/main" id="{72D82885-1A73-3A47-992B-D22406414A02}"/>
                </a:ext>
              </a:extLst>
            </p:cNvPr>
            <p:cNvSpPr txBox="1"/>
            <p:nvPr/>
          </p:nvSpPr>
          <p:spPr>
            <a:xfrm>
              <a:off x="8457647" y="2025168"/>
              <a:ext cx="2229240"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5"/>
                  </a:solidFill>
                  <a:latin typeface="+mj-lt"/>
                </a:rPr>
                <a:t>INSTANCE 1</a:t>
              </a:r>
            </a:p>
          </p:txBody>
        </p:sp>
        <p:sp>
          <p:nvSpPr>
            <p:cNvPr id="745" name="TextBox 744">
              <a:extLst>
                <a:ext uri="{FF2B5EF4-FFF2-40B4-BE49-F238E27FC236}">
                  <a16:creationId xmlns:a16="http://schemas.microsoft.com/office/drawing/2014/main" id="{1C0AE692-0F40-AA49-8209-89E4DFAABD09}"/>
                </a:ext>
              </a:extLst>
            </p:cNvPr>
            <p:cNvSpPr txBox="1"/>
            <p:nvPr/>
          </p:nvSpPr>
          <p:spPr>
            <a:xfrm>
              <a:off x="8880337" y="2943251"/>
              <a:ext cx="1383858"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6"/>
                  </a:solidFill>
                  <a:latin typeface="+mj-lt"/>
                </a:rPr>
                <a:t>GPU 0</a:t>
              </a:r>
            </a:p>
          </p:txBody>
        </p:sp>
        <p:sp>
          <p:nvSpPr>
            <p:cNvPr id="746" name="Rounded Rectangle 745">
              <a:extLst>
                <a:ext uri="{FF2B5EF4-FFF2-40B4-BE49-F238E27FC236}">
                  <a16:creationId xmlns:a16="http://schemas.microsoft.com/office/drawing/2014/main" id="{DAFD8B51-46C4-4243-8A01-3678B14A00C4}"/>
                </a:ext>
              </a:extLst>
            </p:cNvPr>
            <p:cNvSpPr/>
            <p:nvPr/>
          </p:nvSpPr>
          <p:spPr bwMode="auto">
            <a:xfrm>
              <a:off x="11187849" y="2575751"/>
              <a:ext cx="2160000" cy="3960000"/>
            </a:xfrm>
            <a:prstGeom prst="roundRect">
              <a:avLst>
                <a:gd name="adj" fmla="val 4429"/>
              </a:avLst>
            </a:prstGeom>
            <a:solidFill>
              <a:schemeClr val="accent6">
                <a:lumMod val="20000"/>
                <a:lumOff val="80000"/>
                <a:alpha val="15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47" name="Rounded Rectangle 746">
              <a:extLst>
                <a:ext uri="{FF2B5EF4-FFF2-40B4-BE49-F238E27FC236}">
                  <a16:creationId xmlns:a16="http://schemas.microsoft.com/office/drawing/2014/main" id="{C039550D-DCCA-C04A-B017-6900E7CA5671}"/>
                </a:ext>
              </a:extLst>
            </p:cNvPr>
            <p:cNvSpPr/>
            <p:nvPr/>
          </p:nvSpPr>
          <p:spPr bwMode="auto">
            <a:xfrm>
              <a:off x="11535149" y="2943824"/>
              <a:ext cx="1440000" cy="1440000"/>
            </a:xfrm>
            <a:prstGeom prst="roundRect">
              <a:avLst>
                <a:gd name="adj" fmla="val 5109"/>
              </a:avLst>
            </a:prstGeom>
            <a:solidFill>
              <a:schemeClr val="accent6">
                <a:lumMod val="20000"/>
                <a:lumOff val="80000"/>
                <a:alpha val="15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48" name="Rounded Rectangle 747">
              <a:extLst>
                <a:ext uri="{FF2B5EF4-FFF2-40B4-BE49-F238E27FC236}">
                  <a16:creationId xmlns:a16="http://schemas.microsoft.com/office/drawing/2014/main" id="{7B6A9B74-4D85-7A44-A77E-0088429BE372}"/>
                </a:ext>
              </a:extLst>
            </p:cNvPr>
            <p:cNvSpPr/>
            <p:nvPr/>
          </p:nvSpPr>
          <p:spPr bwMode="auto">
            <a:xfrm>
              <a:off x="11535149" y="4739197"/>
              <a:ext cx="1440000" cy="1440000"/>
            </a:xfrm>
            <a:prstGeom prst="roundRect">
              <a:avLst>
                <a:gd name="adj" fmla="val 5109"/>
              </a:avLst>
            </a:prstGeom>
            <a:solidFill>
              <a:schemeClr val="accent6">
                <a:lumMod val="20000"/>
                <a:lumOff val="80000"/>
                <a:alpha val="15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49" name="TextBox 748">
              <a:extLst>
                <a:ext uri="{FF2B5EF4-FFF2-40B4-BE49-F238E27FC236}">
                  <a16:creationId xmlns:a16="http://schemas.microsoft.com/office/drawing/2014/main" id="{2BBF65E2-BD18-7443-8E20-E6156045A063}"/>
                </a:ext>
              </a:extLst>
            </p:cNvPr>
            <p:cNvSpPr txBox="1"/>
            <p:nvPr/>
          </p:nvSpPr>
          <p:spPr>
            <a:xfrm>
              <a:off x="11153228" y="2025168"/>
              <a:ext cx="2229240"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5"/>
                  </a:solidFill>
                  <a:latin typeface="+mj-lt"/>
                </a:rPr>
                <a:t>INSTANCE 2</a:t>
              </a:r>
            </a:p>
          </p:txBody>
        </p:sp>
        <p:sp>
          <p:nvSpPr>
            <p:cNvPr id="750" name="TextBox 749">
              <a:extLst>
                <a:ext uri="{FF2B5EF4-FFF2-40B4-BE49-F238E27FC236}">
                  <a16:creationId xmlns:a16="http://schemas.microsoft.com/office/drawing/2014/main" id="{E97C10FB-DFD9-3E46-A17D-9DBB43127304}"/>
                </a:ext>
              </a:extLst>
            </p:cNvPr>
            <p:cNvSpPr txBox="1"/>
            <p:nvPr/>
          </p:nvSpPr>
          <p:spPr>
            <a:xfrm>
              <a:off x="11575919" y="2943251"/>
              <a:ext cx="1383858"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6"/>
                  </a:solidFill>
                  <a:latin typeface="+mj-lt"/>
                </a:rPr>
                <a:t>GPU 0</a:t>
              </a:r>
            </a:p>
          </p:txBody>
        </p:sp>
        <p:sp>
          <p:nvSpPr>
            <p:cNvPr id="751" name="TextBox 750">
              <a:extLst>
                <a:ext uri="{FF2B5EF4-FFF2-40B4-BE49-F238E27FC236}">
                  <a16:creationId xmlns:a16="http://schemas.microsoft.com/office/drawing/2014/main" id="{D66C14C4-26DF-E546-8035-47B652FD12C1}"/>
                </a:ext>
              </a:extLst>
            </p:cNvPr>
            <p:cNvSpPr txBox="1"/>
            <p:nvPr/>
          </p:nvSpPr>
          <p:spPr>
            <a:xfrm>
              <a:off x="6172055" y="4751898"/>
              <a:ext cx="1383858"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6"/>
                  </a:solidFill>
                  <a:latin typeface="+mj-lt"/>
                </a:rPr>
                <a:t>GPU 1</a:t>
              </a:r>
            </a:p>
          </p:txBody>
        </p:sp>
        <p:sp>
          <p:nvSpPr>
            <p:cNvPr id="752" name="TextBox 751">
              <a:extLst>
                <a:ext uri="{FF2B5EF4-FFF2-40B4-BE49-F238E27FC236}">
                  <a16:creationId xmlns:a16="http://schemas.microsoft.com/office/drawing/2014/main" id="{D87E5F64-BC9E-3B4B-9167-65E5A46E0642}"/>
                </a:ext>
              </a:extLst>
            </p:cNvPr>
            <p:cNvSpPr txBox="1"/>
            <p:nvPr/>
          </p:nvSpPr>
          <p:spPr>
            <a:xfrm>
              <a:off x="8880337" y="4751898"/>
              <a:ext cx="1383858"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6"/>
                  </a:solidFill>
                  <a:latin typeface="+mj-lt"/>
                </a:rPr>
                <a:t>GPU 1</a:t>
              </a:r>
            </a:p>
          </p:txBody>
        </p:sp>
        <p:sp>
          <p:nvSpPr>
            <p:cNvPr id="753" name="TextBox 752">
              <a:extLst>
                <a:ext uri="{FF2B5EF4-FFF2-40B4-BE49-F238E27FC236}">
                  <a16:creationId xmlns:a16="http://schemas.microsoft.com/office/drawing/2014/main" id="{828ACAB8-5C2A-1E43-B9F5-7CB054AFDC3E}"/>
                </a:ext>
              </a:extLst>
            </p:cNvPr>
            <p:cNvSpPr txBox="1"/>
            <p:nvPr/>
          </p:nvSpPr>
          <p:spPr>
            <a:xfrm>
              <a:off x="11575919" y="4739198"/>
              <a:ext cx="1383858" cy="631833"/>
            </a:xfrm>
            <a:prstGeom prst="rect">
              <a:avLst/>
            </a:prstGeom>
            <a:noFill/>
          </p:spPr>
          <p:txBody>
            <a:bodyPr wrap="none" lIns="182880" tIns="146304" rIns="182880" bIns="146304" rtlCol="0">
              <a:spAutoFit/>
            </a:bodyPr>
            <a:lstStyle/>
            <a:p>
              <a:pPr algn="ctr">
                <a:lnSpc>
                  <a:spcPct val="90000"/>
                </a:lnSpc>
                <a:spcAft>
                  <a:spcPts val="1800"/>
                </a:spcAft>
              </a:pPr>
              <a:r>
                <a:rPr lang="en-US" sz="1050" b="1" spc="300" dirty="0">
                  <a:solidFill>
                    <a:schemeClr val="accent6"/>
                  </a:solidFill>
                  <a:latin typeface="+mj-lt"/>
                </a:rPr>
                <a:t>GPU 1</a:t>
              </a:r>
            </a:p>
          </p:txBody>
        </p:sp>
        <p:cxnSp>
          <p:nvCxnSpPr>
            <p:cNvPr id="754" name="Straight Arrow Connector 753">
              <a:extLst>
                <a:ext uri="{FF2B5EF4-FFF2-40B4-BE49-F238E27FC236}">
                  <a16:creationId xmlns:a16="http://schemas.microsoft.com/office/drawing/2014/main" id="{77795767-B3D4-8C42-B623-D011FBCD52E4}"/>
                </a:ext>
              </a:extLst>
            </p:cNvPr>
            <p:cNvCxnSpPr/>
            <p:nvPr/>
          </p:nvCxnSpPr>
          <p:spPr>
            <a:xfrm>
              <a:off x="3835400" y="4533900"/>
              <a:ext cx="1168400" cy="0"/>
            </a:xfrm>
            <a:prstGeom prst="straightConnector1">
              <a:avLst/>
            </a:prstGeom>
            <a:ln w="3810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55" name="Group 754">
              <a:extLst>
                <a:ext uri="{FF2B5EF4-FFF2-40B4-BE49-F238E27FC236}">
                  <a16:creationId xmlns:a16="http://schemas.microsoft.com/office/drawing/2014/main" id="{F86279EE-7A2C-6A44-ABE2-8989D358CAC0}"/>
                </a:ext>
              </a:extLst>
            </p:cNvPr>
            <p:cNvGrpSpPr/>
            <p:nvPr/>
          </p:nvGrpSpPr>
          <p:grpSpPr>
            <a:xfrm>
              <a:off x="1732224" y="4224527"/>
              <a:ext cx="780494" cy="840658"/>
              <a:chOff x="7305109" y="2747798"/>
              <a:chExt cx="3608527" cy="3886687"/>
            </a:xfrm>
          </p:grpSpPr>
          <p:cxnSp>
            <p:nvCxnSpPr>
              <p:cNvPr id="1050" name="Straight Connector 1049">
                <a:extLst>
                  <a:ext uri="{FF2B5EF4-FFF2-40B4-BE49-F238E27FC236}">
                    <a16:creationId xmlns:a16="http://schemas.microsoft.com/office/drawing/2014/main" id="{BF42C94E-1C8C-B447-8340-53C6B36DFB73}"/>
                  </a:ext>
                </a:extLst>
              </p:cNvPr>
              <p:cNvCxnSpPr>
                <a:stCxn id="1080" idx="0"/>
                <a:endCxn id="1077" idx="4"/>
              </p:cNvCxnSpPr>
              <p:nvPr/>
            </p:nvCxnSpPr>
            <p:spPr>
              <a:xfrm rot="10800000" flipV="1">
                <a:off x="9117063"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1" name="Straight Connector 1050">
                <a:extLst>
                  <a:ext uri="{FF2B5EF4-FFF2-40B4-BE49-F238E27FC236}">
                    <a16:creationId xmlns:a16="http://schemas.microsoft.com/office/drawing/2014/main" id="{6204133F-BA71-4F4F-8B6B-57ADB1D23A68}"/>
                  </a:ext>
                </a:extLst>
              </p:cNvPr>
              <p:cNvCxnSpPr>
                <a:cxnSpLocks/>
                <a:stCxn id="1080" idx="0"/>
                <a:endCxn id="1078" idx="4"/>
              </p:cNvCxnSpPr>
              <p:nvPr/>
            </p:nvCxnSpPr>
            <p:spPr>
              <a:xfrm rot="10800000" flipV="1">
                <a:off x="8454765"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2" name="Straight Connector 1051">
                <a:extLst>
                  <a:ext uri="{FF2B5EF4-FFF2-40B4-BE49-F238E27FC236}">
                    <a16:creationId xmlns:a16="http://schemas.microsoft.com/office/drawing/2014/main" id="{454AB999-EB9F-564F-8F3C-1AA5306C5502}"/>
                  </a:ext>
                </a:extLst>
              </p:cNvPr>
              <p:cNvCxnSpPr>
                <a:cxnSpLocks/>
                <a:stCxn id="1080" idx="0"/>
                <a:endCxn id="1079" idx="4"/>
              </p:cNvCxnSpPr>
              <p:nvPr/>
            </p:nvCxnSpPr>
            <p:spPr>
              <a:xfrm rot="10800000" flipV="1">
                <a:off x="7792465" y="3055427"/>
                <a:ext cx="165114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118CE36E-F1AD-AD45-8319-CDBC5328A677}"/>
                  </a:ext>
                </a:extLst>
              </p:cNvPr>
              <p:cNvCxnSpPr>
                <a:cxnSpLocks/>
                <a:stCxn id="1081" idx="0"/>
                <a:endCxn id="1077" idx="4"/>
              </p:cNvCxnSpPr>
              <p:nvPr/>
            </p:nvCxnSpPr>
            <p:spPr>
              <a:xfrm rot="10800000" flipH="1" flipV="1">
                <a:off x="8781309"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4" name="Straight Connector 1053">
                <a:extLst>
                  <a:ext uri="{FF2B5EF4-FFF2-40B4-BE49-F238E27FC236}">
                    <a16:creationId xmlns:a16="http://schemas.microsoft.com/office/drawing/2014/main" id="{2B9005AA-9391-8D41-8EB9-5A0E3414572D}"/>
                  </a:ext>
                </a:extLst>
              </p:cNvPr>
              <p:cNvCxnSpPr>
                <a:cxnSpLocks/>
                <a:stCxn id="1081" idx="0"/>
                <a:endCxn id="1078" idx="4"/>
              </p:cNvCxnSpPr>
              <p:nvPr/>
            </p:nvCxnSpPr>
            <p:spPr>
              <a:xfrm rot="10800000" flipV="1">
                <a:off x="8454764"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5" name="Straight Connector 1054">
                <a:extLst>
                  <a:ext uri="{FF2B5EF4-FFF2-40B4-BE49-F238E27FC236}">
                    <a16:creationId xmlns:a16="http://schemas.microsoft.com/office/drawing/2014/main" id="{40A69C45-0262-8F4C-B3A5-BAD31870D20E}"/>
                  </a:ext>
                </a:extLst>
              </p:cNvPr>
              <p:cNvCxnSpPr>
                <a:cxnSpLocks/>
                <a:stCxn id="1081" idx="0"/>
                <a:endCxn id="1079" idx="4"/>
              </p:cNvCxnSpPr>
              <p:nvPr/>
            </p:nvCxnSpPr>
            <p:spPr>
              <a:xfrm rot="10800000" flipV="1">
                <a:off x="7792466"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6" name="Straight Connector 1055">
                <a:extLst>
                  <a:ext uri="{FF2B5EF4-FFF2-40B4-BE49-F238E27FC236}">
                    <a16:creationId xmlns:a16="http://schemas.microsoft.com/office/drawing/2014/main" id="{98C30C54-EC3C-624A-88BC-BBA50AD9339C}"/>
                  </a:ext>
                </a:extLst>
              </p:cNvPr>
              <p:cNvCxnSpPr>
                <a:cxnSpLocks/>
                <a:stCxn id="1082" idx="0"/>
                <a:endCxn id="1079" idx="4"/>
              </p:cNvCxnSpPr>
              <p:nvPr/>
            </p:nvCxnSpPr>
            <p:spPr>
              <a:xfrm rot="10800000" flipV="1">
                <a:off x="7792465"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822CADF3-F164-764B-ACF0-9B0E70395DB9}"/>
                  </a:ext>
                </a:extLst>
              </p:cNvPr>
              <p:cNvCxnSpPr>
                <a:cxnSpLocks/>
                <a:stCxn id="1082" idx="0"/>
                <a:endCxn id="1078" idx="4"/>
              </p:cNvCxnSpPr>
              <p:nvPr/>
            </p:nvCxnSpPr>
            <p:spPr>
              <a:xfrm rot="10800000" flipH="1" flipV="1">
                <a:off x="8119010"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3E86BA2C-7939-CE48-A91E-3DC219588B48}"/>
                  </a:ext>
                </a:extLst>
              </p:cNvPr>
              <p:cNvCxnSpPr>
                <a:cxnSpLocks/>
                <a:stCxn id="1082" idx="0"/>
                <a:endCxn id="1077" idx="4"/>
              </p:cNvCxnSpPr>
              <p:nvPr/>
            </p:nvCxnSpPr>
            <p:spPr>
              <a:xfrm rot="10800000" flipH="1" flipV="1">
                <a:off x="8119009"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59" name="Straight Connector 1058">
                <a:extLst>
                  <a:ext uri="{FF2B5EF4-FFF2-40B4-BE49-F238E27FC236}">
                    <a16:creationId xmlns:a16="http://schemas.microsoft.com/office/drawing/2014/main" id="{245946F1-C2ED-F641-9254-8111E6563A15}"/>
                  </a:ext>
                </a:extLst>
              </p:cNvPr>
              <p:cNvCxnSpPr>
                <a:cxnSpLocks/>
                <a:stCxn id="1083" idx="0"/>
                <a:endCxn id="1077" idx="4"/>
              </p:cNvCxnSpPr>
              <p:nvPr/>
            </p:nvCxnSpPr>
            <p:spPr>
              <a:xfrm rot="10800000" flipH="1" flipV="1">
                <a:off x="7456711" y="3055427"/>
                <a:ext cx="166035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B55472CD-6535-2742-BDA9-212BB7267880}"/>
                  </a:ext>
                </a:extLst>
              </p:cNvPr>
              <p:cNvCxnSpPr>
                <a:cxnSpLocks/>
                <a:stCxn id="1083" idx="0"/>
                <a:endCxn id="1078" idx="4"/>
              </p:cNvCxnSpPr>
              <p:nvPr/>
            </p:nvCxnSpPr>
            <p:spPr>
              <a:xfrm rot="10800000" flipH="1" flipV="1">
                <a:off x="7456710"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1" name="Straight Connector 1060">
                <a:extLst>
                  <a:ext uri="{FF2B5EF4-FFF2-40B4-BE49-F238E27FC236}">
                    <a16:creationId xmlns:a16="http://schemas.microsoft.com/office/drawing/2014/main" id="{D3497436-8D9F-444E-A705-95E179B01164}"/>
                  </a:ext>
                </a:extLst>
              </p:cNvPr>
              <p:cNvCxnSpPr>
                <a:cxnSpLocks/>
                <a:stCxn id="1083" idx="0"/>
                <a:endCxn id="1079" idx="4"/>
              </p:cNvCxnSpPr>
              <p:nvPr/>
            </p:nvCxnSpPr>
            <p:spPr>
              <a:xfrm rot="10800000" flipH="1" flipV="1">
                <a:off x="7456711"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D29ADD19-EF8D-444C-A1F3-41F2F59C00A3}"/>
                  </a:ext>
                </a:extLst>
              </p:cNvPr>
              <p:cNvCxnSpPr>
                <a:cxnSpLocks/>
                <a:stCxn id="1077" idx="0"/>
                <a:endCxn id="1084" idx="4"/>
              </p:cNvCxnSpPr>
              <p:nvPr/>
            </p:nvCxnSpPr>
            <p:spPr>
              <a:xfrm rot="10800000" flipV="1">
                <a:off x="9117063"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3" name="Straight Connector 1062">
                <a:extLst>
                  <a:ext uri="{FF2B5EF4-FFF2-40B4-BE49-F238E27FC236}">
                    <a16:creationId xmlns:a16="http://schemas.microsoft.com/office/drawing/2014/main" id="{23CBEFEF-B840-184F-AA1B-B2834ED106B5}"/>
                  </a:ext>
                </a:extLst>
              </p:cNvPr>
              <p:cNvCxnSpPr>
                <a:cxnSpLocks/>
                <a:stCxn id="1078" idx="0"/>
                <a:endCxn id="1084" idx="4"/>
              </p:cNvCxnSpPr>
              <p:nvPr/>
            </p:nvCxnSpPr>
            <p:spPr>
              <a:xfrm rot="10800000" flipH="1"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4" name="Straight Connector 1063">
                <a:extLst>
                  <a:ext uri="{FF2B5EF4-FFF2-40B4-BE49-F238E27FC236}">
                    <a16:creationId xmlns:a16="http://schemas.microsoft.com/office/drawing/2014/main" id="{E57CB3EC-5818-DE46-8F2C-234947930004}"/>
                  </a:ext>
                </a:extLst>
              </p:cNvPr>
              <p:cNvCxnSpPr>
                <a:cxnSpLocks/>
                <a:stCxn id="1079" idx="0"/>
                <a:endCxn id="1084" idx="4"/>
              </p:cNvCxnSpPr>
              <p:nvPr/>
            </p:nvCxnSpPr>
            <p:spPr>
              <a:xfrm rot="10800000" flipH="1"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5" name="Straight Connector 1064">
                <a:extLst>
                  <a:ext uri="{FF2B5EF4-FFF2-40B4-BE49-F238E27FC236}">
                    <a16:creationId xmlns:a16="http://schemas.microsoft.com/office/drawing/2014/main" id="{3A67B2E5-3666-E14C-A5F5-258980FCAFB7}"/>
                  </a:ext>
                </a:extLst>
              </p:cNvPr>
              <p:cNvCxnSpPr>
                <a:cxnSpLocks/>
                <a:stCxn id="1077" idx="0"/>
                <a:endCxn id="1085" idx="4"/>
              </p:cNvCxnSpPr>
              <p:nvPr/>
            </p:nvCxnSpPr>
            <p:spPr>
              <a:xfrm rot="10800000"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6" name="Straight Connector 1065">
                <a:extLst>
                  <a:ext uri="{FF2B5EF4-FFF2-40B4-BE49-F238E27FC236}">
                    <a16:creationId xmlns:a16="http://schemas.microsoft.com/office/drawing/2014/main" id="{B49BC336-C976-8C4F-B4A5-F21E69CD77A8}"/>
                  </a:ext>
                </a:extLst>
              </p:cNvPr>
              <p:cNvCxnSpPr>
                <a:cxnSpLocks/>
                <a:stCxn id="1078" idx="0"/>
                <a:endCxn id="1085" idx="4"/>
              </p:cNvCxnSpPr>
              <p:nvPr/>
            </p:nvCxnSpPr>
            <p:spPr>
              <a:xfrm rot="10800000" flipV="1">
                <a:off x="8454764"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7" name="Straight Connector 1066">
                <a:extLst>
                  <a:ext uri="{FF2B5EF4-FFF2-40B4-BE49-F238E27FC236}">
                    <a16:creationId xmlns:a16="http://schemas.microsoft.com/office/drawing/2014/main" id="{7494F3CB-42CA-E84B-B268-606609F07224}"/>
                  </a:ext>
                </a:extLst>
              </p:cNvPr>
              <p:cNvCxnSpPr>
                <a:cxnSpLocks/>
                <a:stCxn id="1078" idx="0"/>
                <a:endCxn id="1086" idx="4"/>
              </p:cNvCxnSpPr>
              <p:nvPr/>
            </p:nvCxnSpPr>
            <p:spPr>
              <a:xfrm rot="10800000"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8" name="Straight Connector 1067">
                <a:extLst>
                  <a:ext uri="{FF2B5EF4-FFF2-40B4-BE49-F238E27FC236}">
                    <a16:creationId xmlns:a16="http://schemas.microsoft.com/office/drawing/2014/main" id="{9053D97E-DE6D-A744-96F8-356D10B15624}"/>
                  </a:ext>
                </a:extLst>
              </p:cNvPr>
              <p:cNvCxnSpPr>
                <a:cxnSpLocks/>
                <a:stCxn id="1077" idx="0"/>
                <a:endCxn id="1086" idx="4"/>
              </p:cNvCxnSpPr>
              <p:nvPr/>
            </p:nvCxnSpPr>
            <p:spPr>
              <a:xfrm rot="10800000"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69" name="Straight Connector 1068">
                <a:extLst>
                  <a:ext uri="{FF2B5EF4-FFF2-40B4-BE49-F238E27FC236}">
                    <a16:creationId xmlns:a16="http://schemas.microsoft.com/office/drawing/2014/main" id="{52C9C0AE-B9A3-594A-BE20-C2F538B6FBF0}"/>
                  </a:ext>
                </a:extLst>
              </p:cNvPr>
              <p:cNvCxnSpPr>
                <a:cxnSpLocks/>
                <a:stCxn id="1079" idx="0"/>
                <a:endCxn id="1085" idx="4"/>
              </p:cNvCxnSpPr>
              <p:nvPr/>
            </p:nvCxnSpPr>
            <p:spPr>
              <a:xfrm rot="10800000" flipH="1"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70" name="Straight Connector 1069">
                <a:extLst>
                  <a:ext uri="{FF2B5EF4-FFF2-40B4-BE49-F238E27FC236}">
                    <a16:creationId xmlns:a16="http://schemas.microsoft.com/office/drawing/2014/main" id="{96AD455A-0916-5B4D-97FB-3EB896D10ED2}"/>
                  </a:ext>
                </a:extLst>
              </p:cNvPr>
              <p:cNvCxnSpPr>
                <a:cxnSpLocks/>
                <a:stCxn id="1079" idx="0"/>
                <a:endCxn id="1086" idx="4"/>
              </p:cNvCxnSpPr>
              <p:nvPr/>
            </p:nvCxnSpPr>
            <p:spPr>
              <a:xfrm rot="10800000" flipV="1">
                <a:off x="7792466"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71" name="Straight Connector 1070">
                <a:extLst>
                  <a:ext uri="{FF2B5EF4-FFF2-40B4-BE49-F238E27FC236}">
                    <a16:creationId xmlns:a16="http://schemas.microsoft.com/office/drawing/2014/main" id="{45BF589E-1A90-4345-91DB-F516F7A62DC2}"/>
                  </a:ext>
                </a:extLst>
              </p:cNvPr>
              <p:cNvCxnSpPr>
                <a:cxnSpLocks/>
                <a:stCxn id="1084" idx="0"/>
                <a:endCxn id="1087" idx="4"/>
              </p:cNvCxnSpPr>
              <p:nvPr/>
            </p:nvCxnSpPr>
            <p:spPr>
              <a:xfrm rot="10800000" flipV="1">
                <a:off x="8781309" y="4723357"/>
                <a:ext cx="33575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72" name="Straight Connector 1071">
                <a:extLst>
                  <a:ext uri="{FF2B5EF4-FFF2-40B4-BE49-F238E27FC236}">
                    <a16:creationId xmlns:a16="http://schemas.microsoft.com/office/drawing/2014/main" id="{B3FB46F2-76BA-E544-834D-FE18B686996A}"/>
                  </a:ext>
                </a:extLst>
              </p:cNvPr>
              <p:cNvCxnSpPr>
                <a:cxnSpLocks/>
                <a:stCxn id="1085" idx="0"/>
                <a:endCxn id="1087" idx="4"/>
              </p:cNvCxnSpPr>
              <p:nvPr/>
            </p:nvCxnSpPr>
            <p:spPr>
              <a:xfrm rot="10800000" flipH="1" flipV="1">
                <a:off x="8454764" y="4723356"/>
                <a:ext cx="32654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73" name="Straight Connector 1072">
                <a:extLst>
                  <a:ext uri="{FF2B5EF4-FFF2-40B4-BE49-F238E27FC236}">
                    <a16:creationId xmlns:a16="http://schemas.microsoft.com/office/drawing/2014/main" id="{B74F8EFA-490C-C141-AB66-540C201C453A}"/>
                  </a:ext>
                </a:extLst>
              </p:cNvPr>
              <p:cNvCxnSpPr>
                <a:cxnSpLocks/>
                <a:stCxn id="1086" idx="0"/>
                <a:endCxn id="1087" idx="4"/>
              </p:cNvCxnSpPr>
              <p:nvPr/>
            </p:nvCxnSpPr>
            <p:spPr>
              <a:xfrm rot="10800000" flipH="1" flipV="1">
                <a:off x="7792466" y="4723357"/>
                <a:ext cx="988843"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74" name="Straight Connector 1073">
                <a:extLst>
                  <a:ext uri="{FF2B5EF4-FFF2-40B4-BE49-F238E27FC236}">
                    <a16:creationId xmlns:a16="http://schemas.microsoft.com/office/drawing/2014/main" id="{180FAE41-84C0-1648-950B-ECD743F5094D}"/>
                  </a:ext>
                </a:extLst>
              </p:cNvPr>
              <p:cNvCxnSpPr>
                <a:cxnSpLocks/>
                <a:stCxn id="1084" idx="0"/>
                <a:endCxn id="1088" idx="4"/>
              </p:cNvCxnSpPr>
              <p:nvPr/>
            </p:nvCxnSpPr>
            <p:spPr>
              <a:xfrm rot="10800000" flipV="1">
                <a:off x="8148471" y="4723356"/>
                <a:ext cx="968592"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75" name="Straight Connector 1074">
                <a:extLst>
                  <a:ext uri="{FF2B5EF4-FFF2-40B4-BE49-F238E27FC236}">
                    <a16:creationId xmlns:a16="http://schemas.microsoft.com/office/drawing/2014/main" id="{2EF78B4F-FF85-F540-9911-0B3A62408174}"/>
                  </a:ext>
                </a:extLst>
              </p:cNvPr>
              <p:cNvCxnSpPr>
                <a:cxnSpLocks/>
                <a:stCxn id="1085" idx="0"/>
                <a:endCxn id="1088" idx="4"/>
              </p:cNvCxnSpPr>
              <p:nvPr/>
            </p:nvCxnSpPr>
            <p:spPr>
              <a:xfrm rot="10800000" flipV="1">
                <a:off x="8148470" y="4723356"/>
                <a:ext cx="30629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76" name="Straight Connector 1075">
                <a:extLst>
                  <a:ext uri="{FF2B5EF4-FFF2-40B4-BE49-F238E27FC236}">
                    <a16:creationId xmlns:a16="http://schemas.microsoft.com/office/drawing/2014/main" id="{56D9C876-951A-C844-B7C7-2C592A5D3E37}"/>
                  </a:ext>
                </a:extLst>
              </p:cNvPr>
              <p:cNvCxnSpPr>
                <a:cxnSpLocks/>
                <a:stCxn id="1086" idx="0"/>
                <a:endCxn id="1088" idx="4"/>
              </p:cNvCxnSpPr>
              <p:nvPr/>
            </p:nvCxnSpPr>
            <p:spPr>
              <a:xfrm rot="10800000" flipH="1" flipV="1">
                <a:off x="7792466" y="4723356"/>
                <a:ext cx="35600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77" name="Oval 1076">
                <a:extLst>
                  <a:ext uri="{FF2B5EF4-FFF2-40B4-BE49-F238E27FC236}">
                    <a16:creationId xmlns:a16="http://schemas.microsoft.com/office/drawing/2014/main" id="{750852DD-0F9C-7C4B-BBA0-CE09083C3278}"/>
                  </a:ext>
                </a:extLst>
              </p:cNvPr>
              <p:cNvSpPr/>
              <p:nvPr/>
            </p:nvSpPr>
            <p:spPr>
              <a:xfrm rot="10800000">
                <a:off x="8965461"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78" name="Oval 1077">
                <a:extLst>
                  <a:ext uri="{FF2B5EF4-FFF2-40B4-BE49-F238E27FC236}">
                    <a16:creationId xmlns:a16="http://schemas.microsoft.com/office/drawing/2014/main" id="{E55FEDA8-F523-EE4D-9DE7-65C60313D9E5}"/>
                  </a:ext>
                </a:extLst>
              </p:cNvPr>
              <p:cNvSpPr/>
              <p:nvPr/>
            </p:nvSpPr>
            <p:spPr>
              <a:xfrm rot="10800000">
                <a:off x="8303163"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79" name="Oval 1078">
                <a:extLst>
                  <a:ext uri="{FF2B5EF4-FFF2-40B4-BE49-F238E27FC236}">
                    <a16:creationId xmlns:a16="http://schemas.microsoft.com/office/drawing/2014/main" id="{DACE9B37-A376-6345-9432-1CA566DF2B1F}"/>
                  </a:ext>
                </a:extLst>
              </p:cNvPr>
              <p:cNvSpPr/>
              <p:nvPr/>
            </p:nvSpPr>
            <p:spPr>
              <a:xfrm rot="10800000">
                <a:off x="7640864"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80" name="Oval 1079">
                <a:extLst>
                  <a:ext uri="{FF2B5EF4-FFF2-40B4-BE49-F238E27FC236}">
                    <a16:creationId xmlns:a16="http://schemas.microsoft.com/office/drawing/2014/main" id="{2778CA94-7EDE-0A4F-8970-F3EE711D308E}"/>
                  </a:ext>
                </a:extLst>
              </p:cNvPr>
              <p:cNvSpPr/>
              <p:nvPr/>
            </p:nvSpPr>
            <p:spPr>
              <a:xfrm rot="10800000">
                <a:off x="9292006"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1081" name="Oval 1080">
                <a:extLst>
                  <a:ext uri="{FF2B5EF4-FFF2-40B4-BE49-F238E27FC236}">
                    <a16:creationId xmlns:a16="http://schemas.microsoft.com/office/drawing/2014/main" id="{B8DDDB6D-2630-7D47-910A-9261FD68470B}"/>
                  </a:ext>
                </a:extLst>
              </p:cNvPr>
              <p:cNvSpPr/>
              <p:nvPr/>
            </p:nvSpPr>
            <p:spPr>
              <a:xfrm rot="10800000">
                <a:off x="8629707"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1082" name="Oval 1081">
                <a:extLst>
                  <a:ext uri="{FF2B5EF4-FFF2-40B4-BE49-F238E27FC236}">
                    <a16:creationId xmlns:a16="http://schemas.microsoft.com/office/drawing/2014/main" id="{D6025CC7-19AA-E04A-A4E9-0784FD34A734}"/>
                  </a:ext>
                </a:extLst>
              </p:cNvPr>
              <p:cNvSpPr/>
              <p:nvPr/>
            </p:nvSpPr>
            <p:spPr>
              <a:xfrm rot="10800000">
                <a:off x="7967408"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1083" name="Oval 1082">
                <a:extLst>
                  <a:ext uri="{FF2B5EF4-FFF2-40B4-BE49-F238E27FC236}">
                    <a16:creationId xmlns:a16="http://schemas.microsoft.com/office/drawing/2014/main" id="{43E0D621-1467-9D4E-B558-66356513EA24}"/>
                  </a:ext>
                </a:extLst>
              </p:cNvPr>
              <p:cNvSpPr/>
              <p:nvPr/>
            </p:nvSpPr>
            <p:spPr>
              <a:xfrm rot="10800000">
                <a:off x="7305109"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1084" name="Oval 1083">
                <a:extLst>
                  <a:ext uri="{FF2B5EF4-FFF2-40B4-BE49-F238E27FC236}">
                    <a16:creationId xmlns:a16="http://schemas.microsoft.com/office/drawing/2014/main" id="{DE343F17-DEFE-8B46-BABB-9F953AF55CEF}"/>
                  </a:ext>
                </a:extLst>
              </p:cNvPr>
              <p:cNvSpPr/>
              <p:nvPr/>
            </p:nvSpPr>
            <p:spPr>
              <a:xfrm rot="10800000">
                <a:off x="8965461"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85" name="Oval 1084">
                <a:extLst>
                  <a:ext uri="{FF2B5EF4-FFF2-40B4-BE49-F238E27FC236}">
                    <a16:creationId xmlns:a16="http://schemas.microsoft.com/office/drawing/2014/main" id="{ED144F9E-9792-C844-B0FF-A0F26D273B55}"/>
                  </a:ext>
                </a:extLst>
              </p:cNvPr>
              <p:cNvSpPr/>
              <p:nvPr/>
            </p:nvSpPr>
            <p:spPr>
              <a:xfrm rot="10800000">
                <a:off x="8303163"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86" name="Oval 1085">
                <a:extLst>
                  <a:ext uri="{FF2B5EF4-FFF2-40B4-BE49-F238E27FC236}">
                    <a16:creationId xmlns:a16="http://schemas.microsoft.com/office/drawing/2014/main" id="{092FDDF9-CDEC-8645-8AE2-7B3B7FA3E6FC}"/>
                  </a:ext>
                </a:extLst>
              </p:cNvPr>
              <p:cNvSpPr/>
              <p:nvPr/>
            </p:nvSpPr>
            <p:spPr>
              <a:xfrm rot="10800000">
                <a:off x="7640864"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87" name="Oval 1086">
                <a:extLst>
                  <a:ext uri="{FF2B5EF4-FFF2-40B4-BE49-F238E27FC236}">
                    <a16:creationId xmlns:a16="http://schemas.microsoft.com/office/drawing/2014/main" id="{C078F253-0BBE-2C46-8B20-013597E263BB}"/>
                  </a:ext>
                </a:extLst>
              </p:cNvPr>
              <p:cNvSpPr/>
              <p:nvPr/>
            </p:nvSpPr>
            <p:spPr>
              <a:xfrm rot="10800000">
                <a:off x="8629707"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88" name="Oval 1087">
                <a:extLst>
                  <a:ext uri="{FF2B5EF4-FFF2-40B4-BE49-F238E27FC236}">
                    <a16:creationId xmlns:a16="http://schemas.microsoft.com/office/drawing/2014/main" id="{ED967693-00F3-2E45-A0AE-88D8A32FE149}"/>
                  </a:ext>
                </a:extLst>
              </p:cNvPr>
              <p:cNvSpPr/>
              <p:nvPr/>
            </p:nvSpPr>
            <p:spPr>
              <a:xfrm rot="10800000">
                <a:off x="7996869"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89" name="Freeform 1088">
                <a:extLst>
                  <a:ext uri="{FF2B5EF4-FFF2-40B4-BE49-F238E27FC236}">
                    <a16:creationId xmlns:a16="http://schemas.microsoft.com/office/drawing/2014/main" id="{F424FAFC-A979-524F-9256-23C9E5905E65}"/>
                  </a:ext>
                </a:extLst>
              </p:cNvPr>
              <p:cNvSpPr/>
              <p:nvPr/>
            </p:nvSpPr>
            <p:spPr bwMode="auto">
              <a:xfrm>
                <a:off x="9444949" y="3032566"/>
                <a:ext cx="648182" cy="344925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90" name="Freeform 1089">
                <a:extLst>
                  <a:ext uri="{FF2B5EF4-FFF2-40B4-BE49-F238E27FC236}">
                    <a16:creationId xmlns:a16="http://schemas.microsoft.com/office/drawing/2014/main" id="{B2371704-8862-8D43-BB8F-3240D9F0C5E2}"/>
                  </a:ext>
                </a:extLst>
              </p:cNvPr>
              <p:cNvSpPr/>
              <p:nvPr/>
            </p:nvSpPr>
            <p:spPr bwMode="auto">
              <a:xfrm>
                <a:off x="9420265" y="3068176"/>
                <a:ext cx="1346397" cy="341364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91" name="Freeform 1090">
                <a:extLst>
                  <a:ext uri="{FF2B5EF4-FFF2-40B4-BE49-F238E27FC236}">
                    <a16:creationId xmlns:a16="http://schemas.microsoft.com/office/drawing/2014/main" id="{D377A937-F30E-964D-9F4E-CA545415C757}"/>
                  </a:ext>
                </a:extLst>
              </p:cNvPr>
              <p:cNvSpPr/>
              <p:nvPr/>
            </p:nvSpPr>
            <p:spPr bwMode="auto">
              <a:xfrm flipH="1">
                <a:off x="8831490" y="5678851"/>
                <a:ext cx="630252" cy="802970"/>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92" name="Freeform 1091">
                <a:extLst>
                  <a:ext uri="{FF2B5EF4-FFF2-40B4-BE49-F238E27FC236}">
                    <a16:creationId xmlns:a16="http://schemas.microsoft.com/office/drawing/2014/main" id="{241FBCE0-C59A-2B4A-97FA-A4A5FC8D0424}"/>
                  </a:ext>
                </a:extLst>
              </p:cNvPr>
              <p:cNvSpPr/>
              <p:nvPr/>
            </p:nvSpPr>
            <p:spPr bwMode="auto">
              <a:xfrm flipH="1">
                <a:off x="8194882" y="5678858"/>
                <a:ext cx="1266862" cy="802963"/>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93" name="Oval 1092">
                <a:extLst>
                  <a:ext uri="{FF2B5EF4-FFF2-40B4-BE49-F238E27FC236}">
                    <a16:creationId xmlns:a16="http://schemas.microsoft.com/office/drawing/2014/main" id="{1031695D-3361-E14D-B6F2-D8FA1A619B66}"/>
                  </a:ext>
                </a:extLst>
              </p:cNvPr>
              <p:cNvSpPr/>
              <p:nvPr/>
            </p:nvSpPr>
            <p:spPr>
              <a:xfrm rot="10800000">
                <a:off x="9288779" y="6331282"/>
                <a:ext cx="303203" cy="303203"/>
              </a:xfrm>
              <a:prstGeom prst="ellipse">
                <a:avLst/>
              </a:prstGeom>
              <a:solidFill>
                <a:schemeClr val="accent4">
                  <a:lumMod val="20000"/>
                  <a:lumOff val="80000"/>
                </a:schemeClr>
              </a:solidFill>
              <a:ln w="28575">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94" name="Oval 1093">
                <a:extLst>
                  <a:ext uri="{FF2B5EF4-FFF2-40B4-BE49-F238E27FC236}">
                    <a16:creationId xmlns:a16="http://schemas.microsoft.com/office/drawing/2014/main" id="{78333B35-F901-9644-A92D-8E6115CE1B8D}"/>
                  </a:ext>
                </a:extLst>
              </p:cNvPr>
              <p:cNvSpPr/>
              <p:nvPr/>
            </p:nvSpPr>
            <p:spPr>
              <a:xfrm rot="10800000">
                <a:off x="10610433" y="2747799"/>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95" name="Oval 1094">
                <a:extLst>
                  <a:ext uri="{FF2B5EF4-FFF2-40B4-BE49-F238E27FC236}">
                    <a16:creationId xmlns:a16="http://schemas.microsoft.com/office/drawing/2014/main" id="{1E520653-1A83-034C-8AF7-F6299D5D35BC}"/>
                  </a:ext>
                </a:extLst>
              </p:cNvPr>
              <p:cNvSpPr/>
              <p:nvPr/>
            </p:nvSpPr>
            <p:spPr>
              <a:xfrm rot="10800000">
                <a:off x="9951220" y="2747798"/>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grpSp>
        <p:grpSp>
          <p:nvGrpSpPr>
            <p:cNvPr id="756" name="Group 755">
              <a:extLst>
                <a:ext uri="{FF2B5EF4-FFF2-40B4-BE49-F238E27FC236}">
                  <a16:creationId xmlns:a16="http://schemas.microsoft.com/office/drawing/2014/main" id="{EC31B841-A905-B643-BE1E-393DE304A931}"/>
                </a:ext>
              </a:extLst>
            </p:cNvPr>
            <p:cNvGrpSpPr/>
            <p:nvPr/>
          </p:nvGrpSpPr>
          <p:grpSpPr>
            <a:xfrm>
              <a:off x="6473735" y="3374068"/>
              <a:ext cx="780494" cy="840658"/>
              <a:chOff x="7305109" y="2747798"/>
              <a:chExt cx="3608527" cy="3886687"/>
            </a:xfrm>
          </p:grpSpPr>
          <p:cxnSp>
            <p:nvCxnSpPr>
              <p:cNvPr id="1004" name="Straight Connector 1003">
                <a:extLst>
                  <a:ext uri="{FF2B5EF4-FFF2-40B4-BE49-F238E27FC236}">
                    <a16:creationId xmlns:a16="http://schemas.microsoft.com/office/drawing/2014/main" id="{0E8B2D4A-2E0A-514D-9152-02E080E455D4}"/>
                  </a:ext>
                </a:extLst>
              </p:cNvPr>
              <p:cNvCxnSpPr>
                <a:stCxn id="1034" idx="0"/>
                <a:endCxn id="1031" idx="4"/>
              </p:cNvCxnSpPr>
              <p:nvPr/>
            </p:nvCxnSpPr>
            <p:spPr>
              <a:xfrm rot="10800000" flipV="1">
                <a:off x="9117063"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5" name="Straight Connector 1004">
                <a:extLst>
                  <a:ext uri="{FF2B5EF4-FFF2-40B4-BE49-F238E27FC236}">
                    <a16:creationId xmlns:a16="http://schemas.microsoft.com/office/drawing/2014/main" id="{9C38D06D-6D8C-964B-BBC3-74EE1AA7E454}"/>
                  </a:ext>
                </a:extLst>
              </p:cNvPr>
              <p:cNvCxnSpPr>
                <a:cxnSpLocks/>
                <a:stCxn id="1034" idx="0"/>
                <a:endCxn id="1032" idx="4"/>
              </p:cNvCxnSpPr>
              <p:nvPr/>
            </p:nvCxnSpPr>
            <p:spPr>
              <a:xfrm rot="10800000" flipV="1">
                <a:off x="8454765"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6" name="Straight Connector 1005">
                <a:extLst>
                  <a:ext uri="{FF2B5EF4-FFF2-40B4-BE49-F238E27FC236}">
                    <a16:creationId xmlns:a16="http://schemas.microsoft.com/office/drawing/2014/main" id="{5756939C-3479-6A42-8E9B-9871AD8CBBBF}"/>
                  </a:ext>
                </a:extLst>
              </p:cNvPr>
              <p:cNvCxnSpPr>
                <a:cxnSpLocks/>
                <a:stCxn id="1034" idx="0"/>
                <a:endCxn id="1033" idx="4"/>
              </p:cNvCxnSpPr>
              <p:nvPr/>
            </p:nvCxnSpPr>
            <p:spPr>
              <a:xfrm rot="10800000" flipV="1">
                <a:off x="7792465" y="3055427"/>
                <a:ext cx="165114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7" name="Straight Connector 1006">
                <a:extLst>
                  <a:ext uri="{FF2B5EF4-FFF2-40B4-BE49-F238E27FC236}">
                    <a16:creationId xmlns:a16="http://schemas.microsoft.com/office/drawing/2014/main" id="{84E1851A-C31E-1A48-835B-CBF2DA6918BB}"/>
                  </a:ext>
                </a:extLst>
              </p:cNvPr>
              <p:cNvCxnSpPr>
                <a:cxnSpLocks/>
                <a:stCxn id="1035" idx="0"/>
                <a:endCxn id="1031" idx="4"/>
              </p:cNvCxnSpPr>
              <p:nvPr/>
            </p:nvCxnSpPr>
            <p:spPr>
              <a:xfrm rot="10800000" flipH="1" flipV="1">
                <a:off x="8781309"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8" name="Straight Connector 1007">
                <a:extLst>
                  <a:ext uri="{FF2B5EF4-FFF2-40B4-BE49-F238E27FC236}">
                    <a16:creationId xmlns:a16="http://schemas.microsoft.com/office/drawing/2014/main" id="{3B43EE85-34D7-4D46-8136-99B2ED19AFFE}"/>
                  </a:ext>
                </a:extLst>
              </p:cNvPr>
              <p:cNvCxnSpPr>
                <a:cxnSpLocks/>
                <a:stCxn id="1035" idx="0"/>
                <a:endCxn id="1032" idx="4"/>
              </p:cNvCxnSpPr>
              <p:nvPr/>
            </p:nvCxnSpPr>
            <p:spPr>
              <a:xfrm rot="10800000" flipV="1">
                <a:off x="8454764"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09" name="Straight Connector 1008">
                <a:extLst>
                  <a:ext uri="{FF2B5EF4-FFF2-40B4-BE49-F238E27FC236}">
                    <a16:creationId xmlns:a16="http://schemas.microsoft.com/office/drawing/2014/main" id="{2D64FE8C-0824-4A4B-99D1-2104E1854870}"/>
                  </a:ext>
                </a:extLst>
              </p:cNvPr>
              <p:cNvCxnSpPr>
                <a:cxnSpLocks/>
                <a:stCxn id="1035" idx="0"/>
                <a:endCxn id="1033" idx="4"/>
              </p:cNvCxnSpPr>
              <p:nvPr/>
            </p:nvCxnSpPr>
            <p:spPr>
              <a:xfrm rot="10800000" flipV="1">
                <a:off x="7792466"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0" name="Straight Connector 1009">
                <a:extLst>
                  <a:ext uri="{FF2B5EF4-FFF2-40B4-BE49-F238E27FC236}">
                    <a16:creationId xmlns:a16="http://schemas.microsoft.com/office/drawing/2014/main" id="{D089BA87-23A8-F24F-8A13-E436B55BF0F2}"/>
                  </a:ext>
                </a:extLst>
              </p:cNvPr>
              <p:cNvCxnSpPr>
                <a:cxnSpLocks/>
                <a:stCxn id="1036" idx="0"/>
                <a:endCxn id="1033" idx="4"/>
              </p:cNvCxnSpPr>
              <p:nvPr/>
            </p:nvCxnSpPr>
            <p:spPr>
              <a:xfrm rot="10800000" flipV="1">
                <a:off x="7792465"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1" name="Straight Connector 1010">
                <a:extLst>
                  <a:ext uri="{FF2B5EF4-FFF2-40B4-BE49-F238E27FC236}">
                    <a16:creationId xmlns:a16="http://schemas.microsoft.com/office/drawing/2014/main" id="{DC86ABD0-87D7-4F46-A357-F4E91FD8766C}"/>
                  </a:ext>
                </a:extLst>
              </p:cNvPr>
              <p:cNvCxnSpPr>
                <a:cxnSpLocks/>
                <a:stCxn id="1036" idx="0"/>
                <a:endCxn id="1032" idx="4"/>
              </p:cNvCxnSpPr>
              <p:nvPr/>
            </p:nvCxnSpPr>
            <p:spPr>
              <a:xfrm rot="10800000" flipH="1" flipV="1">
                <a:off x="8119010"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2" name="Straight Connector 1011">
                <a:extLst>
                  <a:ext uri="{FF2B5EF4-FFF2-40B4-BE49-F238E27FC236}">
                    <a16:creationId xmlns:a16="http://schemas.microsoft.com/office/drawing/2014/main" id="{D8D466F8-CA62-3140-BFCA-437D682AE705}"/>
                  </a:ext>
                </a:extLst>
              </p:cNvPr>
              <p:cNvCxnSpPr>
                <a:cxnSpLocks/>
                <a:stCxn id="1036" idx="0"/>
                <a:endCxn id="1031" idx="4"/>
              </p:cNvCxnSpPr>
              <p:nvPr/>
            </p:nvCxnSpPr>
            <p:spPr>
              <a:xfrm rot="10800000" flipH="1" flipV="1">
                <a:off x="8119009"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3" name="Straight Connector 1012">
                <a:extLst>
                  <a:ext uri="{FF2B5EF4-FFF2-40B4-BE49-F238E27FC236}">
                    <a16:creationId xmlns:a16="http://schemas.microsoft.com/office/drawing/2014/main" id="{66563494-158A-D644-9451-B71E486E1EFE}"/>
                  </a:ext>
                </a:extLst>
              </p:cNvPr>
              <p:cNvCxnSpPr>
                <a:cxnSpLocks/>
                <a:stCxn id="1037" idx="0"/>
                <a:endCxn id="1031" idx="4"/>
              </p:cNvCxnSpPr>
              <p:nvPr/>
            </p:nvCxnSpPr>
            <p:spPr>
              <a:xfrm rot="10800000" flipH="1" flipV="1">
                <a:off x="7456711" y="3055427"/>
                <a:ext cx="166035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4" name="Straight Connector 1013">
                <a:extLst>
                  <a:ext uri="{FF2B5EF4-FFF2-40B4-BE49-F238E27FC236}">
                    <a16:creationId xmlns:a16="http://schemas.microsoft.com/office/drawing/2014/main" id="{3EDD8C8B-55DA-624A-93D9-DBAF42D09C16}"/>
                  </a:ext>
                </a:extLst>
              </p:cNvPr>
              <p:cNvCxnSpPr>
                <a:cxnSpLocks/>
                <a:stCxn id="1037" idx="0"/>
                <a:endCxn id="1032" idx="4"/>
              </p:cNvCxnSpPr>
              <p:nvPr/>
            </p:nvCxnSpPr>
            <p:spPr>
              <a:xfrm rot="10800000" flipH="1" flipV="1">
                <a:off x="7456710"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5" name="Straight Connector 1014">
                <a:extLst>
                  <a:ext uri="{FF2B5EF4-FFF2-40B4-BE49-F238E27FC236}">
                    <a16:creationId xmlns:a16="http://schemas.microsoft.com/office/drawing/2014/main" id="{C66C8AD5-9E5C-6E4F-8AA8-83D0480080A9}"/>
                  </a:ext>
                </a:extLst>
              </p:cNvPr>
              <p:cNvCxnSpPr>
                <a:cxnSpLocks/>
                <a:stCxn id="1037" idx="0"/>
                <a:endCxn id="1033" idx="4"/>
              </p:cNvCxnSpPr>
              <p:nvPr/>
            </p:nvCxnSpPr>
            <p:spPr>
              <a:xfrm rot="10800000" flipH="1" flipV="1">
                <a:off x="7456711"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6" name="Straight Connector 1015">
                <a:extLst>
                  <a:ext uri="{FF2B5EF4-FFF2-40B4-BE49-F238E27FC236}">
                    <a16:creationId xmlns:a16="http://schemas.microsoft.com/office/drawing/2014/main" id="{C5E70A98-325D-E642-B038-DCB158EC5527}"/>
                  </a:ext>
                </a:extLst>
              </p:cNvPr>
              <p:cNvCxnSpPr>
                <a:cxnSpLocks/>
                <a:stCxn id="1031" idx="0"/>
                <a:endCxn id="1038" idx="4"/>
              </p:cNvCxnSpPr>
              <p:nvPr/>
            </p:nvCxnSpPr>
            <p:spPr>
              <a:xfrm rot="10800000" flipV="1">
                <a:off x="9117063"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7" name="Straight Connector 1016">
                <a:extLst>
                  <a:ext uri="{FF2B5EF4-FFF2-40B4-BE49-F238E27FC236}">
                    <a16:creationId xmlns:a16="http://schemas.microsoft.com/office/drawing/2014/main" id="{9542CF4F-C8A4-0842-83CF-294AE9821B0E}"/>
                  </a:ext>
                </a:extLst>
              </p:cNvPr>
              <p:cNvCxnSpPr>
                <a:cxnSpLocks/>
                <a:stCxn id="1032" idx="0"/>
                <a:endCxn id="1038" idx="4"/>
              </p:cNvCxnSpPr>
              <p:nvPr/>
            </p:nvCxnSpPr>
            <p:spPr>
              <a:xfrm rot="10800000" flipH="1"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8" name="Straight Connector 1017">
                <a:extLst>
                  <a:ext uri="{FF2B5EF4-FFF2-40B4-BE49-F238E27FC236}">
                    <a16:creationId xmlns:a16="http://schemas.microsoft.com/office/drawing/2014/main" id="{9D97A3CF-7292-7343-8D91-9EC167073DDE}"/>
                  </a:ext>
                </a:extLst>
              </p:cNvPr>
              <p:cNvCxnSpPr>
                <a:cxnSpLocks/>
                <a:stCxn id="1033" idx="0"/>
                <a:endCxn id="1038" idx="4"/>
              </p:cNvCxnSpPr>
              <p:nvPr/>
            </p:nvCxnSpPr>
            <p:spPr>
              <a:xfrm rot="10800000" flipH="1"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19" name="Straight Connector 1018">
                <a:extLst>
                  <a:ext uri="{FF2B5EF4-FFF2-40B4-BE49-F238E27FC236}">
                    <a16:creationId xmlns:a16="http://schemas.microsoft.com/office/drawing/2014/main" id="{952E8E35-A0A4-FD43-897F-E1D062F8B73E}"/>
                  </a:ext>
                </a:extLst>
              </p:cNvPr>
              <p:cNvCxnSpPr>
                <a:cxnSpLocks/>
                <a:stCxn id="1031" idx="0"/>
                <a:endCxn id="1039" idx="4"/>
              </p:cNvCxnSpPr>
              <p:nvPr/>
            </p:nvCxnSpPr>
            <p:spPr>
              <a:xfrm rot="10800000"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0" name="Straight Connector 1019">
                <a:extLst>
                  <a:ext uri="{FF2B5EF4-FFF2-40B4-BE49-F238E27FC236}">
                    <a16:creationId xmlns:a16="http://schemas.microsoft.com/office/drawing/2014/main" id="{A123832B-1AEA-684B-94C7-7D1606DB9C70}"/>
                  </a:ext>
                </a:extLst>
              </p:cNvPr>
              <p:cNvCxnSpPr>
                <a:cxnSpLocks/>
                <a:stCxn id="1032" idx="0"/>
                <a:endCxn id="1039" idx="4"/>
              </p:cNvCxnSpPr>
              <p:nvPr/>
            </p:nvCxnSpPr>
            <p:spPr>
              <a:xfrm rot="10800000" flipV="1">
                <a:off x="8454764"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1" name="Straight Connector 1020">
                <a:extLst>
                  <a:ext uri="{FF2B5EF4-FFF2-40B4-BE49-F238E27FC236}">
                    <a16:creationId xmlns:a16="http://schemas.microsoft.com/office/drawing/2014/main" id="{551CE4DD-8678-D24B-8D9B-7348C58261FA}"/>
                  </a:ext>
                </a:extLst>
              </p:cNvPr>
              <p:cNvCxnSpPr>
                <a:cxnSpLocks/>
                <a:stCxn id="1032" idx="0"/>
                <a:endCxn id="1040" idx="4"/>
              </p:cNvCxnSpPr>
              <p:nvPr/>
            </p:nvCxnSpPr>
            <p:spPr>
              <a:xfrm rot="10800000"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2" name="Straight Connector 1021">
                <a:extLst>
                  <a:ext uri="{FF2B5EF4-FFF2-40B4-BE49-F238E27FC236}">
                    <a16:creationId xmlns:a16="http://schemas.microsoft.com/office/drawing/2014/main" id="{803E5A26-5301-634D-A79D-1FA6E8D79750}"/>
                  </a:ext>
                </a:extLst>
              </p:cNvPr>
              <p:cNvCxnSpPr>
                <a:cxnSpLocks/>
                <a:stCxn id="1031" idx="0"/>
                <a:endCxn id="1040" idx="4"/>
              </p:cNvCxnSpPr>
              <p:nvPr/>
            </p:nvCxnSpPr>
            <p:spPr>
              <a:xfrm rot="10800000"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3" name="Straight Connector 1022">
                <a:extLst>
                  <a:ext uri="{FF2B5EF4-FFF2-40B4-BE49-F238E27FC236}">
                    <a16:creationId xmlns:a16="http://schemas.microsoft.com/office/drawing/2014/main" id="{3D67ED7F-E285-8D43-9353-F94D79B45CD3}"/>
                  </a:ext>
                </a:extLst>
              </p:cNvPr>
              <p:cNvCxnSpPr>
                <a:cxnSpLocks/>
                <a:stCxn id="1033" idx="0"/>
                <a:endCxn id="1039" idx="4"/>
              </p:cNvCxnSpPr>
              <p:nvPr/>
            </p:nvCxnSpPr>
            <p:spPr>
              <a:xfrm rot="10800000" flipH="1"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4" name="Straight Connector 1023">
                <a:extLst>
                  <a:ext uri="{FF2B5EF4-FFF2-40B4-BE49-F238E27FC236}">
                    <a16:creationId xmlns:a16="http://schemas.microsoft.com/office/drawing/2014/main" id="{5FB789B4-F987-7C42-A5DF-8B7DA4789FC1}"/>
                  </a:ext>
                </a:extLst>
              </p:cNvPr>
              <p:cNvCxnSpPr>
                <a:cxnSpLocks/>
                <a:stCxn id="1033" idx="0"/>
                <a:endCxn id="1040" idx="4"/>
              </p:cNvCxnSpPr>
              <p:nvPr/>
            </p:nvCxnSpPr>
            <p:spPr>
              <a:xfrm rot="10800000" flipV="1">
                <a:off x="7792466"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5" name="Straight Connector 1024">
                <a:extLst>
                  <a:ext uri="{FF2B5EF4-FFF2-40B4-BE49-F238E27FC236}">
                    <a16:creationId xmlns:a16="http://schemas.microsoft.com/office/drawing/2014/main" id="{A293ECEA-14D9-EB45-8BC3-730F8776D490}"/>
                  </a:ext>
                </a:extLst>
              </p:cNvPr>
              <p:cNvCxnSpPr>
                <a:cxnSpLocks/>
                <a:stCxn id="1038" idx="0"/>
                <a:endCxn id="1041" idx="4"/>
              </p:cNvCxnSpPr>
              <p:nvPr/>
            </p:nvCxnSpPr>
            <p:spPr>
              <a:xfrm rot="10800000" flipV="1">
                <a:off x="8781309" y="4723357"/>
                <a:ext cx="33575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6" name="Straight Connector 1025">
                <a:extLst>
                  <a:ext uri="{FF2B5EF4-FFF2-40B4-BE49-F238E27FC236}">
                    <a16:creationId xmlns:a16="http://schemas.microsoft.com/office/drawing/2014/main" id="{561C735E-F907-AD4D-A808-63885EE95E49}"/>
                  </a:ext>
                </a:extLst>
              </p:cNvPr>
              <p:cNvCxnSpPr>
                <a:cxnSpLocks/>
                <a:stCxn id="1039" idx="0"/>
                <a:endCxn id="1041" idx="4"/>
              </p:cNvCxnSpPr>
              <p:nvPr/>
            </p:nvCxnSpPr>
            <p:spPr>
              <a:xfrm rot="10800000" flipH="1" flipV="1">
                <a:off x="8454764" y="4723356"/>
                <a:ext cx="32654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7" name="Straight Connector 1026">
                <a:extLst>
                  <a:ext uri="{FF2B5EF4-FFF2-40B4-BE49-F238E27FC236}">
                    <a16:creationId xmlns:a16="http://schemas.microsoft.com/office/drawing/2014/main" id="{8A63F407-B5B3-FA46-A936-999F73D7D175}"/>
                  </a:ext>
                </a:extLst>
              </p:cNvPr>
              <p:cNvCxnSpPr>
                <a:cxnSpLocks/>
                <a:stCxn id="1040" idx="0"/>
                <a:endCxn id="1041" idx="4"/>
              </p:cNvCxnSpPr>
              <p:nvPr/>
            </p:nvCxnSpPr>
            <p:spPr>
              <a:xfrm rot="10800000" flipH="1" flipV="1">
                <a:off x="7792466" y="4723357"/>
                <a:ext cx="988843"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8" name="Straight Connector 1027">
                <a:extLst>
                  <a:ext uri="{FF2B5EF4-FFF2-40B4-BE49-F238E27FC236}">
                    <a16:creationId xmlns:a16="http://schemas.microsoft.com/office/drawing/2014/main" id="{AFEAFC31-027D-634B-B8BB-C66F5A8B3DD5}"/>
                  </a:ext>
                </a:extLst>
              </p:cNvPr>
              <p:cNvCxnSpPr>
                <a:cxnSpLocks/>
                <a:stCxn id="1038" idx="0"/>
                <a:endCxn id="1042" idx="4"/>
              </p:cNvCxnSpPr>
              <p:nvPr/>
            </p:nvCxnSpPr>
            <p:spPr>
              <a:xfrm rot="10800000" flipV="1">
                <a:off x="8148471" y="4723356"/>
                <a:ext cx="968592"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29" name="Straight Connector 1028">
                <a:extLst>
                  <a:ext uri="{FF2B5EF4-FFF2-40B4-BE49-F238E27FC236}">
                    <a16:creationId xmlns:a16="http://schemas.microsoft.com/office/drawing/2014/main" id="{B45D7EC3-CBEC-D34E-8322-BC021E6FC04C}"/>
                  </a:ext>
                </a:extLst>
              </p:cNvPr>
              <p:cNvCxnSpPr>
                <a:cxnSpLocks/>
                <a:stCxn id="1039" idx="0"/>
                <a:endCxn id="1042" idx="4"/>
              </p:cNvCxnSpPr>
              <p:nvPr/>
            </p:nvCxnSpPr>
            <p:spPr>
              <a:xfrm rot="10800000" flipV="1">
                <a:off x="8148470" y="4723356"/>
                <a:ext cx="30629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030" name="Straight Connector 1029">
                <a:extLst>
                  <a:ext uri="{FF2B5EF4-FFF2-40B4-BE49-F238E27FC236}">
                    <a16:creationId xmlns:a16="http://schemas.microsoft.com/office/drawing/2014/main" id="{8A3167A2-B668-124A-ADAD-023C6C925EF0}"/>
                  </a:ext>
                </a:extLst>
              </p:cNvPr>
              <p:cNvCxnSpPr>
                <a:cxnSpLocks/>
                <a:stCxn id="1040" idx="0"/>
                <a:endCxn id="1042" idx="4"/>
              </p:cNvCxnSpPr>
              <p:nvPr/>
            </p:nvCxnSpPr>
            <p:spPr>
              <a:xfrm rot="10800000" flipH="1" flipV="1">
                <a:off x="7792466" y="4723356"/>
                <a:ext cx="35600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31" name="Oval 1030">
                <a:extLst>
                  <a:ext uri="{FF2B5EF4-FFF2-40B4-BE49-F238E27FC236}">
                    <a16:creationId xmlns:a16="http://schemas.microsoft.com/office/drawing/2014/main" id="{7425EE93-EF9C-314C-8703-0CBEF0A703DB}"/>
                  </a:ext>
                </a:extLst>
              </p:cNvPr>
              <p:cNvSpPr/>
              <p:nvPr/>
            </p:nvSpPr>
            <p:spPr>
              <a:xfrm rot="10800000">
                <a:off x="8965461"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32" name="Oval 1031">
                <a:extLst>
                  <a:ext uri="{FF2B5EF4-FFF2-40B4-BE49-F238E27FC236}">
                    <a16:creationId xmlns:a16="http://schemas.microsoft.com/office/drawing/2014/main" id="{EA79B1D8-64C3-5A4C-91C5-E4C9A2D97856}"/>
                  </a:ext>
                </a:extLst>
              </p:cNvPr>
              <p:cNvSpPr/>
              <p:nvPr/>
            </p:nvSpPr>
            <p:spPr>
              <a:xfrm rot="10800000">
                <a:off x="8303163"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33" name="Oval 1032">
                <a:extLst>
                  <a:ext uri="{FF2B5EF4-FFF2-40B4-BE49-F238E27FC236}">
                    <a16:creationId xmlns:a16="http://schemas.microsoft.com/office/drawing/2014/main" id="{C53B4DE0-8B9E-C44E-8947-89426B75F7D3}"/>
                  </a:ext>
                </a:extLst>
              </p:cNvPr>
              <p:cNvSpPr/>
              <p:nvPr/>
            </p:nvSpPr>
            <p:spPr>
              <a:xfrm rot="10800000">
                <a:off x="7640864"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34" name="Oval 1033">
                <a:extLst>
                  <a:ext uri="{FF2B5EF4-FFF2-40B4-BE49-F238E27FC236}">
                    <a16:creationId xmlns:a16="http://schemas.microsoft.com/office/drawing/2014/main" id="{85A8F84A-2F03-394F-8791-A84683CF87B8}"/>
                  </a:ext>
                </a:extLst>
              </p:cNvPr>
              <p:cNvSpPr/>
              <p:nvPr/>
            </p:nvSpPr>
            <p:spPr>
              <a:xfrm rot="10800000">
                <a:off x="9292006"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1035" name="Oval 1034">
                <a:extLst>
                  <a:ext uri="{FF2B5EF4-FFF2-40B4-BE49-F238E27FC236}">
                    <a16:creationId xmlns:a16="http://schemas.microsoft.com/office/drawing/2014/main" id="{34CA59FB-B9FD-464C-9A60-E72ABFDD41C4}"/>
                  </a:ext>
                </a:extLst>
              </p:cNvPr>
              <p:cNvSpPr/>
              <p:nvPr/>
            </p:nvSpPr>
            <p:spPr>
              <a:xfrm rot="10800000">
                <a:off x="8629707"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1036" name="Oval 1035">
                <a:extLst>
                  <a:ext uri="{FF2B5EF4-FFF2-40B4-BE49-F238E27FC236}">
                    <a16:creationId xmlns:a16="http://schemas.microsoft.com/office/drawing/2014/main" id="{3A80B958-C61C-674A-B254-525CAB7D9528}"/>
                  </a:ext>
                </a:extLst>
              </p:cNvPr>
              <p:cNvSpPr/>
              <p:nvPr/>
            </p:nvSpPr>
            <p:spPr>
              <a:xfrm rot="10800000">
                <a:off x="7967408"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1037" name="Oval 1036">
                <a:extLst>
                  <a:ext uri="{FF2B5EF4-FFF2-40B4-BE49-F238E27FC236}">
                    <a16:creationId xmlns:a16="http://schemas.microsoft.com/office/drawing/2014/main" id="{74D1D35B-8EED-EB40-90F3-E1CBE27C3E55}"/>
                  </a:ext>
                </a:extLst>
              </p:cNvPr>
              <p:cNvSpPr/>
              <p:nvPr/>
            </p:nvSpPr>
            <p:spPr>
              <a:xfrm rot="10800000">
                <a:off x="7305109"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1038" name="Oval 1037">
                <a:extLst>
                  <a:ext uri="{FF2B5EF4-FFF2-40B4-BE49-F238E27FC236}">
                    <a16:creationId xmlns:a16="http://schemas.microsoft.com/office/drawing/2014/main" id="{DE06E0BC-FC38-9849-9A19-4DB309E12069}"/>
                  </a:ext>
                </a:extLst>
              </p:cNvPr>
              <p:cNvSpPr/>
              <p:nvPr/>
            </p:nvSpPr>
            <p:spPr>
              <a:xfrm rot="10800000">
                <a:off x="8965461"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39" name="Oval 1038">
                <a:extLst>
                  <a:ext uri="{FF2B5EF4-FFF2-40B4-BE49-F238E27FC236}">
                    <a16:creationId xmlns:a16="http://schemas.microsoft.com/office/drawing/2014/main" id="{6DB277CC-0D0E-A848-8EF9-82D407B12F9E}"/>
                  </a:ext>
                </a:extLst>
              </p:cNvPr>
              <p:cNvSpPr/>
              <p:nvPr/>
            </p:nvSpPr>
            <p:spPr>
              <a:xfrm rot="10800000">
                <a:off x="8303163"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40" name="Oval 1039">
                <a:extLst>
                  <a:ext uri="{FF2B5EF4-FFF2-40B4-BE49-F238E27FC236}">
                    <a16:creationId xmlns:a16="http://schemas.microsoft.com/office/drawing/2014/main" id="{C0B45B4D-1536-A34C-AE3A-872674DCEB92}"/>
                  </a:ext>
                </a:extLst>
              </p:cNvPr>
              <p:cNvSpPr/>
              <p:nvPr/>
            </p:nvSpPr>
            <p:spPr>
              <a:xfrm rot="10800000">
                <a:off x="7640864"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41" name="Oval 1040">
                <a:extLst>
                  <a:ext uri="{FF2B5EF4-FFF2-40B4-BE49-F238E27FC236}">
                    <a16:creationId xmlns:a16="http://schemas.microsoft.com/office/drawing/2014/main" id="{BD7F4005-F8DB-A649-AD7E-009C4A8157D0}"/>
                  </a:ext>
                </a:extLst>
              </p:cNvPr>
              <p:cNvSpPr/>
              <p:nvPr/>
            </p:nvSpPr>
            <p:spPr>
              <a:xfrm rot="10800000">
                <a:off x="8629707"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42" name="Oval 1041">
                <a:extLst>
                  <a:ext uri="{FF2B5EF4-FFF2-40B4-BE49-F238E27FC236}">
                    <a16:creationId xmlns:a16="http://schemas.microsoft.com/office/drawing/2014/main" id="{7BBB2D77-74BE-074D-8E82-A56E03D3B0B6}"/>
                  </a:ext>
                </a:extLst>
              </p:cNvPr>
              <p:cNvSpPr/>
              <p:nvPr/>
            </p:nvSpPr>
            <p:spPr>
              <a:xfrm rot="10800000">
                <a:off x="7996869"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43" name="Freeform 1042">
                <a:extLst>
                  <a:ext uri="{FF2B5EF4-FFF2-40B4-BE49-F238E27FC236}">
                    <a16:creationId xmlns:a16="http://schemas.microsoft.com/office/drawing/2014/main" id="{2445D6DB-1A62-4D49-8D20-169A39F69430}"/>
                  </a:ext>
                </a:extLst>
              </p:cNvPr>
              <p:cNvSpPr/>
              <p:nvPr/>
            </p:nvSpPr>
            <p:spPr bwMode="auto">
              <a:xfrm>
                <a:off x="9444949" y="3032566"/>
                <a:ext cx="648182" cy="344925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44" name="Freeform 1043">
                <a:extLst>
                  <a:ext uri="{FF2B5EF4-FFF2-40B4-BE49-F238E27FC236}">
                    <a16:creationId xmlns:a16="http://schemas.microsoft.com/office/drawing/2014/main" id="{F5081CF2-6AA3-014A-94E7-25DCA05B832D}"/>
                  </a:ext>
                </a:extLst>
              </p:cNvPr>
              <p:cNvSpPr/>
              <p:nvPr/>
            </p:nvSpPr>
            <p:spPr bwMode="auto">
              <a:xfrm>
                <a:off x="9420265" y="3068176"/>
                <a:ext cx="1346397" cy="341364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45" name="Freeform 1044">
                <a:extLst>
                  <a:ext uri="{FF2B5EF4-FFF2-40B4-BE49-F238E27FC236}">
                    <a16:creationId xmlns:a16="http://schemas.microsoft.com/office/drawing/2014/main" id="{492CE675-3A20-D045-AD88-392E0E5C6EBF}"/>
                  </a:ext>
                </a:extLst>
              </p:cNvPr>
              <p:cNvSpPr/>
              <p:nvPr/>
            </p:nvSpPr>
            <p:spPr bwMode="auto">
              <a:xfrm flipH="1">
                <a:off x="8831490" y="5678851"/>
                <a:ext cx="630252" cy="802970"/>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46" name="Freeform 1045">
                <a:extLst>
                  <a:ext uri="{FF2B5EF4-FFF2-40B4-BE49-F238E27FC236}">
                    <a16:creationId xmlns:a16="http://schemas.microsoft.com/office/drawing/2014/main" id="{946B0F84-1C6A-9340-BD97-C45568346534}"/>
                  </a:ext>
                </a:extLst>
              </p:cNvPr>
              <p:cNvSpPr/>
              <p:nvPr/>
            </p:nvSpPr>
            <p:spPr bwMode="auto">
              <a:xfrm flipH="1">
                <a:off x="8194882" y="5678858"/>
                <a:ext cx="1266862" cy="802963"/>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47" name="Oval 1046">
                <a:extLst>
                  <a:ext uri="{FF2B5EF4-FFF2-40B4-BE49-F238E27FC236}">
                    <a16:creationId xmlns:a16="http://schemas.microsoft.com/office/drawing/2014/main" id="{CD6F7AD2-B5D5-1D48-936B-6FB6B0311900}"/>
                  </a:ext>
                </a:extLst>
              </p:cNvPr>
              <p:cNvSpPr/>
              <p:nvPr/>
            </p:nvSpPr>
            <p:spPr>
              <a:xfrm rot="10800000">
                <a:off x="9288779" y="6331282"/>
                <a:ext cx="303203" cy="303203"/>
              </a:xfrm>
              <a:prstGeom prst="ellipse">
                <a:avLst/>
              </a:prstGeom>
              <a:solidFill>
                <a:schemeClr val="accent4">
                  <a:lumMod val="20000"/>
                  <a:lumOff val="80000"/>
                </a:schemeClr>
              </a:solidFill>
              <a:ln w="28575">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48" name="Oval 1047">
                <a:extLst>
                  <a:ext uri="{FF2B5EF4-FFF2-40B4-BE49-F238E27FC236}">
                    <a16:creationId xmlns:a16="http://schemas.microsoft.com/office/drawing/2014/main" id="{90441EAB-841F-934E-AA15-FAE30ECDD40E}"/>
                  </a:ext>
                </a:extLst>
              </p:cNvPr>
              <p:cNvSpPr/>
              <p:nvPr/>
            </p:nvSpPr>
            <p:spPr>
              <a:xfrm rot="10800000">
                <a:off x="10610433" y="2747799"/>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49" name="Oval 1048">
                <a:extLst>
                  <a:ext uri="{FF2B5EF4-FFF2-40B4-BE49-F238E27FC236}">
                    <a16:creationId xmlns:a16="http://schemas.microsoft.com/office/drawing/2014/main" id="{1E5291D6-485A-6F4E-A67A-C53CB8FE51AF}"/>
                  </a:ext>
                </a:extLst>
              </p:cNvPr>
              <p:cNvSpPr/>
              <p:nvPr/>
            </p:nvSpPr>
            <p:spPr>
              <a:xfrm rot="10800000">
                <a:off x="9951220" y="2747798"/>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grpSp>
        <p:grpSp>
          <p:nvGrpSpPr>
            <p:cNvPr id="757" name="Group 756">
              <a:extLst>
                <a:ext uri="{FF2B5EF4-FFF2-40B4-BE49-F238E27FC236}">
                  <a16:creationId xmlns:a16="http://schemas.microsoft.com/office/drawing/2014/main" id="{69CF31C5-BE86-4E48-A918-92059351EED4}"/>
                </a:ext>
              </a:extLst>
            </p:cNvPr>
            <p:cNvGrpSpPr/>
            <p:nvPr/>
          </p:nvGrpSpPr>
          <p:grpSpPr>
            <a:xfrm>
              <a:off x="6461036" y="5176306"/>
              <a:ext cx="780494" cy="840658"/>
              <a:chOff x="7305109" y="2747798"/>
              <a:chExt cx="3608527" cy="3886687"/>
            </a:xfrm>
          </p:grpSpPr>
          <p:cxnSp>
            <p:nvCxnSpPr>
              <p:cNvPr id="958" name="Straight Connector 957">
                <a:extLst>
                  <a:ext uri="{FF2B5EF4-FFF2-40B4-BE49-F238E27FC236}">
                    <a16:creationId xmlns:a16="http://schemas.microsoft.com/office/drawing/2014/main" id="{AC231413-6632-4346-97F6-25ACC240825B}"/>
                  </a:ext>
                </a:extLst>
              </p:cNvPr>
              <p:cNvCxnSpPr>
                <a:stCxn id="988" idx="0"/>
                <a:endCxn id="985" idx="4"/>
              </p:cNvCxnSpPr>
              <p:nvPr/>
            </p:nvCxnSpPr>
            <p:spPr>
              <a:xfrm rot="10800000" flipV="1">
                <a:off x="9117063"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59" name="Straight Connector 958">
                <a:extLst>
                  <a:ext uri="{FF2B5EF4-FFF2-40B4-BE49-F238E27FC236}">
                    <a16:creationId xmlns:a16="http://schemas.microsoft.com/office/drawing/2014/main" id="{9A3453CD-BC22-4D4E-8A4A-D355D2115C7B}"/>
                  </a:ext>
                </a:extLst>
              </p:cNvPr>
              <p:cNvCxnSpPr>
                <a:cxnSpLocks/>
                <a:stCxn id="988" idx="0"/>
                <a:endCxn id="986" idx="4"/>
              </p:cNvCxnSpPr>
              <p:nvPr/>
            </p:nvCxnSpPr>
            <p:spPr>
              <a:xfrm rot="10800000" flipV="1">
                <a:off x="8454765"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0" name="Straight Connector 959">
                <a:extLst>
                  <a:ext uri="{FF2B5EF4-FFF2-40B4-BE49-F238E27FC236}">
                    <a16:creationId xmlns:a16="http://schemas.microsoft.com/office/drawing/2014/main" id="{4B842D85-7341-EA48-8D66-60EEC6A04582}"/>
                  </a:ext>
                </a:extLst>
              </p:cNvPr>
              <p:cNvCxnSpPr>
                <a:cxnSpLocks/>
                <a:stCxn id="988" idx="0"/>
                <a:endCxn id="987" idx="4"/>
              </p:cNvCxnSpPr>
              <p:nvPr/>
            </p:nvCxnSpPr>
            <p:spPr>
              <a:xfrm rot="10800000" flipV="1">
                <a:off x="7792465" y="3055427"/>
                <a:ext cx="165114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1" name="Straight Connector 960">
                <a:extLst>
                  <a:ext uri="{FF2B5EF4-FFF2-40B4-BE49-F238E27FC236}">
                    <a16:creationId xmlns:a16="http://schemas.microsoft.com/office/drawing/2014/main" id="{CC9CB6ED-165A-FE4B-BAC9-61BF8221849A}"/>
                  </a:ext>
                </a:extLst>
              </p:cNvPr>
              <p:cNvCxnSpPr>
                <a:cxnSpLocks/>
                <a:stCxn id="989" idx="0"/>
                <a:endCxn id="985" idx="4"/>
              </p:cNvCxnSpPr>
              <p:nvPr/>
            </p:nvCxnSpPr>
            <p:spPr>
              <a:xfrm rot="10800000" flipH="1" flipV="1">
                <a:off x="8781309"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2" name="Straight Connector 961">
                <a:extLst>
                  <a:ext uri="{FF2B5EF4-FFF2-40B4-BE49-F238E27FC236}">
                    <a16:creationId xmlns:a16="http://schemas.microsoft.com/office/drawing/2014/main" id="{8554D3A6-F5C6-8F4E-9028-C6FA63036F82}"/>
                  </a:ext>
                </a:extLst>
              </p:cNvPr>
              <p:cNvCxnSpPr>
                <a:cxnSpLocks/>
                <a:stCxn id="989" idx="0"/>
                <a:endCxn id="986" idx="4"/>
              </p:cNvCxnSpPr>
              <p:nvPr/>
            </p:nvCxnSpPr>
            <p:spPr>
              <a:xfrm rot="10800000" flipV="1">
                <a:off x="8454764"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3" name="Straight Connector 962">
                <a:extLst>
                  <a:ext uri="{FF2B5EF4-FFF2-40B4-BE49-F238E27FC236}">
                    <a16:creationId xmlns:a16="http://schemas.microsoft.com/office/drawing/2014/main" id="{15A5E18D-507F-4841-8A3D-2EA3BAEC770B}"/>
                  </a:ext>
                </a:extLst>
              </p:cNvPr>
              <p:cNvCxnSpPr>
                <a:cxnSpLocks/>
                <a:stCxn id="989" idx="0"/>
                <a:endCxn id="987" idx="4"/>
              </p:cNvCxnSpPr>
              <p:nvPr/>
            </p:nvCxnSpPr>
            <p:spPr>
              <a:xfrm rot="10800000" flipV="1">
                <a:off x="7792466"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4" name="Straight Connector 963">
                <a:extLst>
                  <a:ext uri="{FF2B5EF4-FFF2-40B4-BE49-F238E27FC236}">
                    <a16:creationId xmlns:a16="http://schemas.microsoft.com/office/drawing/2014/main" id="{382FD3B2-F445-0B40-B60A-0925BC4EE499}"/>
                  </a:ext>
                </a:extLst>
              </p:cNvPr>
              <p:cNvCxnSpPr>
                <a:cxnSpLocks/>
                <a:stCxn id="990" idx="0"/>
                <a:endCxn id="987" idx="4"/>
              </p:cNvCxnSpPr>
              <p:nvPr/>
            </p:nvCxnSpPr>
            <p:spPr>
              <a:xfrm rot="10800000" flipV="1">
                <a:off x="7792465"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5" name="Straight Connector 964">
                <a:extLst>
                  <a:ext uri="{FF2B5EF4-FFF2-40B4-BE49-F238E27FC236}">
                    <a16:creationId xmlns:a16="http://schemas.microsoft.com/office/drawing/2014/main" id="{8258EB7A-76B4-4F40-A2F6-ED24DE773BEA}"/>
                  </a:ext>
                </a:extLst>
              </p:cNvPr>
              <p:cNvCxnSpPr>
                <a:cxnSpLocks/>
                <a:stCxn id="990" idx="0"/>
                <a:endCxn id="986" idx="4"/>
              </p:cNvCxnSpPr>
              <p:nvPr/>
            </p:nvCxnSpPr>
            <p:spPr>
              <a:xfrm rot="10800000" flipH="1" flipV="1">
                <a:off x="8119010"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6" name="Straight Connector 965">
                <a:extLst>
                  <a:ext uri="{FF2B5EF4-FFF2-40B4-BE49-F238E27FC236}">
                    <a16:creationId xmlns:a16="http://schemas.microsoft.com/office/drawing/2014/main" id="{9DE3E935-16F7-2C43-8FE0-BBD487F640BD}"/>
                  </a:ext>
                </a:extLst>
              </p:cNvPr>
              <p:cNvCxnSpPr>
                <a:cxnSpLocks/>
                <a:stCxn id="990" idx="0"/>
                <a:endCxn id="985" idx="4"/>
              </p:cNvCxnSpPr>
              <p:nvPr/>
            </p:nvCxnSpPr>
            <p:spPr>
              <a:xfrm rot="10800000" flipH="1" flipV="1">
                <a:off x="8119009"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7" name="Straight Connector 966">
                <a:extLst>
                  <a:ext uri="{FF2B5EF4-FFF2-40B4-BE49-F238E27FC236}">
                    <a16:creationId xmlns:a16="http://schemas.microsoft.com/office/drawing/2014/main" id="{757471B4-75B6-0F4A-97CE-577121B0B26D}"/>
                  </a:ext>
                </a:extLst>
              </p:cNvPr>
              <p:cNvCxnSpPr>
                <a:cxnSpLocks/>
                <a:stCxn id="991" idx="0"/>
                <a:endCxn id="985" idx="4"/>
              </p:cNvCxnSpPr>
              <p:nvPr/>
            </p:nvCxnSpPr>
            <p:spPr>
              <a:xfrm rot="10800000" flipH="1" flipV="1">
                <a:off x="7456711" y="3055427"/>
                <a:ext cx="166035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8" name="Straight Connector 967">
                <a:extLst>
                  <a:ext uri="{FF2B5EF4-FFF2-40B4-BE49-F238E27FC236}">
                    <a16:creationId xmlns:a16="http://schemas.microsoft.com/office/drawing/2014/main" id="{D29D9315-55EB-CD44-BAF6-75F5B2606E5A}"/>
                  </a:ext>
                </a:extLst>
              </p:cNvPr>
              <p:cNvCxnSpPr>
                <a:cxnSpLocks/>
                <a:stCxn id="991" idx="0"/>
                <a:endCxn id="986" idx="4"/>
              </p:cNvCxnSpPr>
              <p:nvPr/>
            </p:nvCxnSpPr>
            <p:spPr>
              <a:xfrm rot="10800000" flipH="1" flipV="1">
                <a:off x="7456710"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69" name="Straight Connector 968">
                <a:extLst>
                  <a:ext uri="{FF2B5EF4-FFF2-40B4-BE49-F238E27FC236}">
                    <a16:creationId xmlns:a16="http://schemas.microsoft.com/office/drawing/2014/main" id="{46D2229E-7E0B-444A-8398-733893215811}"/>
                  </a:ext>
                </a:extLst>
              </p:cNvPr>
              <p:cNvCxnSpPr>
                <a:cxnSpLocks/>
                <a:stCxn id="991" idx="0"/>
                <a:endCxn id="987" idx="4"/>
              </p:cNvCxnSpPr>
              <p:nvPr/>
            </p:nvCxnSpPr>
            <p:spPr>
              <a:xfrm rot="10800000" flipH="1" flipV="1">
                <a:off x="7456711"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0" name="Straight Connector 969">
                <a:extLst>
                  <a:ext uri="{FF2B5EF4-FFF2-40B4-BE49-F238E27FC236}">
                    <a16:creationId xmlns:a16="http://schemas.microsoft.com/office/drawing/2014/main" id="{E67106A1-FFDF-9749-AE6A-82D0661271D8}"/>
                  </a:ext>
                </a:extLst>
              </p:cNvPr>
              <p:cNvCxnSpPr>
                <a:cxnSpLocks/>
                <a:stCxn id="985" idx="0"/>
                <a:endCxn id="992" idx="4"/>
              </p:cNvCxnSpPr>
              <p:nvPr/>
            </p:nvCxnSpPr>
            <p:spPr>
              <a:xfrm rot="10800000" flipV="1">
                <a:off x="9117063"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1" name="Straight Connector 970">
                <a:extLst>
                  <a:ext uri="{FF2B5EF4-FFF2-40B4-BE49-F238E27FC236}">
                    <a16:creationId xmlns:a16="http://schemas.microsoft.com/office/drawing/2014/main" id="{243DDD31-8DAE-5947-A151-EA250ACCB00E}"/>
                  </a:ext>
                </a:extLst>
              </p:cNvPr>
              <p:cNvCxnSpPr>
                <a:cxnSpLocks/>
                <a:stCxn id="986" idx="0"/>
                <a:endCxn id="992" idx="4"/>
              </p:cNvCxnSpPr>
              <p:nvPr/>
            </p:nvCxnSpPr>
            <p:spPr>
              <a:xfrm rot="10800000" flipH="1"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2" name="Straight Connector 971">
                <a:extLst>
                  <a:ext uri="{FF2B5EF4-FFF2-40B4-BE49-F238E27FC236}">
                    <a16:creationId xmlns:a16="http://schemas.microsoft.com/office/drawing/2014/main" id="{654623CD-BC18-244C-9A6F-A53353529FF0}"/>
                  </a:ext>
                </a:extLst>
              </p:cNvPr>
              <p:cNvCxnSpPr>
                <a:cxnSpLocks/>
                <a:stCxn id="987" idx="0"/>
                <a:endCxn id="992" idx="4"/>
              </p:cNvCxnSpPr>
              <p:nvPr/>
            </p:nvCxnSpPr>
            <p:spPr>
              <a:xfrm rot="10800000" flipH="1"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3" name="Straight Connector 972">
                <a:extLst>
                  <a:ext uri="{FF2B5EF4-FFF2-40B4-BE49-F238E27FC236}">
                    <a16:creationId xmlns:a16="http://schemas.microsoft.com/office/drawing/2014/main" id="{AEA0E857-C34D-9040-B0DF-784DD0F0D7A4}"/>
                  </a:ext>
                </a:extLst>
              </p:cNvPr>
              <p:cNvCxnSpPr>
                <a:cxnSpLocks/>
                <a:stCxn id="985" idx="0"/>
                <a:endCxn id="993" idx="4"/>
              </p:cNvCxnSpPr>
              <p:nvPr/>
            </p:nvCxnSpPr>
            <p:spPr>
              <a:xfrm rot="10800000"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4" name="Straight Connector 973">
                <a:extLst>
                  <a:ext uri="{FF2B5EF4-FFF2-40B4-BE49-F238E27FC236}">
                    <a16:creationId xmlns:a16="http://schemas.microsoft.com/office/drawing/2014/main" id="{2B03C0B4-A0F4-1542-992A-13530C6A4869}"/>
                  </a:ext>
                </a:extLst>
              </p:cNvPr>
              <p:cNvCxnSpPr>
                <a:cxnSpLocks/>
                <a:stCxn id="986" idx="0"/>
                <a:endCxn id="993" idx="4"/>
              </p:cNvCxnSpPr>
              <p:nvPr/>
            </p:nvCxnSpPr>
            <p:spPr>
              <a:xfrm rot="10800000" flipV="1">
                <a:off x="8454764"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5" name="Straight Connector 974">
                <a:extLst>
                  <a:ext uri="{FF2B5EF4-FFF2-40B4-BE49-F238E27FC236}">
                    <a16:creationId xmlns:a16="http://schemas.microsoft.com/office/drawing/2014/main" id="{701FD247-99CA-114A-B72A-6B1B97DCBB47}"/>
                  </a:ext>
                </a:extLst>
              </p:cNvPr>
              <p:cNvCxnSpPr>
                <a:cxnSpLocks/>
                <a:stCxn id="986" idx="0"/>
                <a:endCxn id="994" idx="4"/>
              </p:cNvCxnSpPr>
              <p:nvPr/>
            </p:nvCxnSpPr>
            <p:spPr>
              <a:xfrm rot="10800000"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6" name="Straight Connector 975">
                <a:extLst>
                  <a:ext uri="{FF2B5EF4-FFF2-40B4-BE49-F238E27FC236}">
                    <a16:creationId xmlns:a16="http://schemas.microsoft.com/office/drawing/2014/main" id="{C3035442-4B30-D143-9C7D-3FC10AB0BE7D}"/>
                  </a:ext>
                </a:extLst>
              </p:cNvPr>
              <p:cNvCxnSpPr>
                <a:cxnSpLocks/>
                <a:stCxn id="985" idx="0"/>
                <a:endCxn id="994" idx="4"/>
              </p:cNvCxnSpPr>
              <p:nvPr/>
            </p:nvCxnSpPr>
            <p:spPr>
              <a:xfrm rot="10800000"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7" name="Straight Connector 976">
                <a:extLst>
                  <a:ext uri="{FF2B5EF4-FFF2-40B4-BE49-F238E27FC236}">
                    <a16:creationId xmlns:a16="http://schemas.microsoft.com/office/drawing/2014/main" id="{FDFE47C3-7BDE-8C46-92E9-D7B54408E228}"/>
                  </a:ext>
                </a:extLst>
              </p:cNvPr>
              <p:cNvCxnSpPr>
                <a:cxnSpLocks/>
                <a:stCxn id="987" idx="0"/>
                <a:endCxn id="993" idx="4"/>
              </p:cNvCxnSpPr>
              <p:nvPr/>
            </p:nvCxnSpPr>
            <p:spPr>
              <a:xfrm rot="10800000" flipH="1"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8" name="Straight Connector 977">
                <a:extLst>
                  <a:ext uri="{FF2B5EF4-FFF2-40B4-BE49-F238E27FC236}">
                    <a16:creationId xmlns:a16="http://schemas.microsoft.com/office/drawing/2014/main" id="{80D6D702-5C0F-9248-8B09-583E86829015}"/>
                  </a:ext>
                </a:extLst>
              </p:cNvPr>
              <p:cNvCxnSpPr>
                <a:cxnSpLocks/>
                <a:stCxn id="987" idx="0"/>
                <a:endCxn id="994" idx="4"/>
              </p:cNvCxnSpPr>
              <p:nvPr/>
            </p:nvCxnSpPr>
            <p:spPr>
              <a:xfrm rot="10800000" flipV="1">
                <a:off x="7792466"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79" name="Straight Connector 978">
                <a:extLst>
                  <a:ext uri="{FF2B5EF4-FFF2-40B4-BE49-F238E27FC236}">
                    <a16:creationId xmlns:a16="http://schemas.microsoft.com/office/drawing/2014/main" id="{7FACB110-5C51-F049-8C93-E05DE79055AF}"/>
                  </a:ext>
                </a:extLst>
              </p:cNvPr>
              <p:cNvCxnSpPr>
                <a:cxnSpLocks/>
                <a:stCxn id="992" idx="0"/>
                <a:endCxn id="995" idx="4"/>
              </p:cNvCxnSpPr>
              <p:nvPr/>
            </p:nvCxnSpPr>
            <p:spPr>
              <a:xfrm rot="10800000" flipV="1">
                <a:off x="8781309" y="4723357"/>
                <a:ext cx="33575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0" name="Straight Connector 979">
                <a:extLst>
                  <a:ext uri="{FF2B5EF4-FFF2-40B4-BE49-F238E27FC236}">
                    <a16:creationId xmlns:a16="http://schemas.microsoft.com/office/drawing/2014/main" id="{31ED8630-1DDD-1144-8FE8-EBE5CD9EEBB4}"/>
                  </a:ext>
                </a:extLst>
              </p:cNvPr>
              <p:cNvCxnSpPr>
                <a:cxnSpLocks/>
                <a:stCxn id="993" idx="0"/>
                <a:endCxn id="995" idx="4"/>
              </p:cNvCxnSpPr>
              <p:nvPr/>
            </p:nvCxnSpPr>
            <p:spPr>
              <a:xfrm rot="10800000" flipH="1" flipV="1">
                <a:off x="8454764" y="4723356"/>
                <a:ext cx="32654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1" name="Straight Connector 980">
                <a:extLst>
                  <a:ext uri="{FF2B5EF4-FFF2-40B4-BE49-F238E27FC236}">
                    <a16:creationId xmlns:a16="http://schemas.microsoft.com/office/drawing/2014/main" id="{8532EA7B-2AFB-E348-9D02-EB96A153E772}"/>
                  </a:ext>
                </a:extLst>
              </p:cNvPr>
              <p:cNvCxnSpPr>
                <a:cxnSpLocks/>
                <a:stCxn id="994" idx="0"/>
                <a:endCxn id="995" idx="4"/>
              </p:cNvCxnSpPr>
              <p:nvPr/>
            </p:nvCxnSpPr>
            <p:spPr>
              <a:xfrm rot="10800000" flipH="1" flipV="1">
                <a:off x="7792466" y="4723357"/>
                <a:ext cx="988843"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2" name="Straight Connector 981">
                <a:extLst>
                  <a:ext uri="{FF2B5EF4-FFF2-40B4-BE49-F238E27FC236}">
                    <a16:creationId xmlns:a16="http://schemas.microsoft.com/office/drawing/2014/main" id="{568A4FC8-E9E0-B040-AF01-5EF03FB73C95}"/>
                  </a:ext>
                </a:extLst>
              </p:cNvPr>
              <p:cNvCxnSpPr>
                <a:cxnSpLocks/>
                <a:stCxn id="992" idx="0"/>
                <a:endCxn id="996" idx="4"/>
              </p:cNvCxnSpPr>
              <p:nvPr/>
            </p:nvCxnSpPr>
            <p:spPr>
              <a:xfrm rot="10800000" flipV="1">
                <a:off x="8148471" y="4723356"/>
                <a:ext cx="968592"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3" name="Straight Connector 982">
                <a:extLst>
                  <a:ext uri="{FF2B5EF4-FFF2-40B4-BE49-F238E27FC236}">
                    <a16:creationId xmlns:a16="http://schemas.microsoft.com/office/drawing/2014/main" id="{D06C0BFB-115F-5B4F-982F-57DA48B76AAD}"/>
                  </a:ext>
                </a:extLst>
              </p:cNvPr>
              <p:cNvCxnSpPr>
                <a:cxnSpLocks/>
                <a:stCxn id="993" idx="0"/>
                <a:endCxn id="996" idx="4"/>
              </p:cNvCxnSpPr>
              <p:nvPr/>
            </p:nvCxnSpPr>
            <p:spPr>
              <a:xfrm rot="10800000" flipV="1">
                <a:off x="8148470" y="4723356"/>
                <a:ext cx="30629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84" name="Straight Connector 983">
                <a:extLst>
                  <a:ext uri="{FF2B5EF4-FFF2-40B4-BE49-F238E27FC236}">
                    <a16:creationId xmlns:a16="http://schemas.microsoft.com/office/drawing/2014/main" id="{4288B826-8F6E-4346-B807-B67192E95B96}"/>
                  </a:ext>
                </a:extLst>
              </p:cNvPr>
              <p:cNvCxnSpPr>
                <a:cxnSpLocks/>
                <a:stCxn id="994" idx="0"/>
                <a:endCxn id="996" idx="4"/>
              </p:cNvCxnSpPr>
              <p:nvPr/>
            </p:nvCxnSpPr>
            <p:spPr>
              <a:xfrm rot="10800000" flipH="1" flipV="1">
                <a:off x="7792466" y="4723356"/>
                <a:ext cx="35600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85" name="Oval 984">
                <a:extLst>
                  <a:ext uri="{FF2B5EF4-FFF2-40B4-BE49-F238E27FC236}">
                    <a16:creationId xmlns:a16="http://schemas.microsoft.com/office/drawing/2014/main" id="{1FD38C35-39FA-9744-AC26-2C861688873A}"/>
                  </a:ext>
                </a:extLst>
              </p:cNvPr>
              <p:cNvSpPr/>
              <p:nvPr/>
            </p:nvSpPr>
            <p:spPr>
              <a:xfrm rot="10800000">
                <a:off x="8965461"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86" name="Oval 985">
                <a:extLst>
                  <a:ext uri="{FF2B5EF4-FFF2-40B4-BE49-F238E27FC236}">
                    <a16:creationId xmlns:a16="http://schemas.microsoft.com/office/drawing/2014/main" id="{EC548D44-3609-2444-8809-9060D96F9F12}"/>
                  </a:ext>
                </a:extLst>
              </p:cNvPr>
              <p:cNvSpPr/>
              <p:nvPr/>
            </p:nvSpPr>
            <p:spPr>
              <a:xfrm rot="10800000">
                <a:off x="8303163"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87" name="Oval 986">
                <a:extLst>
                  <a:ext uri="{FF2B5EF4-FFF2-40B4-BE49-F238E27FC236}">
                    <a16:creationId xmlns:a16="http://schemas.microsoft.com/office/drawing/2014/main" id="{84A640FD-E212-1E41-836D-EB84BC37A19F}"/>
                  </a:ext>
                </a:extLst>
              </p:cNvPr>
              <p:cNvSpPr/>
              <p:nvPr/>
            </p:nvSpPr>
            <p:spPr>
              <a:xfrm rot="10800000">
                <a:off x="7640864"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88" name="Oval 987">
                <a:extLst>
                  <a:ext uri="{FF2B5EF4-FFF2-40B4-BE49-F238E27FC236}">
                    <a16:creationId xmlns:a16="http://schemas.microsoft.com/office/drawing/2014/main" id="{D0D1C28A-0E75-8445-9340-E8A872D651F8}"/>
                  </a:ext>
                </a:extLst>
              </p:cNvPr>
              <p:cNvSpPr/>
              <p:nvPr/>
            </p:nvSpPr>
            <p:spPr>
              <a:xfrm rot="10800000">
                <a:off x="9292006"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989" name="Oval 988">
                <a:extLst>
                  <a:ext uri="{FF2B5EF4-FFF2-40B4-BE49-F238E27FC236}">
                    <a16:creationId xmlns:a16="http://schemas.microsoft.com/office/drawing/2014/main" id="{E5E05053-9E2A-5441-8562-422C6897993D}"/>
                  </a:ext>
                </a:extLst>
              </p:cNvPr>
              <p:cNvSpPr/>
              <p:nvPr/>
            </p:nvSpPr>
            <p:spPr>
              <a:xfrm rot="10800000">
                <a:off x="8629707"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990" name="Oval 989">
                <a:extLst>
                  <a:ext uri="{FF2B5EF4-FFF2-40B4-BE49-F238E27FC236}">
                    <a16:creationId xmlns:a16="http://schemas.microsoft.com/office/drawing/2014/main" id="{40A0789D-F8C1-B743-A2FD-1609D3DB36E5}"/>
                  </a:ext>
                </a:extLst>
              </p:cNvPr>
              <p:cNvSpPr/>
              <p:nvPr/>
            </p:nvSpPr>
            <p:spPr>
              <a:xfrm rot="10800000">
                <a:off x="7967408"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991" name="Oval 990">
                <a:extLst>
                  <a:ext uri="{FF2B5EF4-FFF2-40B4-BE49-F238E27FC236}">
                    <a16:creationId xmlns:a16="http://schemas.microsoft.com/office/drawing/2014/main" id="{568C1089-E670-4141-A45E-D469569032B2}"/>
                  </a:ext>
                </a:extLst>
              </p:cNvPr>
              <p:cNvSpPr/>
              <p:nvPr/>
            </p:nvSpPr>
            <p:spPr>
              <a:xfrm rot="10800000">
                <a:off x="7305109"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992" name="Oval 991">
                <a:extLst>
                  <a:ext uri="{FF2B5EF4-FFF2-40B4-BE49-F238E27FC236}">
                    <a16:creationId xmlns:a16="http://schemas.microsoft.com/office/drawing/2014/main" id="{A1000F0A-DEBE-3547-A3CC-440113633665}"/>
                  </a:ext>
                </a:extLst>
              </p:cNvPr>
              <p:cNvSpPr/>
              <p:nvPr/>
            </p:nvSpPr>
            <p:spPr>
              <a:xfrm rot="10800000">
                <a:off x="8965461"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93" name="Oval 992">
                <a:extLst>
                  <a:ext uri="{FF2B5EF4-FFF2-40B4-BE49-F238E27FC236}">
                    <a16:creationId xmlns:a16="http://schemas.microsoft.com/office/drawing/2014/main" id="{B02D47D0-5322-7041-B525-A230AEBCA77B}"/>
                  </a:ext>
                </a:extLst>
              </p:cNvPr>
              <p:cNvSpPr/>
              <p:nvPr/>
            </p:nvSpPr>
            <p:spPr>
              <a:xfrm rot="10800000">
                <a:off x="8303163"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94" name="Oval 993">
                <a:extLst>
                  <a:ext uri="{FF2B5EF4-FFF2-40B4-BE49-F238E27FC236}">
                    <a16:creationId xmlns:a16="http://schemas.microsoft.com/office/drawing/2014/main" id="{B7D1CF92-344A-2747-98E8-AD94B59859CD}"/>
                  </a:ext>
                </a:extLst>
              </p:cNvPr>
              <p:cNvSpPr/>
              <p:nvPr/>
            </p:nvSpPr>
            <p:spPr>
              <a:xfrm rot="10800000">
                <a:off x="7640864"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95" name="Oval 994">
                <a:extLst>
                  <a:ext uri="{FF2B5EF4-FFF2-40B4-BE49-F238E27FC236}">
                    <a16:creationId xmlns:a16="http://schemas.microsoft.com/office/drawing/2014/main" id="{5975610F-81C9-4B40-816B-383556F1AF35}"/>
                  </a:ext>
                </a:extLst>
              </p:cNvPr>
              <p:cNvSpPr/>
              <p:nvPr/>
            </p:nvSpPr>
            <p:spPr>
              <a:xfrm rot="10800000">
                <a:off x="8629707"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96" name="Oval 995">
                <a:extLst>
                  <a:ext uri="{FF2B5EF4-FFF2-40B4-BE49-F238E27FC236}">
                    <a16:creationId xmlns:a16="http://schemas.microsoft.com/office/drawing/2014/main" id="{4E0D7474-6171-A44D-916A-1A23F33EAFFB}"/>
                  </a:ext>
                </a:extLst>
              </p:cNvPr>
              <p:cNvSpPr/>
              <p:nvPr/>
            </p:nvSpPr>
            <p:spPr>
              <a:xfrm rot="10800000">
                <a:off x="7996869"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97" name="Freeform 996">
                <a:extLst>
                  <a:ext uri="{FF2B5EF4-FFF2-40B4-BE49-F238E27FC236}">
                    <a16:creationId xmlns:a16="http://schemas.microsoft.com/office/drawing/2014/main" id="{9DC6E2A9-169B-9547-B509-83C21939FC7E}"/>
                  </a:ext>
                </a:extLst>
              </p:cNvPr>
              <p:cNvSpPr/>
              <p:nvPr/>
            </p:nvSpPr>
            <p:spPr bwMode="auto">
              <a:xfrm>
                <a:off x="9444949" y="3032566"/>
                <a:ext cx="648182" cy="344925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98" name="Freeform 997">
                <a:extLst>
                  <a:ext uri="{FF2B5EF4-FFF2-40B4-BE49-F238E27FC236}">
                    <a16:creationId xmlns:a16="http://schemas.microsoft.com/office/drawing/2014/main" id="{D145063A-6242-E643-9412-F1AED85A245D}"/>
                  </a:ext>
                </a:extLst>
              </p:cNvPr>
              <p:cNvSpPr/>
              <p:nvPr/>
            </p:nvSpPr>
            <p:spPr bwMode="auto">
              <a:xfrm>
                <a:off x="9420265" y="3068176"/>
                <a:ext cx="1346397" cy="341364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99" name="Freeform 998">
                <a:extLst>
                  <a:ext uri="{FF2B5EF4-FFF2-40B4-BE49-F238E27FC236}">
                    <a16:creationId xmlns:a16="http://schemas.microsoft.com/office/drawing/2014/main" id="{299381A4-E886-5549-AB16-B2DDBB5F26BA}"/>
                  </a:ext>
                </a:extLst>
              </p:cNvPr>
              <p:cNvSpPr/>
              <p:nvPr/>
            </p:nvSpPr>
            <p:spPr bwMode="auto">
              <a:xfrm flipH="1">
                <a:off x="8831490" y="5678851"/>
                <a:ext cx="630252" cy="802970"/>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00" name="Freeform 999">
                <a:extLst>
                  <a:ext uri="{FF2B5EF4-FFF2-40B4-BE49-F238E27FC236}">
                    <a16:creationId xmlns:a16="http://schemas.microsoft.com/office/drawing/2014/main" id="{3B8CFA57-6184-BA4E-9F19-296F129D379D}"/>
                  </a:ext>
                </a:extLst>
              </p:cNvPr>
              <p:cNvSpPr/>
              <p:nvPr/>
            </p:nvSpPr>
            <p:spPr bwMode="auto">
              <a:xfrm flipH="1">
                <a:off x="8194882" y="5678858"/>
                <a:ext cx="1266862" cy="802963"/>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1001" name="Oval 1000">
                <a:extLst>
                  <a:ext uri="{FF2B5EF4-FFF2-40B4-BE49-F238E27FC236}">
                    <a16:creationId xmlns:a16="http://schemas.microsoft.com/office/drawing/2014/main" id="{ACD2F22E-7439-6C46-A66A-15574E8D67E8}"/>
                  </a:ext>
                </a:extLst>
              </p:cNvPr>
              <p:cNvSpPr/>
              <p:nvPr/>
            </p:nvSpPr>
            <p:spPr>
              <a:xfrm rot="10800000">
                <a:off x="9288779" y="6331282"/>
                <a:ext cx="303203" cy="303203"/>
              </a:xfrm>
              <a:prstGeom prst="ellipse">
                <a:avLst/>
              </a:prstGeom>
              <a:solidFill>
                <a:schemeClr val="accent4">
                  <a:lumMod val="20000"/>
                  <a:lumOff val="80000"/>
                </a:schemeClr>
              </a:solidFill>
              <a:ln w="28575">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02" name="Oval 1001">
                <a:extLst>
                  <a:ext uri="{FF2B5EF4-FFF2-40B4-BE49-F238E27FC236}">
                    <a16:creationId xmlns:a16="http://schemas.microsoft.com/office/drawing/2014/main" id="{C31AA769-BC34-B94E-82E3-EBBBB5DF0F42}"/>
                  </a:ext>
                </a:extLst>
              </p:cNvPr>
              <p:cNvSpPr/>
              <p:nvPr/>
            </p:nvSpPr>
            <p:spPr>
              <a:xfrm rot="10800000">
                <a:off x="10610433" y="2747799"/>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1003" name="Oval 1002">
                <a:extLst>
                  <a:ext uri="{FF2B5EF4-FFF2-40B4-BE49-F238E27FC236}">
                    <a16:creationId xmlns:a16="http://schemas.microsoft.com/office/drawing/2014/main" id="{1FC86202-825B-044D-94A8-67B7A776EFA7}"/>
                  </a:ext>
                </a:extLst>
              </p:cNvPr>
              <p:cNvSpPr/>
              <p:nvPr/>
            </p:nvSpPr>
            <p:spPr>
              <a:xfrm rot="10800000">
                <a:off x="9951220" y="2747798"/>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grpSp>
        <p:grpSp>
          <p:nvGrpSpPr>
            <p:cNvPr id="758" name="Group 757">
              <a:extLst>
                <a:ext uri="{FF2B5EF4-FFF2-40B4-BE49-F238E27FC236}">
                  <a16:creationId xmlns:a16="http://schemas.microsoft.com/office/drawing/2014/main" id="{DE755207-8EA2-8447-AAD4-67A6BB861061}"/>
                </a:ext>
              </a:extLst>
            </p:cNvPr>
            <p:cNvGrpSpPr/>
            <p:nvPr/>
          </p:nvGrpSpPr>
          <p:grpSpPr>
            <a:xfrm>
              <a:off x="9169319" y="3367661"/>
              <a:ext cx="780494" cy="840658"/>
              <a:chOff x="7305109" y="2747798"/>
              <a:chExt cx="3608527" cy="3886687"/>
            </a:xfrm>
          </p:grpSpPr>
          <p:cxnSp>
            <p:nvCxnSpPr>
              <p:cNvPr id="912" name="Straight Connector 911">
                <a:extLst>
                  <a:ext uri="{FF2B5EF4-FFF2-40B4-BE49-F238E27FC236}">
                    <a16:creationId xmlns:a16="http://schemas.microsoft.com/office/drawing/2014/main" id="{531E527E-1D65-BC40-8C91-C8ADE37903F5}"/>
                  </a:ext>
                </a:extLst>
              </p:cNvPr>
              <p:cNvCxnSpPr>
                <a:stCxn id="942" idx="0"/>
                <a:endCxn id="939" idx="4"/>
              </p:cNvCxnSpPr>
              <p:nvPr/>
            </p:nvCxnSpPr>
            <p:spPr>
              <a:xfrm rot="10800000" flipV="1">
                <a:off x="9117063"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3" name="Straight Connector 912">
                <a:extLst>
                  <a:ext uri="{FF2B5EF4-FFF2-40B4-BE49-F238E27FC236}">
                    <a16:creationId xmlns:a16="http://schemas.microsoft.com/office/drawing/2014/main" id="{D02267A2-F1AF-BF46-946F-5D3D8D0935B4}"/>
                  </a:ext>
                </a:extLst>
              </p:cNvPr>
              <p:cNvCxnSpPr>
                <a:cxnSpLocks/>
                <a:stCxn id="942" idx="0"/>
                <a:endCxn id="940" idx="4"/>
              </p:cNvCxnSpPr>
              <p:nvPr/>
            </p:nvCxnSpPr>
            <p:spPr>
              <a:xfrm rot="10800000" flipV="1">
                <a:off x="8454765"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4" name="Straight Connector 913">
                <a:extLst>
                  <a:ext uri="{FF2B5EF4-FFF2-40B4-BE49-F238E27FC236}">
                    <a16:creationId xmlns:a16="http://schemas.microsoft.com/office/drawing/2014/main" id="{10F9D23F-9964-9D4E-A312-AB36514F5408}"/>
                  </a:ext>
                </a:extLst>
              </p:cNvPr>
              <p:cNvCxnSpPr>
                <a:cxnSpLocks/>
                <a:stCxn id="942" idx="0"/>
                <a:endCxn id="941" idx="4"/>
              </p:cNvCxnSpPr>
              <p:nvPr/>
            </p:nvCxnSpPr>
            <p:spPr>
              <a:xfrm rot="10800000" flipV="1">
                <a:off x="7792465" y="3055427"/>
                <a:ext cx="165114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5" name="Straight Connector 914">
                <a:extLst>
                  <a:ext uri="{FF2B5EF4-FFF2-40B4-BE49-F238E27FC236}">
                    <a16:creationId xmlns:a16="http://schemas.microsoft.com/office/drawing/2014/main" id="{AB4206B7-CC2B-8A43-BDC9-25581029C222}"/>
                  </a:ext>
                </a:extLst>
              </p:cNvPr>
              <p:cNvCxnSpPr>
                <a:cxnSpLocks/>
                <a:stCxn id="943" idx="0"/>
                <a:endCxn id="939" idx="4"/>
              </p:cNvCxnSpPr>
              <p:nvPr/>
            </p:nvCxnSpPr>
            <p:spPr>
              <a:xfrm rot="10800000" flipH="1" flipV="1">
                <a:off x="8781309"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6" name="Straight Connector 915">
                <a:extLst>
                  <a:ext uri="{FF2B5EF4-FFF2-40B4-BE49-F238E27FC236}">
                    <a16:creationId xmlns:a16="http://schemas.microsoft.com/office/drawing/2014/main" id="{C6177865-F7F9-6949-BEA0-BBF7B765360E}"/>
                  </a:ext>
                </a:extLst>
              </p:cNvPr>
              <p:cNvCxnSpPr>
                <a:cxnSpLocks/>
                <a:stCxn id="943" idx="0"/>
                <a:endCxn id="940" idx="4"/>
              </p:cNvCxnSpPr>
              <p:nvPr/>
            </p:nvCxnSpPr>
            <p:spPr>
              <a:xfrm rot="10800000" flipV="1">
                <a:off x="8454764"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7" name="Straight Connector 916">
                <a:extLst>
                  <a:ext uri="{FF2B5EF4-FFF2-40B4-BE49-F238E27FC236}">
                    <a16:creationId xmlns:a16="http://schemas.microsoft.com/office/drawing/2014/main" id="{3ACE1FC7-956E-4947-9E14-4AC1F77592FB}"/>
                  </a:ext>
                </a:extLst>
              </p:cNvPr>
              <p:cNvCxnSpPr>
                <a:cxnSpLocks/>
                <a:stCxn id="943" idx="0"/>
                <a:endCxn id="941" idx="4"/>
              </p:cNvCxnSpPr>
              <p:nvPr/>
            </p:nvCxnSpPr>
            <p:spPr>
              <a:xfrm rot="10800000" flipV="1">
                <a:off x="7792466"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8" name="Straight Connector 917">
                <a:extLst>
                  <a:ext uri="{FF2B5EF4-FFF2-40B4-BE49-F238E27FC236}">
                    <a16:creationId xmlns:a16="http://schemas.microsoft.com/office/drawing/2014/main" id="{F0B56FCD-1347-3A44-8422-5AC863D1C300}"/>
                  </a:ext>
                </a:extLst>
              </p:cNvPr>
              <p:cNvCxnSpPr>
                <a:cxnSpLocks/>
                <a:stCxn id="944" idx="0"/>
                <a:endCxn id="941" idx="4"/>
              </p:cNvCxnSpPr>
              <p:nvPr/>
            </p:nvCxnSpPr>
            <p:spPr>
              <a:xfrm rot="10800000" flipV="1">
                <a:off x="7792465"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9" name="Straight Connector 918">
                <a:extLst>
                  <a:ext uri="{FF2B5EF4-FFF2-40B4-BE49-F238E27FC236}">
                    <a16:creationId xmlns:a16="http://schemas.microsoft.com/office/drawing/2014/main" id="{EE378E56-3B20-CD44-8483-96A96BA54833}"/>
                  </a:ext>
                </a:extLst>
              </p:cNvPr>
              <p:cNvCxnSpPr>
                <a:cxnSpLocks/>
                <a:stCxn id="944" idx="0"/>
                <a:endCxn id="940" idx="4"/>
              </p:cNvCxnSpPr>
              <p:nvPr/>
            </p:nvCxnSpPr>
            <p:spPr>
              <a:xfrm rot="10800000" flipH="1" flipV="1">
                <a:off x="8119010"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0" name="Straight Connector 919">
                <a:extLst>
                  <a:ext uri="{FF2B5EF4-FFF2-40B4-BE49-F238E27FC236}">
                    <a16:creationId xmlns:a16="http://schemas.microsoft.com/office/drawing/2014/main" id="{CC8F7E72-AC73-9347-936F-CD03E67D4EAC}"/>
                  </a:ext>
                </a:extLst>
              </p:cNvPr>
              <p:cNvCxnSpPr>
                <a:cxnSpLocks/>
                <a:stCxn id="944" idx="0"/>
                <a:endCxn id="939" idx="4"/>
              </p:cNvCxnSpPr>
              <p:nvPr/>
            </p:nvCxnSpPr>
            <p:spPr>
              <a:xfrm rot="10800000" flipH="1" flipV="1">
                <a:off x="8119009"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1" name="Straight Connector 920">
                <a:extLst>
                  <a:ext uri="{FF2B5EF4-FFF2-40B4-BE49-F238E27FC236}">
                    <a16:creationId xmlns:a16="http://schemas.microsoft.com/office/drawing/2014/main" id="{7B837D03-0F21-8742-A9E8-95A967D80CB0}"/>
                  </a:ext>
                </a:extLst>
              </p:cNvPr>
              <p:cNvCxnSpPr>
                <a:cxnSpLocks/>
                <a:stCxn id="945" idx="0"/>
                <a:endCxn id="939" idx="4"/>
              </p:cNvCxnSpPr>
              <p:nvPr/>
            </p:nvCxnSpPr>
            <p:spPr>
              <a:xfrm rot="10800000" flipH="1" flipV="1">
                <a:off x="7456711" y="3055427"/>
                <a:ext cx="166035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2" name="Straight Connector 921">
                <a:extLst>
                  <a:ext uri="{FF2B5EF4-FFF2-40B4-BE49-F238E27FC236}">
                    <a16:creationId xmlns:a16="http://schemas.microsoft.com/office/drawing/2014/main" id="{BE8EB324-6D86-8C4D-A5DC-DEC39DD36768}"/>
                  </a:ext>
                </a:extLst>
              </p:cNvPr>
              <p:cNvCxnSpPr>
                <a:cxnSpLocks/>
                <a:stCxn id="945" idx="0"/>
                <a:endCxn id="940" idx="4"/>
              </p:cNvCxnSpPr>
              <p:nvPr/>
            </p:nvCxnSpPr>
            <p:spPr>
              <a:xfrm rot="10800000" flipH="1" flipV="1">
                <a:off x="7456710"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3" name="Straight Connector 922">
                <a:extLst>
                  <a:ext uri="{FF2B5EF4-FFF2-40B4-BE49-F238E27FC236}">
                    <a16:creationId xmlns:a16="http://schemas.microsoft.com/office/drawing/2014/main" id="{F3A971FD-C51A-E74A-A93C-0BD2BF44FE3E}"/>
                  </a:ext>
                </a:extLst>
              </p:cNvPr>
              <p:cNvCxnSpPr>
                <a:cxnSpLocks/>
                <a:stCxn id="945" idx="0"/>
                <a:endCxn id="941" idx="4"/>
              </p:cNvCxnSpPr>
              <p:nvPr/>
            </p:nvCxnSpPr>
            <p:spPr>
              <a:xfrm rot="10800000" flipH="1" flipV="1">
                <a:off x="7456711"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4" name="Straight Connector 923">
                <a:extLst>
                  <a:ext uri="{FF2B5EF4-FFF2-40B4-BE49-F238E27FC236}">
                    <a16:creationId xmlns:a16="http://schemas.microsoft.com/office/drawing/2014/main" id="{9FAECE68-6745-4749-B672-B81EDB66AA42}"/>
                  </a:ext>
                </a:extLst>
              </p:cNvPr>
              <p:cNvCxnSpPr>
                <a:cxnSpLocks/>
                <a:stCxn id="939" idx="0"/>
                <a:endCxn id="946" idx="4"/>
              </p:cNvCxnSpPr>
              <p:nvPr/>
            </p:nvCxnSpPr>
            <p:spPr>
              <a:xfrm rot="10800000" flipV="1">
                <a:off x="9117063"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5" name="Straight Connector 924">
                <a:extLst>
                  <a:ext uri="{FF2B5EF4-FFF2-40B4-BE49-F238E27FC236}">
                    <a16:creationId xmlns:a16="http://schemas.microsoft.com/office/drawing/2014/main" id="{44268D6F-EFAC-5640-A74D-CB7561125452}"/>
                  </a:ext>
                </a:extLst>
              </p:cNvPr>
              <p:cNvCxnSpPr>
                <a:cxnSpLocks/>
                <a:stCxn id="940" idx="0"/>
                <a:endCxn id="946" idx="4"/>
              </p:cNvCxnSpPr>
              <p:nvPr/>
            </p:nvCxnSpPr>
            <p:spPr>
              <a:xfrm rot="10800000" flipH="1"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6" name="Straight Connector 925">
                <a:extLst>
                  <a:ext uri="{FF2B5EF4-FFF2-40B4-BE49-F238E27FC236}">
                    <a16:creationId xmlns:a16="http://schemas.microsoft.com/office/drawing/2014/main" id="{ABA63D06-3642-9C40-ADEA-65A3DF82321E}"/>
                  </a:ext>
                </a:extLst>
              </p:cNvPr>
              <p:cNvCxnSpPr>
                <a:cxnSpLocks/>
                <a:stCxn id="941" idx="0"/>
                <a:endCxn id="946" idx="4"/>
              </p:cNvCxnSpPr>
              <p:nvPr/>
            </p:nvCxnSpPr>
            <p:spPr>
              <a:xfrm rot="10800000" flipH="1"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7" name="Straight Connector 926">
                <a:extLst>
                  <a:ext uri="{FF2B5EF4-FFF2-40B4-BE49-F238E27FC236}">
                    <a16:creationId xmlns:a16="http://schemas.microsoft.com/office/drawing/2014/main" id="{A456FC12-BAED-A442-A317-8504A8887B47}"/>
                  </a:ext>
                </a:extLst>
              </p:cNvPr>
              <p:cNvCxnSpPr>
                <a:cxnSpLocks/>
                <a:stCxn id="939" idx="0"/>
                <a:endCxn id="947" idx="4"/>
              </p:cNvCxnSpPr>
              <p:nvPr/>
            </p:nvCxnSpPr>
            <p:spPr>
              <a:xfrm rot="10800000"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8" name="Straight Connector 927">
                <a:extLst>
                  <a:ext uri="{FF2B5EF4-FFF2-40B4-BE49-F238E27FC236}">
                    <a16:creationId xmlns:a16="http://schemas.microsoft.com/office/drawing/2014/main" id="{67B1863B-FB94-114B-B187-A68DC114BE76}"/>
                  </a:ext>
                </a:extLst>
              </p:cNvPr>
              <p:cNvCxnSpPr>
                <a:cxnSpLocks/>
                <a:stCxn id="940" idx="0"/>
                <a:endCxn id="947" idx="4"/>
              </p:cNvCxnSpPr>
              <p:nvPr/>
            </p:nvCxnSpPr>
            <p:spPr>
              <a:xfrm rot="10800000" flipV="1">
                <a:off x="8454764"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9" name="Straight Connector 928">
                <a:extLst>
                  <a:ext uri="{FF2B5EF4-FFF2-40B4-BE49-F238E27FC236}">
                    <a16:creationId xmlns:a16="http://schemas.microsoft.com/office/drawing/2014/main" id="{2D769DA5-6DC1-BB48-89FA-B7B963A9F986}"/>
                  </a:ext>
                </a:extLst>
              </p:cNvPr>
              <p:cNvCxnSpPr>
                <a:cxnSpLocks/>
                <a:stCxn id="940" idx="0"/>
                <a:endCxn id="948" idx="4"/>
              </p:cNvCxnSpPr>
              <p:nvPr/>
            </p:nvCxnSpPr>
            <p:spPr>
              <a:xfrm rot="10800000"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0" name="Straight Connector 929">
                <a:extLst>
                  <a:ext uri="{FF2B5EF4-FFF2-40B4-BE49-F238E27FC236}">
                    <a16:creationId xmlns:a16="http://schemas.microsoft.com/office/drawing/2014/main" id="{EEF58139-B1A6-5A4A-99D6-FFB1FA1CEE9A}"/>
                  </a:ext>
                </a:extLst>
              </p:cNvPr>
              <p:cNvCxnSpPr>
                <a:cxnSpLocks/>
                <a:stCxn id="939" idx="0"/>
                <a:endCxn id="948" idx="4"/>
              </p:cNvCxnSpPr>
              <p:nvPr/>
            </p:nvCxnSpPr>
            <p:spPr>
              <a:xfrm rot="10800000"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1" name="Straight Connector 930">
                <a:extLst>
                  <a:ext uri="{FF2B5EF4-FFF2-40B4-BE49-F238E27FC236}">
                    <a16:creationId xmlns:a16="http://schemas.microsoft.com/office/drawing/2014/main" id="{88B18439-6938-5847-8036-A11E27C2FC18}"/>
                  </a:ext>
                </a:extLst>
              </p:cNvPr>
              <p:cNvCxnSpPr>
                <a:cxnSpLocks/>
                <a:stCxn id="941" idx="0"/>
                <a:endCxn id="947" idx="4"/>
              </p:cNvCxnSpPr>
              <p:nvPr/>
            </p:nvCxnSpPr>
            <p:spPr>
              <a:xfrm rot="10800000" flipH="1"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2" name="Straight Connector 931">
                <a:extLst>
                  <a:ext uri="{FF2B5EF4-FFF2-40B4-BE49-F238E27FC236}">
                    <a16:creationId xmlns:a16="http://schemas.microsoft.com/office/drawing/2014/main" id="{ACC20C90-0E53-C747-959B-3C2218978381}"/>
                  </a:ext>
                </a:extLst>
              </p:cNvPr>
              <p:cNvCxnSpPr>
                <a:cxnSpLocks/>
                <a:stCxn id="941" idx="0"/>
                <a:endCxn id="948" idx="4"/>
              </p:cNvCxnSpPr>
              <p:nvPr/>
            </p:nvCxnSpPr>
            <p:spPr>
              <a:xfrm rot="10800000" flipV="1">
                <a:off x="7792466"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3" name="Straight Connector 932">
                <a:extLst>
                  <a:ext uri="{FF2B5EF4-FFF2-40B4-BE49-F238E27FC236}">
                    <a16:creationId xmlns:a16="http://schemas.microsoft.com/office/drawing/2014/main" id="{FC19A396-459A-8143-BBC3-6A58918C0954}"/>
                  </a:ext>
                </a:extLst>
              </p:cNvPr>
              <p:cNvCxnSpPr>
                <a:cxnSpLocks/>
                <a:stCxn id="946" idx="0"/>
                <a:endCxn id="949" idx="4"/>
              </p:cNvCxnSpPr>
              <p:nvPr/>
            </p:nvCxnSpPr>
            <p:spPr>
              <a:xfrm rot="10800000" flipV="1">
                <a:off x="8781309" y="4723357"/>
                <a:ext cx="33575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4" name="Straight Connector 933">
                <a:extLst>
                  <a:ext uri="{FF2B5EF4-FFF2-40B4-BE49-F238E27FC236}">
                    <a16:creationId xmlns:a16="http://schemas.microsoft.com/office/drawing/2014/main" id="{B5F50942-C45D-4E42-BCF5-6F574F3FED31}"/>
                  </a:ext>
                </a:extLst>
              </p:cNvPr>
              <p:cNvCxnSpPr>
                <a:cxnSpLocks/>
                <a:stCxn id="947" idx="0"/>
                <a:endCxn id="949" idx="4"/>
              </p:cNvCxnSpPr>
              <p:nvPr/>
            </p:nvCxnSpPr>
            <p:spPr>
              <a:xfrm rot="10800000" flipH="1" flipV="1">
                <a:off x="8454764" y="4723356"/>
                <a:ext cx="32654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5" name="Straight Connector 934">
                <a:extLst>
                  <a:ext uri="{FF2B5EF4-FFF2-40B4-BE49-F238E27FC236}">
                    <a16:creationId xmlns:a16="http://schemas.microsoft.com/office/drawing/2014/main" id="{82DD035D-136C-1145-85D4-AB57BD1A09DC}"/>
                  </a:ext>
                </a:extLst>
              </p:cNvPr>
              <p:cNvCxnSpPr>
                <a:cxnSpLocks/>
                <a:stCxn id="948" idx="0"/>
                <a:endCxn id="949" idx="4"/>
              </p:cNvCxnSpPr>
              <p:nvPr/>
            </p:nvCxnSpPr>
            <p:spPr>
              <a:xfrm rot="10800000" flipH="1" flipV="1">
                <a:off x="7792466" y="4723357"/>
                <a:ext cx="988843"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6" name="Straight Connector 935">
                <a:extLst>
                  <a:ext uri="{FF2B5EF4-FFF2-40B4-BE49-F238E27FC236}">
                    <a16:creationId xmlns:a16="http://schemas.microsoft.com/office/drawing/2014/main" id="{F23C639B-CE8A-044D-94E1-0F59AF8E7BA8}"/>
                  </a:ext>
                </a:extLst>
              </p:cNvPr>
              <p:cNvCxnSpPr>
                <a:cxnSpLocks/>
                <a:stCxn id="946" idx="0"/>
                <a:endCxn id="950" idx="4"/>
              </p:cNvCxnSpPr>
              <p:nvPr/>
            </p:nvCxnSpPr>
            <p:spPr>
              <a:xfrm rot="10800000" flipV="1">
                <a:off x="8148471" y="4723356"/>
                <a:ext cx="968592"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7" name="Straight Connector 936">
                <a:extLst>
                  <a:ext uri="{FF2B5EF4-FFF2-40B4-BE49-F238E27FC236}">
                    <a16:creationId xmlns:a16="http://schemas.microsoft.com/office/drawing/2014/main" id="{EE890B1A-893A-CD47-A850-4F4BBEB24557}"/>
                  </a:ext>
                </a:extLst>
              </p:cNvPr>
              <p:cNvCxnSpPr>
                <a:cxnSpLocks/>
                <a:stCxn id="947" idx="0"/>
                <a:endCxn id="950" idx="4"/>
              </p:cNvCxnSpPr>
              <p:nvPr/>
            </p:nvCxnSpPr>
            <p:spPr>
              <a:xfrm rot="10800000" flipV="1">
                <a:off x="8148470" y="4723356"/>
                <a:ext cx="30629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8" name="Straight Connector 937">
                <a:extLst>
                  <a:ext uri="{FF2B5EF4-FFF2-40B4-BE49-F238E27FC236}">
                    <a16:creationId xmlns:a16="http://schemas.microsoft.com/office/drawing/2014/main" id="{E73C44A8-76E6-864A-A6A6-E75479A5122B}"/>
                  </a:ext>
                </a:extLst>
              </p:cNvPr>
              <p:cNvCxnSpPr>
                <a:cxnSpLocks/>
                <a:stCxn id="948" idx="0"/>
                <a:endCxn id="950" idx="4"/>
              </p:cNvCxnSpPr>
              <p:nvPr/>
            </p:nvCxnSpPr>
            <p:spPr>
              <a:xfrm rot="10800000" flipH="1" flipV="1">
                <a:off x="7792466" y="4723356"/>
                <a:ext cx="35600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39" name="Oval 938">
                <a:extLst>
                  <a:ext uri="{FF2B5EF4-FFF2-40B4-BE49-F238E27FC236}">
                    <a16:creationId xmlns:a16="http://schemas.microsoft.com/office/drawing/2014/main" id="{C9C05C42-BFA6-E749-AD78-6E0472802384}"/>
                  </a:ext>
                </a:extLst>
              </p:cNvPr>
              <p:cNvSpPr/>
              <p:nvPr/>
            </p:nvSpPr>
            <p:spPr>
              <a:xfrm rot="10800000">
                <a:off x="8965461"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40" name="Oval 939">
                <a:extLst>
                  <a:ext uri="{FF2B5EF4-FFF2-40B4-BE49-F238E27FC236}">
                    <a16:creationId xmlns:a16="http://schemas.microsoft.com/office/drawing/2014/main" id="{6A9F5DE4-97D0-834D-8833-15443F09EE96}"/>
                  </a:ext>
                </a:extLst>
              </p:cNvPr>
              <p:cNvSpPr/>
              <p:nvPr/>
            </p:nvSpPr>
            <p:spPr>
              <a:xfrm rot="10800000">
                <a:off x="8303163"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41" name="Oval 940">
                <a:extLst>
                  <a:ext uri="{FF2B5EF4-FFF2-40B4-BE49-F238E27FC236}">
                    <a16:creationId xmlns:a16="http://schemas.microsoft.com/office/drawing/2014/main" id="{34D2A412-DCE3-A34A-A857-0E280DC47742}"/>
                  </a:ext>
                </a:extLst>
              </p:cNvPr>
              <p:cNvSpPr/>
              <p:nvPr/>
            </p:nvSpPr>
            <p:spPr>
              <a:xfrm rot="10800000">
                <a:off x="7640864"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42" name="Oval 941">
                <a:extLst>
                  <a:ext uri="{FF2B5EF4-FFF2-40B4-BE49-F238E27FC236}">
                    <a16:creationId xmlns:a16="http://schemas.microsoft.com/office/drawing/2014/main" id="{3559B894-9D8B-6443-8C15-9893047B5471}"/>
                  </a:ext>
                </a:extLst>
              </p:cNvPr>
              <p:cNvSpPr/>
              <p:nvPr/>
            </p:nvSpPr>
            <p:spPr>
              <a:xfrm rot="10800000">
                <a:off x="9292006"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943" name="Oval 942">
                <a:extLst>
                  <a:ext uri="{FF2B5EF4-FFF2-40B4-BE49-F238E27FC236}">
                    <a16:creationId xmlns:a16="http://schemas.microsoft.com/office/drawing/2014/main" id="{795C0822-0C54-4A47-9E23-4FBD623996FA}"/>
                  </a:ext>
                </a:extLst>
              </p:cNvPr>
              <p:cNvSpPr/>
              <p:nvPr/>
            </p:nvSpPr>
            <p:spPr>
              <a:xfrm rot="10800000">
                <a:off x="8629707"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944" name="Oval 943">
                <a:extLst>
                  <a:ext uri="{FF2B5EF4-FFF2-40B4-BE49-F238E27FC236}">
                    <a16:creationId xmlns:a16="http://schemas.microsoft.com/office/drawing/2014/main" id="{E04CBEFC-1C32-0843-A3A5-D940CF68BB36}"/>
                  </a:ext>
                </a:extLst>
              </p:cNvPr>
              <p:cNvSpPr/>
              <p:nvPr/>
            </p:nvSpPr>
            <p:spPr>
              <a:xfrm rot="10800000">
                <a:off x="7967408"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945" name="Oval 944">
                <a:extLst>
                  <a:ext uri="{FF2B5EF4-FFF2-40B4-BE49-F238E27FC236}">
                    <a16:creationId xmlns:a16="http://schemas.microsoft.com/office/drawing/2014/main" id="{A1091B0B-21FB-1049-9DE9-40ECDA57B46D}"/>
                  </a:ext>
                </a:extLst>
              </p:cNvPr>
              <p:cNvSpPr/>
              <p:nvPr/>
            </p:nvSpPr>
            <p:spPr>
              <a:xfrm rot="10800000">
                <a:off x="7305109"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946" name="Oval 945">
                <a:extLst>
                  <a:ext uri="{FF2B5EF4-FFF2-40B4-BE49-F238E27FC236}">
                    <a16:creationId xmlns:a16="http://schemas.microsoft.com/office/drawing/2014/main" id="{A1E06B43-4140-5E43-A361-4A8ABF21C6C9}"/>
                  </a:ext>
                </a:extLst>
              </p:cNvPr>
              <p:cNvSpPr/>
              <p:nvPr/>
            </p:nvSpPr>
            <p:spPr>
              <a:xfrm rot="10800000">
                <a:off x="8965461"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47" name="Oval 946">
                <a:extLst>
                  <a:ext uri="{FF2B5EF4-FFF2-40B4-BE49-F238E27FC236}">
                    <a16:creationId xmlns:a16="http://schemas.microsoft.com/office/drawing/2014/main" id="{C5A87CCF-7C94-3C4F-A14C-B42A2D27925A}"/>
                  </a:ext>
                </a:extLst>
              </p:cNvPr>
              <p:cNvSpPr/>
              <p:nvPr/>
            </p:nvSpPr>
            <p:spPr>
              <a:xfrm rot="10800000">
                <a:off x="8303163"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48" name="Oval 947">
                <a:extLst>
                  <a:ext uri="{FF2B5EF4-FFF2-40B4-BE49-F238E27FC236}">
                    <a16:creationId xmlns:a16="http://schemas.microsoft.com/office/drawing/2014/main" id="{02160079-7C13-1B48-9553-CEFC44CDB2D7}"/>
                  </a:ext>
                </a:extLst>
              </p:cNvPr>
              <p:cNvSpPr/>
              <p:nvPr/>
            </p:nvSpPr>
            <p:spPr>
              <a:xfrm rot="10800000">
                <a:off x="7640864"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49" name="Oval 948">
                <a:extLst>
                  <a:ext uri="{FF2B5EF4-FFF2-40B4-BE49-F238E27FC236}">
                    <a16:creationId xmlns:a16="http://schemas.microsoft.com/office/drawing/2014/main" id="{4BB8D579-BEB2-204D-BFB4-092DC6A07FA3}"/>
                  </a:ext>
                </a:extLst>
              </p:cNvPr>
              <p:cNvSpPr/>
              <p:nvPr/>
            </p:nvSpPr>
            <p:spPr>
              <a:xfrm rot="10800000">
                <a:off x="8629707"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50" name="Oval 949">
                <a:extLst>
                  <a:ext uri="{FF2B5EF4-FFF2-40B4-BE49-F238E27FC236}">
                    <a16:creationId xmlns:a16="http://schemas.microsoft.com/office/drawing/2014/main" id="{38A4D28B-C017-F643-AA02-841BC4D4364E}"/>
                  </a:ext>
                </a:extLst>
              </p:cNvPr>
              <p:cNvSpPr/>
              <p:nvPr/>
            </p:nvSpPr>
            <p:spPr>
              <a:xfrm rot="10800000">
                <a:off x="7996869"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51" name="Freeform 950">
                <a:extLst>
                  <a:ext uri="{FF2B5EF4-FFF2-40B4-BE49-F238E27FC236}">
                    <a16:creationId xmlns:a16="http://schemas.microsoft.com/office/drawing/2014/main" id="{80AF0DA0-3321-A541-999B-199F9B60A160}"/>
                  </a:ext>
                </a:extLst>
              </p:cNvPr>
              <p:cNvSpPr/>
              <p:nvPr/>
            </p:nvSpPr>
            <p:spPr bwMode="auto">
              <a:xfrm>
                <a:off x="9444949" y="3032566"/>
                <a:ext cx="648182" cy="344925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52" name="Freeform 951">
                <a:extLst>
                  <a:ext uri="{FF2B5EF4-FFF2-40B4-BE49-F238E27FC236}">
                    <a16:creationId xmlns:a16="http://schemas.microsoft.com/office/drawing/2014/main" id="{49ACAC9A-F2E3-574A-A673-C8F91015090E}"/>
                  </a:ext>
                </a:extLst>
              </p:cNvPr>
              <p:cNvSpPr/>
              <p:nvPr/>
            </p:nvSpPr>
            <p:spPr bwMode="auto">
              <a:xfrm>
                <a:off x="9420265" y="3068176"/>
                <a:ext cx="1346397" cy="341364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53" name="Freeform 952">
                <a:extLst>
                  <a:ext uri="{FF2B5EF4-FFF2-40B4-BE49-F238E27FC236}">
                    <a16:creationId xmlns:a16="http://schemas.microsoft.com/office/drawing/2014/main" id="{C7F548A8-966C-4544-8AEF-3231FADA18EE}"/>
                  </a:ext>
                </a:extLst>
              </p:cNvPr>
              <p:cNvSpPr/>
              <p:nvPr/>
            </p:nvSpPr>
            <p:spPr bwMode="auto">
              <a:xfrm flipH="1">
                <a:off x="8831490" y="5678851"/>
                <a:ext cx="630252" cy="802970"/>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54" name="Freeform 953">
                <a:extLst>
                  <a:ext uri="{FF2B5EF4-FFF2-40B4-BE49-F238E27FC236}">
                    <a16:creationId xmlns:a16="http://schemas.microsoft.com/office/drawing/2014/main" id="{EFF807CC-AF10-5C46-8DFD-BD4109481099}"/>
                  </a:ext>
                </a:extLst>
              </p:cNvPr>
              <p:cNvSpPr/>
              <p:nvPr/>
            </p:nvSpPr>
            <p:spPr bwMode="auto">
              <a:xfrm flipH="1">
                <a:off x="8194882" y="5678858"/>
                <a:ext cx="1266862" cy="802963"/>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55" name="Oval 954">
                <a:extLst>
                  <a:ext uri="{FF2B5EF4-FFF2-40B4-BE49-F238E27FC236}">
                    <a16:creationId xmlns:a16="http://schemas.microsoft.com/office/drawing/2014/main" id="{3CBC0BAF-39AA-FE49-8D2E-F6D76C142D36}"/>
                  </a:ext>
                </a:extLst>
              </p:cNvPr>
              <p:cNvSpPr/>
              <p:nvPr/>
            </p:nvSpPr>
            <p:spPr>
              <a:xfrm rot="10800000">
                <a:off x="9288779" y="6331282"/>
                <a:ext cx="303203" cy="303203"/>
              </a:xfrm>
              <a:prstGeom prst="ellipse">
                <a:avLst/>
              </a:prstGeom>
              <a:solidFill>
                <a:schemeClr val="accent4">
                  <a:lumMod val="20000"/>
                  <a:lumOff val="80000"/>
                </a:schemeClr>
              </a:solidFill>
              <a:ln w="28575">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56" name="Oval 955">
                <a:extLst>
                  <a:ext uri="{FF2B5EF4-FFF2-40B4-BE49-F238E27FC236}">
                    <a16:creationId xmlns:a16="http://schemas.microsoft.com/office/drawing/2014/main" id="{3083E5CB-8A50-6248-B6C7-224F27558843}"/>
                  </a:ext>
                </a:extLst>
              </p:cNvPr>
              <p:cNvSpPr/>
              <p:nvPr/>
            </p:nvSpPr>
            <p:spPr>
              <a:xfrm rot="10800000">
                <a:off x="10610433" y="2747799"/>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57" name="Oval 956">
                <a:extLst>
                  <a:ext uri="{FF2B5EF4-FFF2-40B4-BE49-F238E27FC236}">
                    <a16:creationId xmlns:a16="http://schemas.microsoft.com/office/drawing/2014/main" id="{BB381248-ED70-E14A-96B8-297C9623B285}"/>
                  </a:ext>
                </a:extLst>
              </p:cNvPr>
              <p:cNvSpPr/>
              <p:nvPr/>
            </p:nvSpPr>
            <p:spPr>
              <a:xfrm rot="10800000">
                <a:off x="9951220" y="2747798"/>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grpSp>
        <p:grpSp>
          <p:nvGrpSpPr>
            <p:cNvPr id="759" name="Group 758">
              <a:extLst>
                <a:ext uri="{FF2B5EF4-FFF2-40B4-BE49-F238E27FC236}">
                  <a16:creationId xmlns:a16="http://schemas.microsoft.com/office/drawing/2014/main" id="{412C4691-8EE6-5840-9AC2-A2B776094E97}"/>
                </a:ext>
              </a:extLst>
            </p:cNvPr>
            <p:cNvGrpSpPr/>
            <p:nvPr/>
          </p:nvGrpSpPr>
          <p:grpSpPr>
            <a:xfrm>
              <a:off x="11864902" y="3367661"/>
              <a:ext cx="780494" cy="840658"/>
              <a:chOff x="7305109" y="2747798"/>
              <a:chExt cx="3608527" cy="3886687"/>
            </a:xfrm>
          </p:grpSpPr>
          <p:cxnSp>
            <p:nvCxnSpPr>
              <p:cNvPr id="866" name="Straight Connector 865">
                <a:extLst>
                  <a:ext uri="{FF2B5EF4-FFF2-40B4-BE49-F238E27FC236}">
                    <a16:creationId xmlns:a16="http://schemas.microsoft.com/office/drawing/2014/main" id="{16BFC3F7-24CE-0242-A54A-3DC7B9528473}"/>
                  </a:ext>
                </a:extLst>
              </p:cNvPr>
              <p:cNvCxnSpPr>
                <a:stCxn id="896" idx="0"/>
                <a:endCxn id="893" idx="4"/>
              </p:cNvCxnSpPr>
              <p:nvPr/>
            </p:nvCxnSpPr>
            <p:spPr>
              <a:xfrm rot="10800000" flipV="1">
                <a:off x="9117063"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67" name="Straight Connector 866">
                <a:extLst>
                  <a:ext uri="{FF2B5EF4-FFF2-40B4-BE49-F238E27FC236}">
                    <a16:creationId xmlns:a16="http://schemas.microsoft.com/office/drawing/2014/main" id="{E69B0BEA-B360-6A44-BE8A-44D79D287C6B}"/>
                  </a:ext>
                </a:extLst>
              </p:cNvPr>
              <p:cNvCxnSpPr>
                <a:cxnSpLocks/>
                <a:stCxn id="896" idx="0"/>
                <a:endCxn id="894" idx="4"/>
              </p:cNvCxnSpPr>
              <p:nvPr/>
            </p:nvCxnSpPr>
            <p:spPr>
              <a:xfrm rot="10800000" flipV="1">
                <a:off x="8454765"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68" name="Straight Connector 867">
                <a:extLst>
                  <a:ext uri="{FF2B5EF4-FFF2-40B4-BE49-F238E27FC236}">
                    <a16:creationId xmlns:a16="http://schemas.microsoft.com/office/drawing/2014/main" id="{49BDAD0B-17C1-B84B-8398-2806876BA8C7}"/>
                  </a:ext>
                </a:extLst>
              </p:cNvPr>
              <p:cNvCxnSpPr>
                <a:cxnSpLocks/>
                <a:stCxn id="896" idx="0"/>
                <a:endCxn id="895" idx="4"/>
              </p:cNvCxnSpPr>
              <p:nvPr/>
            </p:nvCxnSpPr>
            <p:spPr>
              <a:xfrm rot="10800000" flipV="1">
                <a:off x="7792465" y="3055427"/>
                <a:ext cx="165114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69" name="Straight Connector 868">
                <a:extLst>
                  <a:ext uri="{FF2B5EF4-FFF2-40B4-BE49-F238E27FC236}">
                    <a16:creationId xmlns:a16="http://schemas.microsoft.com/office/drawing/2014/main" id="{765B3400-42EB-F34F-BB7B-4610A2AE81DA}"/>
                  </a:ext>
                </a:extLst>
              </p:cNvPr>
              <p:cNvCxnSpPr>
                <a:cxnSpLocks/>
                <a:stCxn id="897" idx="0"/>
                <a:endCxn id="893" idx="4"/>
              </p:cNvCxnSpPr>
              <p:nvPr/>
            </p:nvCxnSpPr>
            <p:spPr>
              <a:xfrm rot="10800000" flipH="1" flipV="1">
                <a:off x="8781309"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0" name="Straight Connector 869">
                <a:extLst>
                  <a:ext uri="{FF2B5EF4-FFF2-40B4-BE49-F238E27FC236}">
                    <a16:creationId xmlns:a16="http://schemas.microsoft.com/office/drawing/2014/main" id="{7F4821E6-7FC8-EE4E-9057-A9A09A923D94}"/>
                  </a:ext>
                </a:extLst>
              </p:cNvPr>
              <p:cNvCxnSpPr>
                <a:cxnSpLocks/>
                <a:stCxn id="897" idx="0"/>
                <a:endCxn id="894" idx="4"/>
              </p:cNvCxnSpPr>
              <p:nvPr/>
            </p:nvCxnSpPr>
            <p:spPr>
              <a:xfrm rot="10800000" flipV="1">
                <a:off x="8454764"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1" name="Straight Connector 870">
                <a:extLst>
                  <a:ext uri="{FF2B5EF4-FFF2-40B4-BE49-F238E27FC236}">
                    <a16:creationId xmlns:a16="http://schemas.microsoft.com/office/drawing/2014/main" id="{CBE22723-2A0A-234D-9730-0DBF5AA12D02}"/>
                  </a:ext>
                </a:extLst>
              </p:cNvPr>
              <p:cNvCxnSpPr>
                <a:cxnSpLocks/>
                <a:stCxn id="897" idx="0"/>
                <a:endCxn id="895" idx="4"/>
              </p:cNvCxnSpPr>
              <p:nvPr/>
            </p:nvCxnSpPr>
            <p:spPr>
              <a:xfrm rot="10800000" flipV="1">
                <a:off x="7792466"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2" name="Straight Connector 871">
                <a:extLst>
                  <a:ext uri="{FF2B5EF4-FFF2-40B4-BE49-F238E27FC236}">
                    <a16:creationId xmlns:a16="http://schemas.microsoft.com/office/drawing/2014/main" id="{FA6DE3C5-6AC5-424B-8193-7F6AB9020330}"/>
                  </a:ext>
                </a:extLst>
              </p:cNvPr>
              <p:cNvCxnSpPr>
                <a:cxnSpLocks/>
                <a:stCxn id="898" idx="0"/>
                <a:endCxn id="895" idx="4"/>
              </p:cNvCxnSpPr>
              <p:nvPr/>
            </p:nvCxnSpPr>
            <p:spPr>
              <a:xfrm rot="10800000" flipV="1">
                <a:off x="7792465"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3" name="Straight Connector 872">
                <a:extLst>
                  <a:ext uri="{FF2B5EF4-FFF2-40B4-BE49-F238E27FC236}">
                    <a16:creationId xmlns:a16="http://schemas.microsoft.com/office/drawing/2014/main" id="{A7E9DF68-19F0-E042-B327-0A2B458AB42D}"/>
                  </a:ext>
                </a:extLst>
              </p:cNvPr>
              <p:cNvCxnSpPr>
                <a:cxnSpLocks/>
                <a:stCxn id="898" idx="0"/>
                <a:endCxn id="894" idx="4"/>
              </p:cNvCxnSpPr>
              <p:nvPr/>
            </p:nvCxnSpPr>
            <p:spPr>
              <a:xfrm rot="10800000" flipH="1" flipV="1">
                <a:off x="8119010"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4" name="Straight Connector 873">
                <a:extLst>
                  <a:ext uri="{FF2B5EF4-FFF2-40B4-BE49-F238E27FC236}">
                    <a16:creationId xmlns:a16="http://schemas.microsoft.com/office/drawing/2014/main" id="{93597755-3328-5F42-90F8-88FAF97DE02F}"/>
                  </a:ext>
                </a:extLst>
              </p:cNvPr>
              <p:cNvCxnSpPr>
                <a:cxnSpLocks/>
                <a:stCxn id="898" idx="0"/>
                <a:endCxn id="893" idx="4"/>
              </p:cNvCxnSpPr>
              <p:nvPr/>
            </p:nvCxnSpPr>
            <p:spPr>
              <a:xfrm rot="10800000" flipH="1" flipV="1">
                <a:off x="8119009"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5" name="Straight Connector 874">
                <a:extLst>
                  <a:ext uri="{FF2B5EF4-FFF2-40B4-BE49-F238E27FC236}">
                    <a16:creationId xmlns:a16="http://schemas.microsoft.com/office/drawing/2014/main" id="{3A4EEA26-9101-514F-95C6-FA8DF412EAFC}"/>
                  </a:ext>
                </a:extLst>
              </p:cNvPr>
              <p:cNvCxnSpPr>
                <a:cxnSpLocks/>
                <a:stCxn id="899" idx="0"/>
                <a:endCxn id="893" idx="4"/>
              </p:cNvCxnSpPr>
              <p:nvPr/>
            </p:nvCxnSpPr>
            <p:spPr>
              <a:xfrm rot="10800000" flipH="1" flipV="1">
                <a:off x="7456711" y="3055427"/>
                <a:ext cx="166035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6" name="Straight Connector 875">
                <a:extLst>
                  <a:ext uri="{FF2B5EF4-FFF2-40B4-BE49-F238E27FC236}">
                    <a16:creationId xmlns:a16="http://schemas.microsoft.com/office/drawing/2014/main" id="{1F6192A9-C8A0-2F4D-B23E-33E5AC3CA83F}"/>
                  </a:ext>
                </a:extLst>
              </p:cNvPr>
              <p:cNvCxnSpPr>
                <a:cxnSpLocks/>
                <a:stCxn id="899" idx="0"/>
                <a:endCxn id="894" idx="4"/>
              </p:cNvCxnSpPr>
              <p:nvPr/>
            </p:nvCxnSpPr>
            <p:spPr>
              <a:xfrm rot="10800000" flipH="1" flipV="1">
                <a:off x="7456710"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7" name="Straight Connector 876">
                <a:extLst>
                  <a:ext uri="{FF2B5EF4-FFF2-40B4-BE49-F238E27FC236}">
                    <a16:creationId xmlns:a16="http://schemas.microsoft.com/office/drawing/2014/main" id="{5B4FAB8B-7968-684B-A8B1-6DAA85DF226B}"/>
                  </a:ext>
                </a:extLst>
              </p:cNvPr>
              <p:cNvCxnSpPr>
                <a:cxnSpLocks/>
                <a:stCxn id="899" idx="0"/>
                <a:endCxn id="895" idx="4"/>
              </p:cNvCxnSpPr>
              <p:nvPr/>
            </p:nvCxnSpPr>
            <p:spPr>
              <a:xfrm rot="10800000" flipH="1" flipV="1">
                <a:off x="7456711"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8" name="Straight Connector 877">
                <a:extLst>
                  <a:ext uri="{FF2B5EF4-FFF2-40B4-BE49-F238E27FC236}">
                    <a16:creationId xmlns:a16="http://schemas.microsoft.com/office/drawing/2014/main" id="{711C4FEC-5C8D-684D-BCD3-946A7D47ECBD}"/>
                  </a:ext>
                </a:extLst>
              </p:cNvPr>
              <p:cNvCxnSpPr>
                <a:cxnSpLocks/>
                <a:stCxn id="893" idx="0"/>
                <a:endCxn id="900" idx="4"/>
              </p:cNvCxnSpPr>
              <p:nvPr/>
            </p:nvCxnSpPr>
            <p:spPr>
              <a:xfrm rot="10800000" flipV="1">
                <a:off x="9117063"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9" name="Straight Connector 878">
                <a:extLst>
                  <a:ext uri="{FF2B5EF4-FFF2-40B4-BE49-F238E27FC236}">
                    <a16:creationId xmlns:a16="http://schemas.microsoft.com/office/drawing/2014/main" id="{F5E0A2B4-BC08-BD4E-9053-B652B76A7A4B}"/>
                  </a:ext>
                </a:extLst>
              </p:cNvPr>
              <p:cNvCxnSpPr>
                <a:cxnSpLocks/>
                <a:stCxn id="894" idx="0"/>
                <a:endCxn id="900" idx="4"/>
              </p:cNvCxnSpPr>
              <p:nvPr/>
            </p:nvCxnSpPr>
            <p:spPr>
              <a:xfrm rot="10800000" flipH="1"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0" name="Straight Connector 879">
                <a:extLst>
                  <a:ext uri="{FF2B5EF4-FFF2-40B4-BE49-F238E27FC236}">
                    <a16:creationId xmlns:a16="http://schemas.microsoft.com/office/drawing/2014/main" id="{93DFBF6B-901B-714C-B903-DF6247EC1B2A}"/>
                  </a:ext>
                </a:extLst>
              </p:cNvPr>
              <p:cNvCxnSpPr>
                <a:cxnSpLocks/>
                <a:stCxn id="895" idx="0"/>
                <a:endCxn id="900" idx="4"/>
              </p:cNvCxnSpPr>
              <p:nvPr/>
            </p:nvCxnSpPr>
            <p:spPr>
              <a:xfrm rot="10800000" flipH="1"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1" name="Straight Connector 880">
                <a:extLst>
                  <a:ext uri="{FF2B5EF4-FFF2-40B4-BE49-F238E27FC236}">
                    <a16:creationId xmlns:a16="http://schemas.microsoft.com/office/drawing/2014/main" id="{C5E533FE-C5DA-6A4E-9469-00425A90C7AA}"/>
                  </a:ext>
                </a:extLst>
              </p:cNvPr>
              <p:cNvCxnSpPr>
                <a:cxnSpLocks/>
                <a:stCxn id="893" idx="0"/>
                <a:endCxn id="901" idx="4"/>
              </p:cNvCxnSpPr>
              <p:nvPr/>
            </p:nvCxnSpPr>
            <p:spPr>
              <a:xfrm rot="10800000"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2" name="Straight Connector 881">
                <a:extLst>
                  <a:ext uri="{FF2B5EF4-FFF2-40B4-BE49-F238E27FC236}">
                    <a16:creationId xmlns:a16="http://schemas.microsoft.com/office/drawing/2014/main" id="{0AB52215-ED7B-DC4C-8A8A-7BAE4EC4BC44}"/>
                  </a:ext>
                </a:extLst>
              </p:cNvPr>
              <p:cNvCxnSpPr>
                <a:cxnSpLocks/>
                <a:stCxn id="894" idx="0"/>
                <a:endCxn id="901" idx="4"/>
              </p:cNvCxnSpPr>
              <p:nvPr/>
            </p:nvCxnSpPr>
            <p:spPr>
              <a:xfrm rot="10800000" flipV="1">
                <a:off x="8454764"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3" name="Straight Connector 882">
                <a:extLst>
                  <a:ext uri="{FF2B5EF4-FFF2-40B4-BE49-F238E27FC236}">
                    <a16:creationId xmlns:a16="http://schemas.microsoft.com/office/drawing/2014/main" id="{739B63BC-D9E4-9041-BF4B-67A0C0AE6D38}"/>
                  </a:ext>
                </a:extLst>
              </p:cNvPr>
              <p:cNvCxnSpPr>
                <a:cxnSpLocks/>
                <a:stCxn id="894" idx="0"/>
                <a:endCxn id="902" idx="4"/>
              </p:cNvCxnSpPr>
              <p:nvPr/>
            </p:nvCxnSpPr>
            <p:spPr>
              <a:xfrm rot="10800000"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4" name="Straight Connector 883">
                <a:extLst>
                  <a:ext uri="{FF2B5EF4-FFF2-40B4-BE49-F238E27FC236}">
                    <a16:creationId xmlns:a16="http://schemas.microsoft.com/office/drawing/2014/main" id="{A3966ED2-D7F9-9741-A42B-E304407A6CE5}"/>
                  </a:ext>
                </a:extLst>
              </p:cNvPr>
              <p:cNvCxnSpPr>
                <a:cxnSpLocks/>
                <a:stCxn id="893" idx="0"/>
                <a:endCxn id="902" idx="4"/>
              </p:cNvCxnSpPr>
              <p:nvPr/>
            </p:nvCxnSpPr>
            <p:spPr>
              <a:xfrm rot="10800000"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5" name="Straight Connector 884">
                <a:extLst>
                  <a:ext uri="{FF2B5EF4-FFF2-40B4-BE49-F238E27FC236}">
                    <a16:creationId xmlns:a16="http://schemas.microsoft.com/office/drawing/2014/main" id="{A3D8B50C-0E99-474D-B4F0-E8D7486EE3E7}"/>
                  </a:ext>
                </a:extLst>
              </p:cNvPr>
              <p:cNvCxnSpPr>
                <a:cxnSpLocks/>
                <a:stCxn id="895" idx="0"/>
                <a:endCxn id="901" idx="4"/>
              </p:cNvCxnSpPr>
              <p:nvPr/>
            </p:nvCxnSpPr>
            <p:spPr>
              <a:xfrm rot="10800000" flipH="1"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6" name="Straight Connector 885">
                <a:extLst>
                  <a:ext uri="{FF2B5EF4-FFF2-40B4-BE49-F238E27FC236}">
                    <a16:creationId xmlns:a16="http://schemas.microsoft.com/office/drawing/2014/main" id="{EA57406F-FE4E-CB4C-B72B-B48FA3F2A66B}"/>
                  </a:ext>
                </a:extLst>
              </p:cNvPr>
              <p:cNvCxnSpPr>
                <a:cxnSpLocks/>
                <a:stCxn id="895" idx="0"/>
                <a:endCxn id="902" idx="4"/>
              </p:cNvCxnSpPr>
              <p:nvPr/>
            </p:nvCxnSpPr>
            <p:spPr>
              <a:xfrm rot="10800000" flipV="1">
                <a:off x="7792466"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7" name="Straight Connector 886">
                <a:extLst>
                  <a:ext uri="{FF2B5EF4-FFF2-40B4-BE49-F238E27FC236}">
                    <a16:creationId xmlns:a16="http://schemas.microsoft.com/office/drawing/2014/main" id="{470D497F-815C-4741-924B-09AEE8EE1B70}"/>
                  </a:ext>
                </a:extLst>
              </p:cNvPr>
              <p:cNvCxnSpPr>
                <a:cxnSpLocks/>
                <a:stCxn id="900" idx="0"/>
                <a:endCxn id="903" idx="4"/>
              </p:cNvCxnSpPr>
              <p:nvPr/>
            </p:nvCxnSpPr>
            <p:spPr>
              <a:xfrm rot="10800000" flipV="1">
                <a:off x="8781309" y="4723357"/>
                <a:ext cx="33575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8" name="Straight Connector 887">
                <a:extLst>
                  <a:ext uri="{FF2B5EF4-FFF2-40B4-BE49-F238E27FC236}">
                    <a16:creationId xmlns:a16="http://schemas.microsoft.com/office/drawing/2014/main" id="{4B27727E-725C-9249-A3A8-D8272CBA4CFD}"/>
                  </a:ext>
                </a:extLst>
              </p:cNvPr>
              <p:cNvCxnSpPr>
                <a:cxnSpLocks/>
                <a:stCxn id="901" idx="0"/>
                <a:endCxn id="903" idx="4"/>
              </p:cNvCxnSpPr>
              <p:nvPr/>
            </p:nvCxnSpPr>
            <p:spPr>
              <a:xfrm rot="10800000" flipH="1" flipV="1">
                <a:off x="8454764" y="4723356"/>
                <a:ext cx="32654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9" name="Straight Connector 888">
                <a:extLst>
                  <a:ext uri="{FF2B5EF4-FFF2-40B4-BE49-F238E27FC236}">
                    <a16:creationId xmlns:a16="http://schemas.microsoft.com/office/drawing/2014/main" id="{CF18FE65-D1B9-674E-AB20-0B269008D28E}"/>
                  </a:ext>
                </a:extLst>
              </p:cNvPr>
              <p:cNvCxnSpPr>
                <a:cxnSpLocks/>
                <a:stCxn id="902" idx="0"/>
                <a:endCxn id="903" idx="4"/>
              </p:cNvCxnSpPr>
              <p:nvPr/>
            </p:nvCxnSpPr>
            <p:spPr>
              <a:xfrm rot="10800000" flipH="1" flipV="1">
                <a:off x="7792466" y="4723357"/>
                <a:ext cx="988843"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0" name="Straight Connector 889">
                <a:extLst>
                  <a:ext uri="{FF2B5EF4-FFF2-40B4-BE49-F238E27FC236}">
                    <a16:creationId xmlns:a16="http://schemas.microsoft.com/office/drawing/2014/main" id="{441628A3-38E1-E649-B16D-E15F87BBDDEC}"/>
                  </a:ext>
                </a:extLst>
              </p:cNvPr>
              <p:cNvCxnSpPr>
                <a:cxnSpLocks/>
                <a:stCxn id="900" idx="0"/>
                <a:endCxn id="904" idx="4"/>
              </p:cNvCxnSpPr>
              <p:nvPr/>
            </p:nvCxnSpPr>
            <p:spPr>
              <a:xfrm rot="10800000" flipV="1">
                <a:off x="8148471" y="4723356"/>
                <a:ext cx="968592"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1" name="Straight Connector 890">
                <a:extLst>
                  <a:ext uri="{FF2B5EF4-FFF2-40B4-BE49-F238E27FC236}">
                    <a16:creationId xmlns:a16="http://schemas.microsoft.com/office/drawing/2014/main" id="{21A098FB-0D57-BE4C-9E48-8362E2F94D43}"/>
                  </a:ext>
                </a:extLst>
              </p:cNvPr>
              <p:cNvCxnSpPr>
                <a:cxnSpLocks/>
                <a:stCxn id="901" idx="0"/>
                <a:endCxn id="904" idx="4"/>
              </p:cNvCxnSpPr>
              <p:nvPr/>
            </p:nvCxnSpPr>
            <p:spPr>
              <a:xfrm rot="10800000" flipV="1">
                <a:off x="8148470" y="4723356"/>
                <a:ext cx="30629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2" name="Straight Connector 891">
                <a:extLst>
                  <a:ext uri="{FF2B5EF4-FFF2-40B4-BE49-F238E27FC236}">
                    <a16:creationId xmlns:a16="http://schemas.microsoft.com/office/drawing/2014/main" id="{AB5B5228-BCC8-2141-BDDD-F23D4F9A083D}"/>
                  </a:ext>
                </a:extLst>
              </p:cNvPr>
              <p:cNvCxnSpPr>
                <a:cxnSpLocks/>
                <a:stCxn id="902" idx="0"/>
                <a:endCxn id="904" idx="4"/>
              </p:cNvCxnSpPr>
              <p:nvPr/>
            </p:nvCxnSpPr>
            <p:spPr>
              <a:xfrm rot="10800000" flipH="1" flipV="1">
                <a:off x="7792466" y="4723356"/>
                <a:ext cx="35600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893" name="Oval 892">
                <a:extLst>
                  <a:ext uri="{FF2B5EF4-FFF2-40B4-BE49-F238E27FC236}">
                    <a16:creationId xmlns:a16="http://schemas.microsoft.com/office/drawing/2014/main" id="{A3621F7E-B6D2-6347-BF9C-DC1B7ACA6C4A}"/>
                  </a:ext>
                </a:extLst>
              </p:cNvPr>
              <p:cNvSpPr/>
              <p:nvPr/>
            </p:nvSpPr>
            <p:spPr>
              <a:xfrm rot="10800000">
                <a:off x="8965461"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94" name="Oval 893">
                <a:extLst>
                  <a:ext uri="{FF2B5EF4-FFF2-40B4-BE49-F238E27FC236}">
                    <a16:creationId xmlns:a16="http://schemas.microsoft.com/office/drawing/2014/main" id="{B26AC543-B5FA-3049-9FA3-BED0C926BBE3}"/>
                  </a:ext>
                </a:extLst>
              </p:cNvPr>
              <p:cNvSpPr/>
              <p:nvPr/>
            </p:nvSpPr>
            <p:spPr>
              <a:xfrm rot="10800000">
                <a:off x="8303163"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95" name="Oval 894">
                <a:extLst>
                  <a:ext uri="{FF2B5EF4-FFF2-40B4-BE49-F238E27FC236}">
                    <a16:creationId xmlns:a16="http://schemas.microsoft.com/office/drawing/2014/main" id="{06FF169F-4964-414B-9076-62BC92F4ED6B}"/>
                  </a:ext>
                </a:extLst>
              </p:cNvPr>
              <p:cNvSpPr/>
              <p:nvPr/>
            </p:nvSpPr>
            <p:spPr>
              <a:xfrm rot="10800000">
                <a:off x="7640864"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96" name="Oval 895">
                <a:extLst>
                  <a:ext uri="{FF2B5EF4-FFF2-40B4-BE49-F238E27FC236}">
                    <a16:creationId xmlns:a16="http://schemas.microsoft.com/office/drawing/2014/main" id="{FC024B42-AA14-E246-BB5E-BEF8E4880966}"/>
                  </a:ext>
                </a:extLst>
              </p:cNvPr>
              <p:cNvSpPr/>
              <p:nvPr/>
            </p:nvSpPr>
            <p:spPr>
              <a:xfrm rot="10800000">
                <a:off x="9292006"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97" name="Oval 896">
                <a:extLst>
                  <a:ext uri="{FF2B5EF4-FFF2-40B4-BE49-F238E27FC236}">
                    <a16:creationId xmlns:a16="http://schemas.microsoft.com/office/drawing/2014/main" id="{9849648C-763A-FD4C-BB59-1451F981AC09}"/>
                  </a:ext>
                </a:extLst>
              </p:cNvPr>
              <p:cNvSpPr/>
              <p:nvPr/>
            </p:nvSpPr>
            <p:spPr>
              <a:xfrm rot="10800000">
                <a:off x="8629707"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98" name="Oval 897">
                <a:extLst>
                  <a:ext uri="{FF2B5EF4-FFF2-40B4-BE49-F238E27FC236}">
                    <a16:creationId xmlns:a16="http://schemas.microsoft.com/office/drawing/2014/main" id="{72BF42B3-BEE4-1142-81B6-4C91FCE1FD15}"/>
                  </a:ext>
                </a:extLst>
              </p:cNvPr>
              <p:cNvSpPr/>
              <p:nvPr/>
            </p:nvSpPr>
            <p:spPr>
              <a:xfrm rot="10800000">
                <a:off x="7967408"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99" name="Oval 898">
                <a:extLst>
                  <a:ext uri="{FF2B5EF4-FFF2-40B4-BE49-F238E27FC236}">
                    <a16:creationId xmlns:a16="http://schemas.microsoft.com/office/drawing/2014/main" id="{901FA5D9-5846-6B4B-8BFB-B9DF72C46328}"/>
                  </a:ext>
                </a:extLst>
              </p:cNvPr>
              <p:cNvSpPr/>
              <p:nvPr/>
            </p:nvSpPr>
            <p:spPr>
              <a:xfrm rot="10800000">
                <a:off x="7305109"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900" name="Oval 899">
                <a:extLst>
                  <a:ext uri="{FF2B5EF4-FFF2-40B4-BE49-F238E27FC236}">
                    <a16:creationId xmlns:a16="http://schemas.microsoft.com/office/drawing/2014/main" id="{FC0A6D7C-6BF5-504D-8EB6-D7CB87E574E8}"/>
                  </a:ext>
                </a:extLst>
              </p:cNvPr>
              <p:cNvSpPr/>
              <p:nvPr/>
            </p:nvSpPr>
            <p:spPr>
              <a:xfrm rot="10800000">
                <a:off x="8965461"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01" name="Oval 900">
                <a:extLst>
                  <a:ext uri="{FF2B5EF4-FFF2-40B4-BE49-F238E27FC236}">
                    <a16:creationId xmlns:a16="http://schemas.microsoft.com/office/drawing/2014/main" id="{10262D98-0881-2740-8B3C-17D8A84BC9AF}"/>
                  </a:ext>
                </a:extLst>
              </p:cNvPr>
              <p:cNvSpPr/>
              <p:nvPr/>
            </p:nvSpPr>
            <p:spPr>
              <a:xfrm rot="10800000">
                <a:off x="8303163"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02" name="Oval 901">
                <a:extLst>
                  <a:ext uri="{FF2B5EF4-FFF2-40B4-BE49-F238E27FC236}">
                    <a16:creationId xmlns:a16="http://schemas.microsoft.com/office/drawing/2014/main" id="{2D9D2B7A-C3CD-374E-B5C9-43978C810330}"/>
                  </a:ext>
                </a:extLst>
              </p:cNvPr>
              <p:cNvSpPr/>
              <p:nvPr/>
            </p:nvSpPr>
            <p:spPr>
              <a:xfrm rot="10800000">
                <a:off x="7640864"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03" name="Oval 902">
                <a:extLst>
                  <a:ext uri="{FF2B5EF4-FFF2-40B4-BE49-F238E27FC236}">
                    <a16:creationId xmlns:a16="http://schemas.microsoft.com/office/drawing/2014/main" id="{0334D9B9-CD0B-7D46-B5AD-4AF7FD56F5E1}"/>
                  </a:ext>
                </a:extLst>
              </p:cNvPr>
              <p:cNvSpPr/>
              <p:nvPr/>
            </p:nvSpPr>
            <p:spPr>
              <a:xfrm rot="10800000">
                <a:off x="8629707"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04" name="Oval 903">
                <a:extLst>
                  <a:ext uri="{FF2B5EF4-FFF2-40B4-BE49-F238E27FC236}">
                    <a16:creationId xmlns:a16="http://schemas.microsoft.com/office/drawing/2014/main" id="{8B101761-C5DC-1944-A9E4-3D8E0970C85D}"/>
                  </a:ext>
                </a:extLst>
              </p:cNvPr>
              <p:cNvSpPr/>
              <p:nvPr/>
            </p:nvSpPr>
            <p:spPr>
              <a:xfrm rot="10800000">
                <a:off x="7996869"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05" name="Freeform 904">
                <a:extLst>
                  <a:ext uri="{FF2B5EF4-FFF2-40B4-BE49-F238E27FC236}">
                    <a16:creationId xmlns:a16="http://schemas.microsoft.com/office/drawing/2014/main" id="{6B6C94E1-F342-D249-81EE-EBCC446A1972}"/>
                  </a:ext>
                </a:extLst>
              </p:cNvPr>
              <p:cNvSpPr/>
              <p:nvPr/>
            </p:nvSpPr>
            <p:spPr bwMode="auto">
              <a:xfrm>
                <a:off x="9444949" y="3032566"/>
                <a:ext cx="648182" cy="344925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06" name="Freeform 905">
                <a:extLst>
                  <a:ext uri="{FF2B5EF4-FFF2-40B4-BE49-F238E27FC236}">
                    <a16:creationId xmlns:a16="http://schemas.microsoft.com/office/drawing/2014/main" id="{2E1050DD-DC53-7C43-BB5E-162CA1E94371}"/>
                  </a:ext>
                </a:extLst>
              </p:cNvPr>
              <p:cNvSpPr/>
              <p:nvPr/>
            </p:nvSpPr>
            <p:spPr bwMode="auto">
              <a:xfrm>
                <a:off x="9420265" y="3068176"/>
                <a:ext cx="1346397" cy="341364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07" name="Freeform 906">
                <a:extLst>
                  <a:ext uri="{FF2B5EF4-FFF2-40B4-BE49-F238E27FC236}">
                    <a16:creationId xmlns:a16="http://schemas.microsoft.com/office/drawing/2014/main" id="{BAA1424B-086F-6B41-8D1F-3E3F69AB4FDC}"/>
                  </a:ext>
                </a:extLst>
              </p:cNvPr>
              <p:cNvSpPr/>
              <p:nvPr/>
            </p:nvSpPr>
            <p:spPr bwMode="auto">
              <a:xfrm flipH="1">
                <a:off x="8831490" y="5678851"/>
                <a:ext cx="630252" cy="802970"/>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08" name="Freeform 907">
                <a:extLst>
                  <a:ext uri="{FF2B5EF4-FFF2-40B4-BE49-F238E27FC236}">
                    <a16:creationId xmlns:a16="http://schemas.microsoft.com/office/drawing/2014/main" id="{2C199123-9E88-0146-82A0-0EEA9266DA16}"/>
                  </a:ext>
                </a:extLst>
              </p:cNvPr>
              <p:cNvSpPr/>
              <p:nvPr/>
            </p:nvSpPr>
            <p:spPr bwMode="auto">
              <a:xfrm flipH="1">
                <a:off x="8194882" y="5678858"/>
                <a:ext cx="1266862" cy="802963"/>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909" name="Oval 908">
                <a:extLst>
                  <a:ext uri="{FF2B5EF4-FFF2-40B4-BE49-F238E27FC236}">
                    <a16:creationId xmlns:a16="http://schemas.microsoft.com/office/drawing/2014/main" id="{01E5E0C1-3580-8546-96A4-989CAAEE3C3B}"/>
                  </a:ext>
                </a:extLst>
              </p:cNvPr>
              <p:cNvSpPr/>
              <p:nvPr/>
            </p:nvSpPr>
            <p:spPr>
              <a:xfrm rot="10800000">
                <a:off x="9288779" y="6331282"/>
                <a:ext cx="303203" cy="303203"/>
              </a:xfrm>
              <a:prstGeom prst="ellipse">
                <a:avLst/>
              </a:prstGeom>
              <a:solidFill>
                <a:schemeClr val="accent4">
                  <a:lumMod val="20000"/>
                  <a:lumOff val="80000"/>
                </a:schemeClr>
              </a:solidFill>
              <a:ln w="28575">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10" name="Oval 909">
                <a:extLst>
                  <a:ext uri="{FF2B5EF4-FFF2-40B4-BE49-F238E27FC236}">
                    <a16:creationId xmlns:a16="http://schemas.microsoft.com/office/drawing/2014/main" id="{E7E6130E-968D-D24E-BBF3-AD8D2D4FCDE6}"/>
                  </a:ext>
                </a:extLst>
              </p:cNvPr>
              <p:cNvSpPr/>
              <p:nvPr/>
            </p:nvSpPr>
            <p:spPr>
              <a:xfrm rot="10800000">
                <a:off x="10610433" y="2747799"/>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911" name="Oval 910">
                <a:extLst>
                  <a:ext uri="{FF2B5EF4-FFF2-40B4-BE49-F238E27FC236}">
                    <a16:creationId xmlns:a16="http://schemas.microsoft.com/office/drawing/2014/main" id="{1C39D8F5-6F2E-AB4E-819D-5A8F8FB012DF}"/>
                  </a:ext>
                </a:extLst>
              </p:cNvPr>
              <p:cNvSpPr/>
              <p:nvPr/>
            </p:nvSpPr>
            <p:spPr>
              <a:xfrm rot="10800000">
                <a:off x="9951220" y="2747798"/>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grpSp>
        <p:grpSp>
          <p:nvGrpSpPr>
            <p:cNvPr id="760" name="Group 759">
              <a:extLst>
                <a:ext uri="{FF2B5EF4-FFF2-40B4-BE49-F238E27FC236}">
                  <a16:creationId xmlns:a16="http://schemas.microsoft.com/office/drawing/2014/main" id="{0811062D-CAB4-1146-8B52-144569FDB841}"/>
                </a:ext>
              </a:extLst>
            </p:cNvPr>
            <p:cNvGrpSpPr/>
            <p:nvPr/>
          </p:nvGrpSpPr>
          <p:grpSpPr>
            <a:xfrm>
              <a:off x="9169319" y="5176306"/>
              <a:ext cx="780494" cy="840658"/>
              <a:chOff x="7305109" y="2747798"/>
              <a:chExt cx="3608527" cy="3886687"/>
            </a:xfrm>
          </p:grpSpPr>
          <p:cxnSp>
            <p:nvCxnSpPr>
              <p:cNvPr id="820" name="Straight Connector 819">
                <a:extLst>
                  <a:ext uri="{FF2B5EF4-FFF2-40B4-BE49-F238E27FC236}">
                    <a16:creationId xmlns:a16="http://schemas.microsoft.com/office/drawing/2014/main" id="{6A32397B-B967-974B-9B09-CBF0509EFA97}"/>
                  </a:ext>
                </a:extLst>
              </p:cNvPr>
              <p:cNvCxnSpPr>
                <a:stCxn id="850" idx="0"/>
                <a:endCxn id="847" idx="4"/>
              </p:cNvCxnSpPr>
              <p:nvPr/>
            </p:nvCxnSpPr>
            <p:spPr>
              <a:xfrm rot="10800000" flipV="1">
                <a:off x="9117063"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1" name="Straight Connector 820">
                <a:extLst>
                  <a:ext uri="{FF2B5EF4-FFF2-40B4-BE49-F238E27FC236}">
                    <a16:creationId xmlns:a16="http://schemas.microsoft.com/office/drawing/2014/main" id="{11EFB5FF-A184-CF4B-86A9-D61899A15AA3}"/>
                  </a:ext>
                </a:extLst>
              </p:cNvPr>
              <p:cNvCxnSpPr>
                <a:cxnSpLocks/>
                <a:stCxn id="850" idx="0"/>
                <a:endCxn id="848" idx="4"/>
              </p:cNvCxnSpPr>
              <p:nvPr/>
            </p:nvCxnSpPr>
            <p:spPr>
              <a:xfrm rot="10800000" flipV="1">
                <a:off x="8454765"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2" name="Straight Connector 821">
                <a:extLst>
                  <a:ext uri="{FF2B5EF4-FFF2-40B4-BE49-F238E27FC236}">
                    <a16:creationId xmlns:a16="http://schemas.microsoft.com/office/drawing/2014/main" id="{57263F71-EA2D-1E4C-B6A3-6CC16EBB5E1F}"/>
                  </a:ext>
                </a:extLst>
              </p:cNvPr>
              <p:cNvCxnSpPr>
                <a:cxnSpLocks/>
                <a:stCxn id="850" idx="0"/>
                <a:endCxn id="849" idx="4"/>
              </p:cNvCxnSpPr>
              <p:nvPr/>
            </p:nvCxnSpPr>
            <p:spPr>
              <a:xfrm rot="10800000" flipV="1">
                <a:off x="7792465" y="3055427"/>
                <a:ext cx="165114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3" name="Straight Connector 822">
                <a:extLst>
                  <a:ext uri="{FF2B5EF4-FFF2-40B4-BE49-F238E27FC236}">
                    <a16:creationId xmlns:a16="http://schemas.microsoft.com/office/drawing/2014/main" id="{91E0769F-3D79-FD4D-A4AF-02F0C3B6F986}"/>
                  </a:ext>
                </a:extLst>
              </p:cNvPr>
              <p:cNvCxnSpPr>
                <a:cxnSpLocks/>
                <a:stCxn id="851" idx="0"/>
                <a:endCxn id="847" idx="4"/>
              </p:cNvCxnSpPr>
              <p:nvPr/>
            </p:nvCxnSpPr>
            <p:spPr>
              <a:xfrm rot="10800000" flipH="1" flipV="1">
                <a:off x="8781309"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4" name="Straight Connector 823">
                <a:extLst>
                  <a:ext uri="{FF2B5EF4-FFF2-40B4-BE49-F238E27FC236}">
                    <a16:creationId xmlns:a16="http://schemas.microsoft.com/office/drawing/2014/main" id="{4EBE4597-9E3F-8C48-95CB-2131A5FAA596}"/>
                  </a:ext>
                </a:extLst>
              </p:cNvPr>
              <p:cNvCxnSpPr>
                <a:cxnSpLocks/>
                <a:stCxn id="851" idx="0"/>
                <a:endCxn id="848" idx="4"/>
              </p:cNvCxnSpPr>
              <p:nvPr/>
            </p:nvCxnSpPr>
            <p:spPr>
              <a:xfrm rot="10800000" flipV="1">
                <a:off x="8454764"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5" name="Straight Connector 824">
                <a:extLst>
                  <a:ext uri="{FF2B5EF4-FFF2-40B4-BE49-F238E27FC236}">
                    <a16:creationId xmlns:a16="http://schemas.microsoft.com/office/drawing/2014/main" id="{DB473094-6DD9-4542-982F-F1686755DB8C}"/>
                  </a:ext>
                </a:extLst>
              </p:cNvPr>
              <p:cNvCxnSpPr>
                <a:cxnSpLocks/>
                <a:stCxn id="851" idx="0"/>
                <a:endCxn id="849" idx="4"/>
              </p:cNvCxnSpPr>
              <p:nvPr/>
            </p:nvCxnSpPr>
            <p:spPr>
              <a:xfrm rot="10800000" flipV="1">
                <a:off x="7792466"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6" name="Straight Connector 825">
                <a:extLst>
                  <a:ext uri="{FF2B5EF4-FFF2-40B4-BE49-F238E27FC236}">
                    <a16:creationId xmlns:a16="http://schemas.microsoft.com/office/drawing/2014/main" id="{9F045CF7-2D64-614A-B159-4BD857B59A7C}"/>
                  </a:ext>
                </a:extLst>
              </p:cNvPr>
              <p:cNvCxnSpPr>
                <a:cxnSpLocks/>
                <a:stCxn id="852" idx="0"/>
                <a:endCxn id="849" idx="4"/>
              </p:cNvCxnSpPr>
              <p:nvPr/>
            </p:nvCxnSpPr>
            <p:spPr>
              <a:xfrm rot="10800000" flipV="1">
                <a:off x="7792465"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7" name="Straight Connector 826">
                <a:extLst>
                  <a:ext uri="{FF2B5EF4-FFF2-40B4-BE49-F238E27FC236}">
                    <a16:creationId xmlns:a16="http://schemas.microsoft.com/office/drawing/2014/main" id="{9EAF5E9E-2294-2A42-AAF0-F3959FDFB602}"/>
                  </a:ext>
                </a:extLst>
              </p:cNvPr>
              <p:cNvCxnSpPr>
                <a:cxnSpLocks/>
                <a:stCxn id="852" idx="0"/>
                <a:endCxn id="848" idx="4"/>
              </p:cNvCxnSpPr>
              <p:nvPr/>
            </p:nvCxnSpPr>
            <p:spPr>
              <a:xfrm rot="10800000" flipH="1" flipV="1">
                <a:off x="8119010"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8" name="Straight Connector 827">
                <a:extLst>
                  <a:ext uri="{FF2B5EF4-FFF2-40B4-BE49-F238E27FC236}">
                    <a16:creationId xmlns:a16="http://schemas.microsoft.com/office/drawing/2014/main" id="{FC9EC349-C890-2C4B-9FE1-951AB7546870}"/>
                  </a:ext>
                </a:extLst>
              </p:cNvPr>
              <p:cNvCxnSpPr>
                <a:cxnSpLocks/>
                <a:stCxn id="852" idx="0"/>
                <a:endCxn id="847" idx="4"/>
              </p:cNvCxnSpPr>
              <p:nvPr/>
            </p:nvCxnSpPr>
            <p:spPr>
              <a:xfrm rot="10800000" flipH="1" flipV="1">
                <a:off x="8119009"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9" name="Straight Connector 828">
                <a:extLst>
                  <a:ext uri="{FF2B5EF4-FFF2-40B4-BE49-F238E27FC236}">
                    <a16:creationId xmlns:a16="http://schemas.microsoft.com/office/drawing/2014/main" id="{164BF47D-D089-5C42-8FC0-DE227FA9A082}"/>
                  </a:ext>
                </a:extLst>
              </p:cNvPr>
              <p:cNvCxnSpPr>
                <a:cxnSpLocks/>
                <a:stCxn id="853" idx="0"/>
                <a:endCxn id="847" idx="4"/>
              </p:cNvCxnSpPr>
              <p:nvPr/>
            </p:nvCxnSpPr>
            <p:spPr>
              <a:xfrm rot="10800000" flipH="1" flipV="1">
                <a:off x="7456711" y="3055427"/>
                <a:ext cx="166035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0" name="Straight Connector 829">
                <a:extLst>
                  <a:ext uri="{FF2B5EF4-FFF2-40B4-BE49-F238E27FC236}">
                    <a16:creationId xmlns:a16="http://schemas.microsoft.com/office/drawing/2014/main" id="{9D953337-7A6E-0A4F-B888-087861C3A906}"/>
                  </a:ext>
                </a:extLst>
              </p:cNvPr>
              <p:cNvCxnSpPr>
                <a:cxnSpLocks/>
                <a:stCxn id="853" idx="0"/>
                <a:endCxn id="848" idx="4"/>
              </p:cNvCxnSpPr>
              <p:nvPr/>
            </p:nvCxnSpPr>
            <p:spPr>
              <a:xfrm rot="10800000" flipH="1" flipV="1">
                <a:off x="7456710"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1" name="Straight Connector 830">
                <a:extLst>
                  <a:ext uri="{FF2B5EF4-FFF2-40B4-BE49-F238E27FC236}">
                    <a16:creationId xmlns:a16="http://schemas.microsoft.com/office/drawing/2014/main" id="{A5D7B03D-65EE-4545-83CC-4A999272A606}"/>
                  </a:ext>
                </a:extLst>
              </p:cNvPr>
              <p:cNvCxnSpPr>
                <a:cxnSpLocks/>
                <a:stCxn id="853" idx="0"/>
                <a:endCxn id="849" idx="4"/>
              </p:cNvCxnSpPr>
              <p:nvPr/>
            </p:nvCxnSpPr>
            <p:spPr>
              <a:xfrm rot="10800000" flipH="1" flipV="1">
                <a:off x="7456711"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2" name="Straight Connector 831">
                <a:extLst>
                  <a:ext uri="{FF2B5EF4-FFF2-40B4-BE49-F238E27FC236}">
                    <a16:creationId xmlns:a16="http://schemas.microsoft.com/office/drawing/2014/main" id="{D170B5F5-0235-B54A-8055-03CE78984C40}"/>
                  </a:ext>
                </a:extLst>
              </p:cNvPr>
              <p:cNvCxnSpPr>
                <a:cxnSpLocks/>
                <a:stCxn id="847" idx="0"/>
                <a:endCxn id="854" idx="4"/>
              </p:cNvCxnSpPr>
              <p:nvPr/>
            </p:nvCxnSpPr>
            <p:spPr>
              <a:xfrm rot="10800000" flipV="1">
                <a:off x="9117063"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3" name="Straight Connector 832">
                <a:extLst>
                  <a:ext uri="{FF2B5EF4-FFF2-40B4-BE49-F238E27FC236}">
                    <a16:creationId xmlns:a16="http://schemas.microsoft.com/office/drawing/2014/main" id="{9DC12FFC-FDC5-8D49-8465-AAB29CAFA315}"/>
                  </a:ext>
                </a:extLst>
              </p:cNvPr>
              <p:cNvCxnSpPr>
                <a:cxnSpLocks/>
                <a:stCxn id="848" idx="0"/>
                <a:endCxn id="854" idx="4"/>
              </p:cNvCxnSpPr>
              <p:nvPr/>
            </p:nvCxnSpPr>
            <p:spPr>
              <a:xfrm rot="10800000" flipH="1"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4" name="Straight Connector 833">
                <a:extLst>
                  <a:ext uri="{FF2B5EF4-FFF2-40B4-BE49-F238E27FC236}">
                    <a16:creationId xmlns:a16="http://schemas.microsoft.com/office/drawing/2014/main" id="{9E73763E-AA19-2144-96F9-2EB337FA23A0}"/>
                  </a:ext>
                </a:extLst>
              </p:cNvPr>
              <p:cNvCxnSpPr>
                <a:cxnSpLocks/>
                <a:stCxn id="849" idx="0"/>
                <a:endCxn id="854" idx="4"/>
              </p:cNvCxnSpPr>
              <p:nvPr/>
            </p:nvCxnSpPr>
            <p:spPr>
              <a:xfrm rot="10800000" flipH="1"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5" name="Straight Connector 834">
                <a:extLst>
                  <a:ext uri="{FF2B5EF4-FFF2-40B4-BE49-F238E27FC236}">
                    <a16:creationId xmlns:a16="http://schemas.microsoft.com/office/drawing/2014/main" id="{85CDF2F6-7F82-0E4D-8901-459CD3DFBA03}"/>
                  </a:ext>
                </a:extLst>
              </p:cNvPr>
              <p:cNvCxnSpPr>
                <a:cxnSpLocks/>
                <a:stCxn id="847" idx="0"/>
                <a:endCxn id="855" idx="4"/>
              </p:cNvCxnSpPr>
              <p:nvPr/>
            </p:nvCxnSpPr>
            <p:spPr>
              <a:xfrm rot="10800000"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6" name="Straight Connector 835">
                <a:extLst>
                  <a:ext uri="{FF2B5EF4-FFF2-40B4-BE49-F238E27FC236}">
                    <a16:creationId xmlns:a16="http://schemas.microsoft.com/office/drawing/2014/main" id="{3ED9BD0C-6269-E048-985A-3E457C81FC77}"/>
                  </a:ext>
                </a:extLst>
              </p:cNvPr>
              <p:cNvCxnSpPr>
                <a:cxnSpLocks/>
                <a:stCxn id="848" idx="0"/>
                <a:endCxn id="855" idx="4"/>
              </p:cNvCxnSpPr>
              <p:nvPr/>
            </p:nvCxnSpPr>
            <p:spPr>
              <a:xfrm rot="10800000" flipV="1">
                <a:off x="8454764"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7" name="Straight Connector 836">
                <a:extLst>
                  <a:ext uri="{FF2B5EF4-FFF2-40B4-BE49-F238E27FC236}">
                    <a16:creationId xmlns:a16="http://schemas.microsoft.com/office/drawing/2014/main" id="{3173A5B6-3F2B-544D-9A3C-A941436AE12E}"/>
                  </a:ext>
                </a:extLst>
              </p:cNvPr>
              <p:cNvCxnSpPr>
                <a:cxnSpLocks/>
                <a:stCxn id="848" idx="0"/>
                <a:endCxn id="856" idx="4"/>
              </p:cNvCxnSpPr>
              <p:nvPr/>
            </p:nvCxnSpPr>
            <p:spPr>
              <a:xfrm rot="10800000"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8" name="Straight Connector 837">
                <a:extLst>
                  <a:ext uri="{FF2B5EF4-FFF2-40B4-BE49-F238E27FC236}">
                    <a16:creationId xmlns:a16="http://schemas.microsoft.com/office/drawing/2014/main" id="{8EF277CC-EC2D-3F41-AAD1-EFCBA37F453A}"/>
                  </a:ext>
                </a:extLst>
              </p:cNvPr>
              <p:cNvCxnSpPr>
                <a:cxnSpLocks/>
                <a:stCxn id="847" idx="0"/>
                <a:endCxn id="856" idx="4"/>
              </p:cNvCxnSpPr>
              <p:nvPr/>
            </p:nvCxnSpPr>
            <p:spPr>
              <a:xfrm rot="10800000"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9" name="Straight Connector 838">
                <a:extLst>
                  <a:ext uri="{FF2B5EF4-FFF2-40B4-BE49-F238E27FC236}">
                    <a16:creationId xmlns:a16="http://schemas.microsoft.com/office/drawing/2014/main" id="{9982FC87-7822-8149-8A0A-66D580121BC5}"/>
                  </a:ext>
                </a:extLst>
              </p:cNvPr>
              <p:cNvCxnSpPr>
                <a:cxnSpLocks/>
                <a:stCxn id="849" idx="0"/>
                <a:endCxn id="855" idx="4"/>
              </p:cNvCxnSpPr>
              <p:nvPr/>
            </p:nvCxnSpPr>
            <p:spPr>
              <a:xfrm rot="10800000" flipH="1"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0" name="Straight Connector 839">
                <a:extLst>
                  <a:ext uri="{FF2B5EF4-FFF2-40B4-BE49-F238E27FC236}">
                    <a16:creationId xmlns:a16="http://schemas.microsoft.com/office/drawing/2014/main" id="{94A40139-CC68-5A4F-8E50-3536169259B5}"/>
                  </a:ext>
                </a:extLst>
              </p:cNvPr>
              <p:cNvCxnSpPr>
                <a:cxnSpLocks/>
                <a:stCxn id="849" idx="0"/>
                <a:endCxn id="856" idx="4"/>
              </p:cNvCxnSpPr>
              <p:nvPr/>
            </p:nvCxnSpPr>
            <p:spPr>
              <a:xfrm rot="10800000" flipV="1">
                <a:off x="7792466"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1" name="Straight Connector 840">
                <a:extLst>
                  <a:ext uri="{FF2B5EF4-FFF2-40B4-BE49-F238E27FC236}">
                    <a16:creationId xmlns:a16="http://schemas.microsoft.com/office/drawing/2014/main" id="{21CD1B2D-514F-7744-8AE0-AE79A68B86CA}"/>
                  </a:ext>
                </a:extLst>
              </p:cNvPr>
              <p:cNvCxnSpPr>
                <a:cxnSpLocks/>
                <a:stCxn id="854" idx="0"/>
                <a:endCxn id="857" idx="4"/>
              </p:cNvCxnSpPr>
              <p:nvPr/>
            </p:nvCxnSpPr>
            <p:spPr>
              <a:xfrm rot="10800000" flipV="1">
                <a:off x="8781309" y="4723357"/>
                <a:ext cx="33575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2" name="Straight Connector 841">
                <a:extLst>
                  <a:ext uri="{FF2B5EF4-FFF2-40B4-BE49-F238E27FC236}">
                    <a16:creationId xmlns:a16="http://schemas.microsoft.com/office/drawing/2014/main" id="{D00EF82F-1AC7-EF45-8A2E-315F462A3BF9}"/>
                  </a:ext>
                </a:extLst>
              </p:cNvPr>
              <p:cNvCxnSpPr>
                <a:cxnSpLocks/>
                <a:stCxn id="855" idx="0"/>
                <a:endCxn id="857" idx="4"/>
              </p:cNvCxnSpPr>
              <p:nvPr/>
            </p:nvCxnSpPr>
            <p:spPr>
              <a:xfrm rot="10800000" flipH="1" flipV="1">
                <a:off x="8454764" y="4723356"/>
                <a:ext cx="32654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3" name="Straight Connector 842">
                <a:extLst>
                  <a:ext uri="{FF2B5EF4-FFF2-40B4-BE49-F238E27FC236}">
                    <a16:creationId xmlns:a16="http://schemas.microsoft.com/office/drawing/2014/main" id="{413EC586-5A30-4E4D-9BE4-3419DDA41D35}"/>
                  </a:ext>
                </a:extLst>
              </p:cNvPr>
              <p:cNvCxnSpPr>
                <a:cxnSpLocks/>
                <a:stCxn id="856" idx="0"/>
                <a:endCxn id="857" idx="4"/>
              </p:cNvCxnSpPr>
              <p:nvPr/>
            </p:nvCxnSpPr>
            <p:spPr>
              <a:xfrm rot="10800000" flipH="1" flipV="1">
                <a:off x="7792466" y="4723357"/>
                <a:ext cx="988843"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4" name="Straight Connector 843">
                <a:extLst>
                  <a:ext uri="{FF2B5EF4-FFF2-40B4-BE49-F238E27FC236}">
                    <a16:creationId xmlns:a16="http://schemas.microsoft.com/office/drawing/2014/main" id="{D464698C-9E81-9641-AAEC-5546AFA650E7}"/>
                  </a:ext>
                </a:extLst>
              </p:cNvPr>
              <p:cNvCxnSpPr>
                <a:cxnSpLocks/>
                <a:stCxn id="854" idx="0"/>
                <a:endCxn id="858" idx="4"/>
              </p:cNvCxnSpPr>
              <p:nvPr/>
            </p:nvCxnSpPr>
            <p:spPr>
              <a:xfrm rot="10800000" flipV="1">
                <a:off x="8148471" y="4723356"/>
                <a:ext cx="968592"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5" name="Straight Connector 844">
                <a:extLst>
                  <a:ext uri="{FF2B5EF4-FFF2-40B4-BE49-F238E27FC236}">
                    <a16:creationId xmlns:a16="http://schemas.microsoft.com/office/drawing/2014/main" id="{C61EF5CC-3D1D-7849-AD84-6927F8ADF3A2}"/>
                  </a:ext>
                </a:extLst>
              </p:cNvPr>
              <p:cNvCxnSpPr>
                <a:cxnSpLocks/>
                <a:stCxn id="855" idx="0"/>
                <a:endCxn id="858" idx="4"/>
              </p:cNvCxnSpPr>
              <p:nvPr/>
            </p:nvCxnSpPr>
            <p:spPr>
              <a:xfrm rot="10800000" flipV="1">
                <a:off x="8148470" y="4723356"/>
                <a:ext cx="30629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6" name="Straight Connector 845">
                <a:extLst>
                  <a:ext uri="{FF2B5EF4-FFF2-40B4-BE49-F238E27FC236}">
                    <a16:creationId xmlns:a16="http://schemas.microsoft.com/office/drawing/2014/main" id="{2E77F892-9E7C-1B4C-97B5-9629F2B23315}"/>
                  </a:ext>
                </a:extLst>
              </p:cNvPr>
              <p:cNvCxnSpPr>
                <a:cxnSpLocks/>
                <a:stCxn id="856" idx="0"/>
                <a:endCxn id="858" idx="4"/>
              </p:cNvCxnSpPr>
              <p:nvPr/>
            </p:nvCxnSpPr>
            <p:spPr>
              <a:xfrm rot="10800000" flipH="1" flipV="1">
                <a:off x="7792466" y="4723356"/>
                <a:ext cx="35600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847" name="Oval 846">
                <a:extLst>
                  <a:ext uri="{FF2B5EF4-FFF2-40B4-BE49-F238E27FC236}">
                    <a16:creationId xmlns:a16="http://schemas.microsoft.com/office/drawing/2014/main" id="{6E179298-17A2-804C-8892-47F7197725CB}"/>
                  </a:ext>
                </a:extLst>
              </p:cNvPr>
              <p:cNvSpPr/>
              <p:nvPr/>
            </p:nvSpPr>
            <p:spPr>
              <a:xfrm rot="10800000">
                <a:off x="8965461"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48" name="Oval 847">
                <a:extLst>
                  <a:ext uri="{FF2B5EF4-FFF2-40B4-BE49-F238E27FC236}">
                    <a16:creationId xmlns:a16="http://schemas.microsoft.com/office/drawing/2014/main" id="{81DC36A0-CBF8-7A4C-B036-6F0A4F592060}"/>
                  </a:ext>
                </a:extLst>
              </p:cNvPr>
              <p:cNvSpPr/>
              <p:nvPr/>
            </p:nvSpPr>
            <p:spPr>
              <a:xfrm rot="10800000">
                <a:off x="8303163"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49" name="Oval 848">
                <a:extLst>
                  <a:ext uri="{FF2B5EF4-FFF2-40B4-BE49-F238E27FC236}">
                    <a16:creationId xmlns:a16="http://schemas.microsoft.com/office/drawing/2014/main" id="{BD200D8C-AABF-8640-8CAB-7555AD3DE8E0}"/>
                  </a:ext>
                </a:extLst>
              </p:cNvPr>
              <p:cNvSpPr/>
              <p:nvPr/>
            </p:nvSpPr>
            <p:spPr>
              <a:xfrm rot="10800000">
                <a:off x="7640864"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50" name="Oval 849">
                <a:extLst>
                  <a:ext uri="{FF2B5EF4-FFF2-40B4-BE49-F238E27FC236}">
                    <a16:creationId xmlns:a16="http://schemas.microsoft.com/office/drawing/2014/main" id="{8A9EAA2F-5F04-474E-8679-1E4CC5A0946E}"/>
                  </a:ext>
                </a:extLst>
              </p:cNvPr>
              <p:cNvSpPr/>
              <p:nvPr/>
            </p:nvSpPr>
            <p:spPr>
              <a:xfrm rot="10800000">
                <a:off x="9292006"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51" name="Oval 850">
                <a:extLst>
                  <a:ext uri="{FF2B5EF4-FFF2-40B4-BE49-F238E27FC236}">
                    <a16:creationId xmlns:a16="http://schemas.microsoft.com/office/drawing/2014/main" id="{DA398B67-7DCE-8C4D-A65B-5567D3AD2A8E}"/>
                  </a:ext>
                </a:extLst>
              </p:cNvPr>
              <p:cNvSpPr/>
              <p:nvPr/>
            </p:nvSpPr>
            <p:spPr>
              <a:xfrm rot="10800000">
                <a:off x="8629707"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52" name="Oval 851">
                <a:extLst>
                  <a:ext uri="{FF2B5EF4-FFF2-40B4-BE49-F238E27FC236}">
                    <a16:creationId xmlns:a16="http://schemas.microsoft.com/office/drawing/2014/main" id="{D74DFD8C-A374-4843-B8B8-F7AACBDB733E}"/>
                  </a:ext>
                </a:extLst>
              </p:cNvPr>
              <p:cNvSpPr/>
              <p:nvPr/>
            </p:nvSpPr>
            <p:spPr>
              <a:xfrm rot="10800000">
                <a:off x="7967408"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53" name="Oval 852">
                <a:extLst>
                  <a:ext uri="{FF2B5EF4-FFF2-40B4-BE49-F238E27FC236}">
                    <a16:creationId xmlns:a16="http://schemas.microsoft.com/office/drawing/2014/main" id="{3482ED41-9161-4F48-8FC5-861BCC05E7FD}"/>
                  </a:ext>
                </a:extLst>
              </p:cNvPr>
              <p:cNvSpPr/>
              <p:nvPr/>
            </p:nvSpPr>
            <p:spPr>
              <a:xfrm rot="10800000">
                <a:off x="7305109"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54" name="Oval 853">
                <a:extLst>
                  <a:ext uri="{FF2B5EF4-FFF2-40B4-BE49-F238E27FC236}">
                    <a16:creationId xmlns:a16="http://schemas.microsoft.com/office/drawing/2014/main" id="{0A4653CB-A640-3148-8B49-90BC67F4140A}"/>
                  </a:ext>
                </a:extLst>
              </p:cNvPr>
              <p:cNvSpPr/>
              <p:nvPr/>
            </p:nvSpPr>
            <p:spPr>
              <a:xfrm rot="10800000">
                <a:off x="8965461"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55" name="Oval 854">
                <a:extLst>
                  <a:ext uri="{FF2B5EF4-FFF2-40B4-BE49-F238E27FC236}">
                    <a16:creationId xmlns:a16="http://schemas.microsoft.com/office/drawing/2014/main" id="{AC76FDF9-D1E6-734B-8061-854BF330D7F6}"/>
                  </a:ext>
                </a:extLst>
              </p:cNvPr>
              <p:cNvSpPr/>
              <p:nvPr/>
            </p:nvSpPr>
            <p:spPr>
              <a:xfrm rot="10800000">
                <a:off x="8303163"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56" name="Oval 855">
                <a:extLst>
                  <a:ext uri="{FF2B5EF4-FFF2-40B4-BE49-F238E27FC236}">
                    <a16:creationId xmlns:a16="http://schemas.microsoft.com/office/drawing/2014/main" id="{BF41DE98-E65D-9042-9259-094E4FBA28CA}"/>
                  </a:ext>
                </a:extLst>
              </p:cNvPr>
              <p:cNvSpPr/>
              <p:nvPr/>
            </p:nvSpPr>
            <p:spPr>
              <a:xfrm rot="10800000">
                <a:off x="7640864"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57" name="Oval 856">
                <a:extLst>
                  <a:ext uri="{FF2B5EF4-FFF2-40B4-BE49-F238E27FC236}">
                    <a16:creationId xmlns:a16="http://schemas.microsoft.com/office/drawing/2014/main" id="{B1D3A120-2B51-6E4F-B3AE-A03FAE7290D7}"/>
                  </a:ext>
                </a:extLst>
              </p:cNvPr>
              <p:cNvSpPr/>
              <p:nvPr/>
            </p:nvSpPr>
            <p:spPr>
              <a:xfrm rot="10800000">
                <a:off x="8629707"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58" name="Oval 857">
                <a:extLst>
                  <a:ext uri="{FF2B5EF4-FFF2-40B4-BE49-F238E27FC236}">
                    <a16:creationId xmlns:a16="http://schemas.microsoft.com/office/drawing/2014/main" id="{B739C081-EBAA-5B43-9BBF-3DEC4B6BF0FF}"/>
                  </a:ext>
                </a:extLst>
              </p:cNvPr>
              <p:cNvSpPr/>
              <p:nvPr/>
            </p:nvSpPr>
            <p:spPr>
              <a:xfrm rot="10800000">
                <a:off x="7996869"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59" name="Freeform 858">
                <a:extLst>
                  <a:ext uri="{FF2B5EF4-FFF2-40B4-BE49-F238E27FC236}">
                    <a16:creationId xmlns:a16="http://schemas.microsoft.com/office/drawing/2014/main" id="{4AFA1DF6-761E-E946-81D2-70A03D053ACB}"/>
                  </a:ext>
                </a:extLst>
              </p:cNvPr>
              <p:cNvSpPr/>
              <p:nvPr/>
            </p:nvSpPr>
            <p:spPr bwMode="auto">
              <a:xfrm>
                <a:off x="9444949" y="3032566"/>
                <a:ext cx="648182" cy="344925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860" name="Freeform 859">
                <a:extLst>
                  <a:ext uri="{FF2B5EF4-FFF2-40B4-BE49-F238E27FC236}">
                    <a16:creationId xmlns:a16="http://schemas.microsoft.com/office/drawing/2014/main" id="{2DB834FF-1429-224A-AD6C-865AC492FE96}"/>
                  </a:ext>
                </a:extLst>
              </p:cNvPr>
              <p:cNvSpPr/>
              <p:nvPr/>
            </p:nvSpPr>
            <p:spPr bwMode="auto">
              <a:xfrm>
                <a:off x="9420265" y="3068176"/>
                <a:ext cx="1346397" cy="341364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861" name="Freeform 860">
                <a:extLst>
                  <a:ext uri="{FF2B5EF4-FFF2-40B4-BE49-F238E27FC236}">
                    <a16:creationId xmlns:a16="http://schemas.microsoft.com/office/drawing/2014/main" id="{A8F74229-6DF5-534F-B5D8-2763BA339EFD}"/>
                  </a:ext>
                </a:extLst>
              </p:cNvPr>
              <p:cNvSpPr/>
              <p:nvPr/>
            </p:nvSpPr>
            <p:spPr bwMode="auto">
              <a:xfrm flipH="1">
                <a:off x="8831490" y="5678851"/>
                <a:ext cx="630252" cy="802970"/>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862" name="Freeform 861">
                <a:extLst>
                  <a:ext uri="{FF2B5EF4-FFF2-40B4-BE49-F238E27FC236}">
                    <a16:creationId xmlns:a16="http://schemas.microsoft.com/office/drawing/2014/main" id="{7D6E7075-BE20-BD4E-B539-9B51E63CC794}"/>
                  </a:ext>
                </a:extLst>
              </p:cNvPr>
              <p:cNvSpPr/>
              <p:nvPr/>
            </p:nvSpPr>
            <p:spPr bwMode="auto">
              <a:xfrm flipH="1">
                <a:off x="8194882" y="5678858"/>
                <a:ext cx="1266862" cy="802963"/>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863" name="Oval 862">
                <a:extLst>
                  <a:ext uri="{FF2B5EF4-FFF2-40B4-BE49-F238E27FC236}">
                    <a16:creationId xmlns:a16="http://schemas.microsoft.com/office/drawing/2014/main" id="{483149C0-8FCC-1049-912C-FE8A519418C4}"/>
                  </a:ext>
                </a:extLst>
              </p:cNvPr>
              <p:cNvSpPr/>
              <p:nvPr/>
            </p:nvSpPr>
            <p:spPr>
              <a:xfrm rot="10800000">
                <a:off x="9288779" y="6331282"/>
                <a:ext cx="303203" cy="303203"/>
              </a:xfrm>
              <a:prstGeom prst="ellipse">
                <a:avLst/>
              </a:prstGeom>
              <a:solidFill>
                <a:schemeClr val="accent4">
                  <a:lumMod val="20000"/>
                  <a:lumOff val="80000"/>
                </a:schemeClr>
              </a:solidFill>
              <a:ln w="28575">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64" name="Oval 863">
                <a:extLst>
                  <a:ext uri="{FF2B5EF4-FFF2-40B4-BE49-F238E27FC236}">
                    <a16:creationId xmlns:a16="http://schemas.microsoft.com/office/drawing/2014/main" id="{47401F18-AAEB-8B44-A8E0-3FFD88811E31}"/>
                  </a:ext>
                </a:extLst>
              </p:cNvPr>
              <p:cNvSpPr/>
              <p:nvPr/>
            </p:nvSpPr>
            <p:spPr>
              <a:xfrm rot="10800000">
                <a:off x="10610433" y="2747799"/>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65" name="Oval 864">
                <a:extLst>
                  <a:ext uri="{FF2B5EF4-FFF2-40B4-BE49-F238E27FC236}">
                    <a16:creationId xmlns:a16="http://schemas.microsoft.com/office/drawing/2014/main" id="{FD65D48F-3100-5948-8294-235A2281AAF8}"/>
                  </a:ext>
                </a:extLst>
              </p:cNvPr>
              <p:cNvSpPr/>
              <p:nvPr/>
            </p:nvSpPr>
            <p:spPr>
              <a:xfrm rot="10800000">
                <a:off x="9951220" y="2747798"/>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grpSp>
        <p:grpSp>
          <p:nvGrpSpPr>
            <p:cNvPr id="761" name="Group 760">
              <a:extLst>
                <a:ext uri="{FF2B5EF4-FFF2-40B4-BE49-F238E27FC236}">
                  <a16:creationId xmlns:a16="http://schemas.microsoft.com/office/drawing/2014/main" id="{ECD3BF3E-40B8-AE4E-BE29-6013BFC05578}"/>
                </a:ext>
              </a:extLst>
            </p:cNvPr>
            <p:cNvGrpSpPr/>
            <p:nvPr/>
          </p:nvGrpSpPr>
          <p:grpSpPr>
            <a:xfrm>
              <a:off x="11815174" y="5176306"/>
              <a:ext cx="780494" cy="840658"/>
              <a:chOff x="7305109" y="2747798"/>
              <a:chExt cx="3608527" cy="3886687"/>
            </a:xfrm>
          </p:grpSpPr>
          <p:cxnSp>
            <p:nvCxnSpPr>
              <p:cNvPr id="774" name="Straight Connector 773">
                <a:extLst>
                  <a:ext uri="{FF2B5EF4-FFF2-40B4-BE49-F238E27FC236}">
                    <a16:creationId xmlns:a16="http://schemas.microsoft.com/office/drawing/2014/main" id="{19C17E29-1F28-9240-AADC-B31AA30C2094}"/>
                  </a:ext>
                </a:extLst>
              </p:cNvPr>
              <p:cNvCxnSpPr>
                <a:stCxn id="804" idx="0"/>
                <a:endCxn id="801" idx="4"/>
              </p:cNvCxnSpPr>
              <p:nvPr/>
            </p:nvCxnSpPr>
            <p:spPr>
              <a:xfrm rot="10800000" flipV="1">
                <a:off x="9117063"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5" name="Straight Connector 774">
                <a:extLst>
                  <a:ext uri="{FF2B5EF4-FFF2-40B4-BE49-F238E27FC236}">
                    <a16:creationId xmlns:a16="http://schemas.microsoft.com/office/drawing/2014/main" id="{4CBD84D3-3762-B145-8C31-9F2DF12351C7}"/>
                  </a:ext>
                </a:extLst>
              </p:cNvPr>
              <p:cNvCxnSpPr>
                <a:cxnSpLocks/>
                <a:stCxn id="804" idx="0"/>
                <a:endCxn id="802" idx="4"/>
              </p:cNvCxnSpPr>
              <p:nvPr/>
            </p:nvCxnSpPr>
            <p:spPr>
              <a:xfrm rot="10800000" flipV="1">
                <a:off x="8454765"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6" name="Straight Connector 775">
                <a:extLst>
                  <a:ext uri="{FF2B5EF4-FFF2-40B4-BE49-F238E27FC236}">
                    <a16:creationId xmlns:a16="http://schemas.microsoft.com/office/drawing/2014/main" id="{CA1E33D8-1E04-4F4A-A4CD-20C47DAF39EE}"/>
                  </a:ext>
                </a:extLst>
              </p:cNvPr>
              <p:cNvCxnSpPr>
                <a:cxnSpLocks/>
                <a:stCxn id="804" idx="0"/>
                <a:endCxn id="803" idx="4"/>
              </p:cNvCxnSpPr>
              <p:nvPr/>
            </p:nvCxnSpPr>
            <p:spPr>
              <a:xfrm rot="10800000" flipV="1">
                <a:off x="7792465" y="3055427"/>
                <a:ext cx="165114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7" name="Straight Connector 776">
                <a:extLst>
                  <a:ext uri="{FF2B5EF4-FFF2-40B4-BE49-F238E27FC236}">
                    <a16:creationId xmlns:a16="http://schemas.microsoft.com/office/drawing/2014/main" id="{68B2D172-F1A4-514F-BA62-79B9E1F389B4}"/>
                  </a:ext>
                </a:extLst>
              </p:cNvPr>
              <p:cNvCxnSpPr>
                <a:cxnSpLocks/>
                <a:stCxn id="805" idx="0"/>
                <a:endCxn id="801" idx="4"/>
              </p:cNvCxnSpPr>
              <p:nvPr/>
            </p:nvCxnSpPr>
            <p:spPr>
              <a:xfrm rot="10800000" flipH="1" flipV="1">
                <a:off x="8781309"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8" name="Straight Connector 777">
                <a:extLst>
                  <a:ext uri="{FF2B5EF4-FFF2-40B4-BE49-F238E27FC236}">
                    <a16:creationId xmlns:a16="http://schemas.microsoft.com/office/drawing/2014/main" id="{239DF3BF-D8E3-1F4A-BA05-7EBD42DD3828}"/>
                  </a:ext>
                </a:extLst>
              </p:cNvPr>
              <p:cNvCxnSpPr>
                <a:cxnSpLocks/>
                <a:stCxn id="805" idx="0"/>
                <a:endCxn id="802" idx="4"/>
              </p:cNvCxnSpPr>
              <p:nvPr/>
            </p:nvCxnSpPr>
            <p:spPr>
              <a:xfrm rot="10800000" flipV="1">
                <a:off x="8454764"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9" name="Straight Connector 778">
                <a:extLst>
                  <a:ext uri="{FF2B5EF4-FFF2-40B4-BE49-F238E27FC236}">
                    <a16:creationId xmlns:a16="http://schemas.microsoft.com/office/drawing/2014/main" id="{421BB2D9-F67B-224E-954A-8C3CD5A30B3A}"/>
                  </a:ext>
                </a:extLst>
              </p:cNvPr>
              <p:cNvCxnSpPr>
                <a:cxnSpLocks/>
                <a:stCxn id="805" idx="0"/>
                <a:endCxn id="803" idx="4"/>
              </p:cNvCxnSpPr>
              <p:nvPr/>
            </p:nvCxnSpPr>
            <p:spPr>
              <a:xfrm rot="10800000" flipV="1">
                <a:off x="7792466" y="3055427"/>
                <a:ext cx="988843"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0" name="Straight Connector 779">
                <a:extLst>
                  <a:ext uri="{FF2B5EF4-FFF2-40B4-BE49-F238E27FC236}">
                    <a16:creationId xmlns:a16="http://schemas.microsoft.com/office/drawing/2014/main" id="{FF62E4F7-EB8A-1F4D-A193-3E9DAB2ECEAD}"/>
                  </a:ext>
                </a:extLst>
              </p:cNvPr>
              <p:cNvCxnSpPr>
                <a:cxnSpLocks/>
                <a:stCxn id="806" idx="0"/>
                <a:endCxn id="803" idx="4"/>
              </p:cNvCxnSpPr>
              <p:nvPr/>
            </p:nvCxnSpPr>
            <p:spPr>
              <a:xfrm rot="10800000" flipV="1">
                <a:off x="7792465" y="3055427"/>
                <a:ext cx="32654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1" name="Straight Connector 780">
                <a:extLst>
                  <a:ext uri="{FF2B5EF4-FFF2-40B4-BE49-F238E27FC236}">
                    <a16:creationId xmlns:a16="http://schemas.microsoft.com/office/drawing/2014/main" id="{7FBD0AEC-4AE1-4A48-AB25-6ECEFF1B183E}"/>
                  </a:ext>
                </a:extLst>
              </p:cNvPr>
              <p:cNvCxnSpPr>
                <a:cxnSpLocks/>
                <a:stCxn id="806" idx="0"/>
                <a:endCxn id="802" idx="4"/>
              </p:cNvCxnSpPr>
              <p:nvPr/>
            </p:nvCxnSpPr>
            <p:spPr>
              <a:xfrm rot="10800000" flipH="1" flipV="1">
                <a:off x="8119010"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2" name="Straight Connector 781">
                <a:extLst>
                  <a:ext uri="{FF2B5EF4-FFF2-40B4-BE49-F238E27FC236}">
                    <a16:creationId xmlns:a16="http://schemas.microsoft.com/office/drawing/2014/main" id="{74DE46BF-76C1-B844-971E-851456EDF10B}"/>
                  </a:ext>
                </a:extLst>
              </p:cNvPr>
              <p:cNvCxnSpPr>
                <a:cxnSpLocks/>
                <a:stCxn id="806" idx="0"/>
                <a:endCxn id="801" idx="4"/>
              </p:cNvCxnSpPr>
              <p:nvPr/>
            </p:nvCxnSpPr>
            <p:spPr>
              <a:xfrm rot="10800000" flipH="1" flipV="1">
                <a:off x="8119009"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3" name="Straight Connector 782">
                <a:extLst>
                  <a:ext uri="{FF2B5EF4-FFF2-40B4-BE49-F238E27FC236}">
                    <a16:creationId xmlns:a16="http://schemas.microsoft.com/office/drawing/2014/main" id="{CF01D56A-D73C-DA42-8094-F0529E25C787}"/>
                  </a:ext>
                </a:extLst>
              </p:cNvPr>
              <p:cNvCxnSpPr>
                <a:cxnSpLocks/>
                <a:stCxn id="807" idx="0"/>
                <a:endCxn id="801" idx="4"/>
              </p:cNvCxnSpPr>
              <p:nvPr/>
            </p:nvCxnSpPr>
            <p:spPr>
              <a:xfrm rot="10800000" flipH="1" flipV="1">
                <a:off x="7456711" y="3055427"/>
                <a:ext cx="1660352"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4" name="Straight Connector 783">
                <a:extLst>
                  <a:ext uri="{FF2B5EF4-FFF2-40B4-BE49-F238E27FC236}">
                    <a16:creationId xmlns:a16="http://schemas.microsoft.com/office/drawing/2014/main" id="{7826BFE7-CE5E-274E-BD87-16E24376EB69}"/>
                  </a:ext>
                </a:extLst>
              </p:cNvPr>
              <p:cNvCxnSpPr>
                <a:cxnSpLocks/>
                <a:stCxn id="807" idx="0"/>
                <a:endCxn id="802" idx="4"/>
              </p:cNvCxnSpPr>
              <p:nvPr/>
            </p:nvCxnSpPr>
            <p:spPr>
              <a:xfrm rot="10800000" flipH="1" flipV="1">
                <a:off x="7456710" y="3055427"/>
                <a:ext cx="998054"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5" name="Straight Connector 784">
                <a:extLst>
                  <a:ext uri="{FF2B5EF4-FFF2-40B4-BE49-F238E27FC236}">
                    <a16:creationId xmlns:a16="http://schemas.microsoft.com/office/drawing/2014/main" id="{567DBF4E-C009-DF4E-AC5B-B57D17D6932E}"/>
                  </a:ext>
                </a:extLst>
              </p:cNvPr>
              <p:cNvCxnSpPr>
                <a:cxnSpLocks/>
                <a:stCxn id="807" idx="0"/>
                <a:endCxn id="803" idx="4"/>
              </p:cNvCxnSpPr>
              <p:nvPr/>
            </p:nvCxnSpPr>
            <p:spPr>
              <a:xfrm rot="10800000" flipH="1" flipV="1">
                <a:off x="7456711" y="3055428"/>
                <a:ext cx="335755" cy="660576"/>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6" name="Straight Connector 785">
                <a:extLst>
                  <a:ext uri="{FF2B5EF4-FFF2-40B4-BE49-F238E27FC236}">
                    <a16:creationId xmlns:a16="http://schemas.microsoft.com/office/drawing/2014/main" id="{79ECE5B6-D7EB-254C-902B-EE2DAB785B12}"/>
                  </a:ext>
                </a:extLst>
              </p:cNvPr>
              <p:cNvCxnSpPr>
                <a:cxnSpLocks/>
                <a:stCxn id="801" idx="0"/>
                <a:endCxn id="808" idx="4"/>
              </p:cNvCxnSpPr>
              <p:nvPr/>
            </p:nvCxnSpPr>
            <p:spPr>
              <a:xfrm rot="10800000" flipV="1">
                <a:off x="9117063"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7" name="Straight Connector 786">
                <a:extLst>
                  <a:ext uri="{FF2B5EF4-FFF2-40B4-BE49-F238E27FC236}">
                    <a16:creationId xmlns:a16="http://schemas.microsoft.com/office/drawing/2014/main" id="{2C0CCDCE-B25D-804E-AC3D-378D20AFAAEB}"/>
                  </a:ext>
                </a:extLst>
              </p:cNvPr>
              <p:cNvCxnSpPr>
                <a:cxnSpLocks/>
                <a:stCxn id="802" idx="0"/>
                <a:endCxn id="808" idx="4"/>
              </p:cNvCxnSpPr>
              <p:nvPr/>
            </p:nvCxnSpPr>
            <p:spPr>
              <a:xfrm rot="10800000" flipH="1"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8" name="Straight Connector 787">
                <a:extLst>
                  <a:ext uri="{FF2B5EF4-FFF2-40B4-BE49-F238E27FC236}">
                    <a16:creationId xmlns:a16="http://schemas.microsoft.com/office/drawing/2014/main" id="{B3AAB3C5-C4D3-8348-A3B8-106EF8BD3F0F}"/>
                  </a:ext>
                </a:extLst>
              </p:cNvPr>
              <p:cNvCxnSpPr>
                <a:cxnSpLocks/>
                <a:stCxn id="803" idx="0"/>
                <a:endCxn id="808" idx="4"/>
              </p:cNvCxnSpPr>
              <p:nvPr/>
            </p:nvCxnSpPr>
            <p:spPr>
              <a:xfrm rot="10800000" flipH="1"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89" name="Straight Connector 788">
                <a:extLst>
                  <a:ext uri="{FF2B5EF4-FFF2-40B4-BE49-F238E27FC236}">
                    <a16:creationId xmlns:a16="http://schemas.microsoft.com/office/drawing/2014/main" id="{96558F82-B5EA-8D45-ABFE-6F0B5178D7EB}"/>
                  </a:ext>
                </a:extLst>
              </p:cNvPr>
              <p:cNvCxnSpPr>
                <a:cxnSpLocks/>
                <a:stCxn id="801" idx="0"/>
                <a:endCxn id="809" idx="4"/>
              </p:cNvCxnSpPr>
              <p:nvPr/>
            </p:nvCxnSpPr>
            <p:spPr>
              <a:xfrm rot="10800000" flipV="1">
                <a:off x="8454765"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0" name="Straight Connector 789">
                <a:extLst>
                  <a:ext uri="{FF2B5EF4-FFF2-40B4-BE49-F238E27FC236}">
                    <a16:creationId xmlns:a16="http://schemas.microsoft.com/office/drawing/2014/main" id="{B014C918-C3E3-0C46-A73A-39A91F03CDD8}"/>
                  </a:ext>
                </a:extLst>
              </p:cNvPr>
              <p:cNvCxnSpPr>
                <a:cxnSpLocks/>
                <a:stCxn id="802" idx="0"/>
                <a:endCxn id="809" idx="4"/>
              </p:cNvCxnSpPr>
              <p:nvPr/>
            </p:nvCxnSpPr>
            <p:spPr>
              <a:xfrm rot="10800000" flipV="1">
                <a:off x="8454764"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1" name="Straight Connector 790">
                <a:extLst>
                  <a:ext uri="{FF2B5EF4-FFF2-40B4-BE49-F238E27FC236}">
                    <a16:creationId xmlns:a16="http://schemas.microsoft.com/office/drawing/2014/main" id="{498C6C57-4A22-3343-B7C2-9778CA09C756}"/>
                  </a:ext>
                </a:extLst>
              </p:cNvPr>
              <p:cNvCxnSpPr>
                <a:cxnSpLocks/>
                <a:stCxn id="802" idx="0"/>
                <a:endCxn id="810" idx="4"/>
              </p:cNvCxnSpPr>
              <p:nvPr/>
            </p:nvCxnSpPr>
            <p:spPr>
              <a:xfrm rot="10800000"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2" name="Straight Connector 791">
                <a:extLst>
                  <a:ext uri="{FF2B5EF4-FFF2-40B4-BE49-F238E27FC236}">
                    <a16:creationId xmlns:a16="http://schemas.microsoft.com/office/drawing/2014/main" id="{E4D0B210-4860-6A43-B7A3-A329B1D49392}"/>
                  </a:ext>
                </a:extLst>
              </p:cNvPr>
              <p:cNvCxnSpPr>
                <a:cxnSpLocks/>
                <a:stCxn id="801" idx="0"/>
                <a:endCxn id="810" idx="4"/>
              </p:cNvCxnSpPr>
              <p:nvPr/>
            </p:nvCxnSpPr>
            <p:spPr>
              <a:xfrm rot="10800000" flipV="1">
                <a:off x="7792465" y="4019206"/>
                <a:ext cx="1324598"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3" name="Straight Connector 792">
                <a:extLst>
                  <a:ext uri="{FF2B5EF4-FFF2-40B4-BE49-F238E27FC236}">
                    <a16:creationId xmlns:a16="http://schemas.microsoft.com/office/drawing/2014/main" id="{595364FE-625D-5A46-9825-7BC614781E99}"/>
                  </a:ext>
                </a:extLst>
              </p:cNvPr>
              <p:cNvCxnSpPr>
                <a:cxnSpLocks/>
                <a:stCxn id="803" idx="0"/>
                <a:endCxn id="809" idx="4"/>
              </p:cNvCxnSpPr>
              <p:nvPr/>
            </p:nvCxnSpPr>
            <p:spPr>
              <a:xfrm rot="10800000" flipH="1" flipV="1">
                <a:off x="7792466" y="4019206"/>
                <a:ext cx="662299"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4" name="Straight Connector 793">
                <a:extLst>
                  <a:ext uri="{FF2B5EF4-FFF2-40B4-BE49-F238E27FC236}">
                    <a16:creationId xmlns:a16="http://schemas.microsoft.com/office/drawing/2014/main" id="{E6A0154C-3470-6941-87C7-3E8D4E9D0CC3}"/>
                  </a:ext>
                </a:extLst>
              </p:cNvPr>
              <p:cNvCxnSpPr>
                <a:cxnSpLocks/>
                <a:stCxn id="803" idx="0"/>
                <a:endCxn id="810" idx="4"/>
              </p:cNvCxnSpPr>
              <p:nvPr/>
            </p:nvCxnSpPr>
            <p:spPr>
              <a:xfrm rot="10800000" flipV="1">
                <a:off x="7792466" y="4019206"/>
                <a:ext cx="0" cy="400948"/>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5" name="Straight Connector 794">
                <a:extLst>
                  <a:ext uri="{FF2B5EF4-FFF2-40B4-BE49-F238E27FC236}">
                    <a16:creationId xmlns:a16="http://schemas.microsoft.com/office/drawing/2014/main" id="{6587BEBB-39D4-4347-BA66-D3054EA656F4}"/>
                  </a:ext>
                </a:extLst>
              </p:cNvPr>
              <p:cNvCxnSpPr>
                <a:cxnSpLocks/>
                <a:stCxn id="808" idx="0"/>
                <a:endCxn id="811" idx="4"/>
              </p:cNvCxnSpPr>
              <p:nvPr/>
            </p:nvCxnSpPr>
            <p:spPr>
              <a:xfrm rot="10800000" flipV="1">
                <a:off x="8781309" y="4723357"/>
                <a:ext cx="33575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6" name="Straight Connector 795">
                <a:extLst>
                  <a:ext uri="{FF2B5EF4-FFF2-40B4-BE49-F238E27FC236}">
                    <a16:creationId xmlns:a16="http://schemas.microsoft.com/office/drawing/2014/main" id="{E23A3973-5092-E443-AEDD-A6D062304C00}"/>
                  </a:ext>
                </a:extLst>
              </p:cNvPr>
              <p:cNvCxnSpPr>
                <a:cxnSpLocks/>
                <a:stCxn id="809" idx="0"/>
                <a:endCxn id="811" idx="4"/>
              </p:cNvCxnSpPr>
              <p:nvPr/>
            </p:nvCxnSpPr>
            <p:spPr>
              <a:xfrm rot="10800000" flipH="1" flipV="1">
                <a:off x="8454764" y="4723356"/>
                <a:ext cx="32654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7" name="Straight Connector 796">
                <a:extLst>
                  <a:ext uri="{FF2B5EF4-FFF2-40B4-BE49-F238E27FC236}">
                    <a16:creationId xmlns:a16="http://schemas.microsoft.com/office/drawing/2014/main" id="{F3BEB28D-5CFB-8B42-9D2A-FF9F88A6721C}"/>
                  </a:ext>
                </a:extLst>
              </p:cNvPr>
              <p:cNvCxnSpPr>
                <a:cxnSpLocks/>
                <a:stCxn id="810" idx="0"/>
                <a:endCxn id="811" idx="4"/>
              </p:cNvCxnSpPr>
              <p:nvPr/>
            </p:nvCxnSpPr>
            <p:spPr>
              <a:xfrm rot="10800000" flipH="1" flipV="1">
                <a:off x="7792466" y="4723357"/>
                <a:ext cx="988843"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8" name="Straight Connector 797">
                <a:extLst>
                  <a:ext uri="{FF2B5EF4-FFF2-40B4-BE49-F238E27FC236}">
                    <a16:creationId xmlns:a16="http://schemas.microsoft.com/office/drawing/2014/main" id="{B20E6AE9-A831-644E-A66B-93D1CD7C4B2B}"/>
                  </a:ext>
                </a:extLst>
              </p:cNvPr>
              <p:cNvCxnSpPr>
                <a:cxnSpLocks/>
                <a:stCxn id="808" idx="0"/>
                <a:endCxn id="812" idx="4"/>
              </p:cNvCxnSpPr>
              <p:nvPr/>
            </p:nvCxnSpPr>
            <p:spPr>
              <a:xfrm rot="10800000" flipV="1">
                <a:off x="8148471" y="4723356"/>
                <a:ext cx="968592"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99" name="Straight Connector 798">
                <a:extLst>
                  <a:ext uri="{FF2B5EF4-FFF2-40B4-BE49-F238E27FC236}">
                    <a16:creationId xmlns:a16="http://schemas.microsoft.com/office/drawing/2014/main" id="{4340B58E-4A6F-0B40-AC63-4ED4AB7C8D35}"/>
                  </a:ext>
                </a:extLst>
              </p:cNvPr>
              <p:cNvCxnSpPr>
                <a:cxnSpLocks/>
                <a:stCxn id="809" idx="0"/>
                <a:endCxn id="812" idx="4"/>
              </p:cNvCxnSpPr>
              <p:nvPr/>
            </p:nvCxnSpPr>
            <p:spPr>
              <a:xfrm rot="10800000" flipV="1">
                <a:off x="8148470" y="4723356"/>
                <a:ext cx="306294"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0" name="Straight Connector 799">
                <a:extLst>
                  <a:ext uri="{FF2B5EF4-FFF2-40B4-BE49-F238E27FC236}">
                    <a16:creationId xmlns:a16="http://schemas.microsoft.com/office/drawing/2014/main" id="{E5BF97E1-E195-964D-9232-5E00E4631E28}"/>
                  </a:ext>
                </a:extLst>
              </p:cNvPr>
              <p:cNvCxnSpPr>
                <a:cxnSpLocks/>
                <a:stCxn id="810" idx="0"/>
                <a:endCxn id="812" idx="4"/>
              </p:cNvCxnSpPr>
              <p:nvPr/>
            </p:nvCxnSpPr>
            <p:spPr>
              <a:xfrm rot="10800000" flipH="1" flipV="1">
                <a:off x="7792466" y="4723356"/>
                <a:ext cx="356005" cy="652292"/>
              </a:xfrm>
              <a:prstGeom prst="line">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801" name="Oval 800">
                <a:extLst>
                  <a:ext uri="{FF2B5EF4-FFF2-40B4-BE49-F238E27FC236}">
                    <a16:creationId xmlns:a16="http://schemas.microsoft.com/office/drawing/2014/main" id="{E1637527-98A9-9B4A-9E9F-F2505751F103}"/>
                  </a:ext>
                </a:extLst>
              </p:cNvPr>
              <p:cNvSpPr/>
              <p:nvPr/>
            </p:nvSpPr>
            <p:spPr>
              <a:xfrm rot="10800000">
                <a:off x="8965461"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02" name="Oval 801">
                <a:extLst>
                  <a:ext uri="{FF2B5EF4-FFF2-40B4-BE49-F238E27FC236}">
                    <a16:creationId xmlns:a16="http://schemas.microsoft.com/office/drawing/2014/main" id="{D7024FEE-C8C8-4746-9D02-C5F6AEE11E24}"/>
                  </a:ext>
                </a:extLst>
              </p:cNvPr>
              <p:cNvSpPr/>
              <p:nvPr/>
            </p:nvSpPr>
            <p:spPr>
              <a:xfrm rot="10800000">
                <a:off x="8303163"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03" name="Oval 802">
                <a:extLst>
                  <a:ext uri="{FF2B5EF4-FFF2-40B4-BE49-F238E27FC236}">
                    <a16:creationId xmlns:a16="http://schemas.microsoft.com/office/drawing/2014/main" id="{DEA857C0-C440-274B-AFC2-DB483E3B6A1C}"/>
                  </a:ext>
                </a:extLst>
              </p:cNvPr>
              <p:cNvSpPr/>
              <p:nvPr/>
            </p:nvSpPr>
            <p:spPr>
              <a:xfrm rot="10800000">
                <a:off x="7640864" y="3716003"/>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04" name="Oval 803">
                <a:extLst>
                  <a:ext uri="{FF2B5EF4-FFF2-40B4-BE49-F238E27FC236}">
                    <a16:creationId xmlns:a16="http://schemas.microsoft.com/office/drawing/2014/main" id="{97740F04-B452-F14F-AB97-1D51AFB8CA12}"/>
                  </a:ext>
                </a:extLst>
              </p:cNvPr>
              <p:cNvSpPr/>
              <p:nvPr/>
            </p:nvSpPr>
            <p:spPr>
              <a:xfrm rot="10800000">
                <a:off x="9292006"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05" name="Oval 804">
                <a:extLst>
                  <a:ext uri="{FF2B5EF4-FFF2-40B4-BE49-F238E27FC236}">
                    <a16:creationId xmlns:a16="http://schemas.microsoft.com/office/drawing/2014/main" id="{4E91D0A0-66A6-0646-B8AD-D0C93305094D}"/>
                  </a:ext>
                </a:extLst>
              </p:cNvPr>
              <p:cNvSpPr/>
              <p:nvPr/>
            </p:nvSpPr>
            <p:spPr>
              <a:xfrm rot="10800000">
                <a:off x="8629707"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06" name="Oval 805">
                <a:extLst>
                  <a:ext uri="{FF2B5EF4-FFF2-40B4-BE49-F238E27FC236}">
                    <a16:creationId xmlns:a16="http://schemas.microsoft.com/office/drawing/2014/main" id="{7CDFE5C7-4231-2847-8C3B-F9ABF01805C0}"/>
                  </a:ext>
                </a:extLst>
              </p:cNvPr>
              <p:cNvSpPr/>
              <p:nvPr/>
            </p:nvSpPr>
            <p:spPr>
              <a:xfrm rot="10800000">
                <a:off x="7967408"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07" name="Oval 806">
                <a:extLst>
                  <a:ext uri="{FF2B5EF4-FFF2-40B4-BE49-F238E27FC236}">
                    <a16:creationId xmlns:a16="http://schemas.microsoft.com/office/drawing/2014/main" id="{C930297B-F03D-DC4B-9EF6-792D327F7CA4}"/>
                  </a:ext>
                </a:extLst>
              </p:cNvPr>
              <p:cNvSpPr/>
              <p:nvPr/>
            </p:nvSpPr>
            <p:spPr>
              <a:xfrm rot="10800000">
                <a:off x="7305109" y="2752225"/>
                <a:ext cx="303203" cy="303203"/>
              </a:xfrm>
              <a:prstGeom prst="ellipse">
                <a:avLst/>
              </a:prstGeom>
              <a:solidFill>
                <a:srgbClr val="A6D0E0"/>
              </a:solidFill>
              <a:ln w="28575">
                <a:solidFill>
                  <a:srgbClr val="0090C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solidFill>
                    <a:srgbClr val="0090C4"/>
                  </a:solidFill>
                </a:endParaRPr>
              </a:p>
            </p:txBody>
          </p:sp>
          <p:sp>
            <p:nvSpPr>
              <p:cNvPr id="808" name="Oval 807">
                <a:extLst>
                  <a:ext uri="{FF2B5EF4-FFF2-40B4-BE49-F238E27FC236}">
                    <a16:creationId xmlns:a16="http://schemas.microsoft.com/office/drawing/2014/main" id="{6E3039B2-2C57-1F43-8A6E-19FCEF111664}"/>
                  </a:ext>
                </a:extLst>
              </p:cNvPr>
              <p:cNvSpPr/>
              <p:nvPr/>
            </p:nvSpPr>
            <p:spPr>
              <a:xfrm rot="10800000">
                <a:off x="8965461"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09" name="Oval 808">
                <a:extLst>
                  <a:ext uri="{FF2B5EF4-FFF2-40B4-BE49-F238E27FC236}">
                    <a16:creationId xmlns:a16="http://schemas.microsoft.com/office/drawing/2014/main" id="{5044EA67-B6B2-764E-96F8-A5A8050C7EFE}"/>
                  </a:ext>
                </a:extLst>
              </p:cNvPr>
              <p:cNvSpPr/>
              <p:nvPr/>
            </p:nvSpPr>
            <p:spPr>
              <a:xfrm rot="10800000">
                <a:off x="8303163"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10" name="Oval 809">
                <a:extLst>
                  <a:ext uri="{FF2B5EF4-FFF2-40B4-BE49-F238E27FC236}">
                    <a16:creationId xmlns:a16="http://schemas.microsoft.com/office/drawing/2014/main" id="{EB11A138-4049-734C-856A-803310CDCE0B}"/>
                  </a:ext>
                </a:extLst>
              </p:cNvPr>
              <p:cNvSpPr/>
              <p:nvPr/>
            </p:nvSpPr>
            <p:spPr>
              <a:xfrm rot="10800000">
                <a:off x="7640864" y="4420154"/>
                <a:ext cx="303203" cy="303203"/>
              </a:xfrm>
              <a:prstGeom prst="ellipse">
                <a:avLst/>
              </a:prstGeom>
              <a:solidFill>
                <a:schemeClr val="bg1">
                  <a:lumMod val="85000"/>
                </a:schemeClr>
              </a:solidFill>
              <a:ln w="28575">
                <a:solidFill>
                  <a:schemeClr val="bg1">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11" name="Oval 810">
                <a:extLst>
                  <a:ext uri="{FF2B5EF4-FFF2-40B4-BE49-F238E27FC236}">
                    <a16:creationId xmlns:a16="http://schemas.microsoft.com/office/drawing/2014/main" id="{FB806DE4-508D-B048-816F-683EB1616520}"/>
                  </a:ext>
                </a:extLst>
              </p:cNvPr>
              <p:cNvSpPr/>
              <p:nvPr/>
            </p:nvSpPr>
            <p:spPr>
              <a:xfrm rot="10800000">
                <a:off x="8629707"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12" name="Oval 811">
                <a:extLst>
                  <a:ext uri="{FF2B5EF4-FFF2-40B4-BE49-F238E27FC236}">
                    <a16:creationId xmlns:a16="http://schemas.microsoft.com/office/drawing/2014/main" id="{FA9E32BB-8791-E941-A116-BC41226FC7D2}"/>
                  </a:ext>
                </a:extLst>
              </p:cNvPr>
              <p:cNvSpPr/>
              <p:nvPr/>
            </p:nvSpPr>
            <p:spPr>
              <a:xfrm rot="10800000">
                <a:off x="7996869" y="5375648"/>
                <a:ext cx="303203" cy="303203"/>
              </a:xfrm>
              <a:prstGeom prst="ellipse">
                <a:avLst/>
              </a:prstGeom>
              <a:solidFill>
                <a:schemeClr val="accent5">
                  <a:lumMod val="20000"/>
                  <a:lumOff val="80000"/>
                </a:schemeClr>
              </a:solidFill>
              <a:ln w="28575">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13" name="Freeform 812">
                <a:extLst>
                  <a:ext uri="{FF2B5EF4-FFF2-40B4-BE49-F238E27FC236}">
                    <a16:creationId xmlns:a16="http://schemas.microsoft.com/office/drawing/2014/main" id="{8946DE75-092E-A745-88FC-942265C1FFA4}"/>
                  </a:ext>
                </a:extLst>
              </p:cNvPr>
              <p:cNvSpPr/>
              <p:nvPr/>
            </p:nvSpPr>
            <p:spPr bwMode="auto">
              <a:xfrm>
                <a:off x="9444949" y="3032566"/>
                <a:ext cx="648182" cy="344925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814" name="Freeform 813">
                <a:extLst>
                  <a:ext uri="{FF2B5EF4-FFF2-40B4-BE49-F238E27FC236}">
                    <a16:creationId xmlns:a16="http://schemas.microsoft.com/office/drawing/2014/main" id="{7EB7F632-600C-1B40-819E-93EAFE4596B4}"/>
                  </a:ext>
                </a:extLst>
              </p:cNvPr>
              <p:cNvSpPr/>
              <p:nvPr/>
            </p:nvSpPr>
            <p:spPr bwMode="auto">
              <a:xfrm>
                <a:off x="9420265" y="3068176"/>
                <a:ext cx="1346397" cy="3413645"/>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815" name="Freeform 814">
                <a:extLst>
                  <a:ext uri="{FF2B5EF4-FFF2-40B4-BE49-F238E27FC236}">
                    <a16:creationId xmlns:a16="http://schemas.microsoft.com/office/drawing/2014/main" id="{EFAD4768-82F8-6D46-B56D-E2865C34F8B1}"/>
                  </a:ext>
                </a:extLst>
              </p:cNvPr>
              <p:cNvSpPr/>
              <p:nvPr/>
            </p:nvSpPr>
            <p:spPr bwMode="auto">
              <a:xfrm flipH="1">
                <a:off x="8831490" y="5678851"/>
                <a:ext cx="630252" cy="802970"/>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816" name="Freeform 815">
                <a:extLst>
                  <a:ext uri="{FF2B5EF4-FFF2-40B4-BE49-F238E27FC236}">
                    <a16:creationId xmlns:a16="http://schemas.microsoft.com/office/drawing/2014/main" id="{50CBD8D6-C229-5647-86F3-6D3200BA3840}"/>
                  </a:ext>
                </a:extLst>
              </p:cNvPr>
              <p:cNvSpPr/>
              <p:nvPr/>
            </p:nvSpPr>
            <p:spPr bwMode="auto">
              <a:xfrm flipH="1">
                <a:off x="8194882" y="5678858"/>
                <a:ext cx="1266862" cy="802963"/>
              </a:xfrm>
              <a:custGeom>
                <a:avLst/>
                <a:gdLst>
                  <a:gd name="connsiteX0" fmla="*/ 648182 w 648182"/>
                  <a:gd name="connsiteY0" fmla="*/ 0 h 3310359"/>
                  <a:gd name="connsiteX1" fmla="*/ 254643 w 648182"/>
                  <a:gd name="connsiteY1" fmla="*/ 2743200 h 3310359"/>
                  <a:gd name="connsiteX2" fmla="*/ 0 w 648182"/>
                  <a:gd name="connsiteY2" fmla="*/ 3310359 h 3310359"/>
                </a:gdLst>
                <a:ahLst/>
                <a:cxnLst>
                  <a:cxn ang="0">
                    <a:pos x="connsiteX0" y="connsiteY0"/>
                  </a:cxn>
                  <a:cxn ang="0">
                    <a:pos x="connsiteX1" y="connsiteY1"/>
                  </a:cxn>
                  <a:cxn ang="0">
                    <a:pos x="connsiteX2" y="connsiteY2"/>
                  </a:cxn>
                </a:cxnLst>
                <a:rect l="l" t="t" r="r" b="b"/>
                <a:pathLst>
                  <a:path w="648182" h="3310359">
                    <a:moveTo>
                      <a:pt x="648182" y="0"/>
                    </a:moveTo>
                    <a:cubicBezTo>
                      <a:pt x="505427" y="1095736"/>
                      <a:pt x="362673" y="2191473"/>
                      <a:pt x="254643" y="2743200"/>
                    </a:cubicBezTo>
                    <a:cubicBezTo>
                      <a:pt x="146613" y="3294927"/>
                      <a:pt x="73306" y="3302643"/>
                      <a:pt x="0" y="3310359"/>
                    </a:cubicBezTo>
                  </a:path>
                </a:pathLst>
              </a:custGeom>
              <a:noFill/>
              <a:ln w="28575">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50"/>
              </a:p>
            </p:txBody>
          </p:sp>
          <p:sp>
            <p:nvSpPr>
              <p:cNvPr id="817" name="Oval 816">
                <a:extLst>
                  <a:ext uri="{FF2B5EF4-FFF2-40B4-BE49-F238E27FC236}">
                    <a16:creationId xmlns:a16="http://schemas.microsoft.com/office/drawing/2014/main" id="{422F4A18-BFA7-5F40-B888-F8CD9406BA78}"/>
                  </a:ext>
                </a:extLst>
              </p:cNvPr>
              <p:cNvSpPr/>
              <p:nvPr/>
            </p:nvSpPr>
            <p:spPr>
              <a:xfrm rot="10800000">
                <a:off x="9288779" y="6331282"/>
                <a:ext cx="303203" cy="303203"/>
              </a:xfrm>
              <a:prstGeom prst="ellipse">
                <a:avLst/>
              </a:prstGeom>
              <a:solidFill>
                <a:schemeClr val="accent4">
                  <a:lumMod val="20000"/>
                  <a:lumOff val="80000"/>
                </a:schemeClr>
              </a:solidFill>
              <a:ln w="28575">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18" name="Oval 817">
                <a:extLst>
                  <a:ext uri="{FF2B5EF4-FFF2-40B4-BE49-F238E27FC236}">
                    <a16:creationId xmlns:a16="http://schemas.microsoft.com/office/drawing/2014/main" id="{3DB31570-1745-CC40-B441-E68A3ACE5C11}"/>
                  </a:ext>
                </a:extLst>
              </p:cNvPr>
              <p:cNvSpPr/>
              <p:nvPr/>
            </p:nvSpPr>
            <p:spPr>
              <a:xfrm rot="10800000">
                <a:off x="10610433" y="2747799"/>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sp>
            <p:nvSpPr>
              <p:cNvPr id="819" name="Oval 818">
                <a:extLst>
                  <a:ext uri="{FF2B5EF4-FFF2-40B4-BE49-F238E27FC236}">
                    <a16:creationId xmlns:a16="http://schemas.microsoft.com/office/drawing/2014/main" id="{C3D52BA4-678B-4745-A165-79555A1D1144}"/>
                  </a:ext>
                </a:extLst>
              </p:cNvPr>
              <p:cNvSpPr/>
              <p:nvPr/>
            </p:nvSpPr>
            <p:spPr>
              <a:xfrm rot="10800000">
                <a:off x="9951220" y="2747798"/>
                <a:ext cx="303203" cy="303203"/>
              </a:xfrm>
              <a:prstGeom prst="ellipse">
                <a:avLst/>
              </a:prstGeom>
              <a:solidFill>
                <a:schemeClr val="accent6">
                  <a:lumMod val="20000"/>
                  <a:lumOff val="80000"/>
                </a:schemeClr>
              </a:solidFill>
              <a:ln w="2857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050" dirty="0"/>
              </a:p>
            </p:txBody>
          </p:sp>
        </p:grpSp>
        <p:sp>
          <p:nvSpPr>
            <p:cNvPr id="762" name="Magnetic Disk 761">
              <a:extLst>
                <a:ext uri="{FF2B5EF4-FFF2-40B4-BE49-F238E27FC236}">
                  <a16:creationId xmlns:a16="http://schemas.microsoft.com/office/drawing/2014/main" id="{A5F5DC80-2FA4-7448-88CF-0D485CE84D3A}"/>
                </a:ext>
              </a:extLst>
            </p:cNvPr>
            <p:cNvSpPr/>
            <p:nvPr/>
          </p:nvSpPr>
          <p:spPr bwMode="auto">
            <a:xfrm>
              <a:off x="2397333" y="5204059"/>
              <a:ext cx="540000" cy="540000"/>
            </a:xfrm>
            <a:prstGeom prst="flowChartMagneticDisk">
              <a:avLst/>
            </a:prstGeom>
            <a:solidFill>
              <a:srgbClr val="0070C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63" name="Magnetic Disk 762">
              <a:extLst>
                <a:ext uri="{FF2B5EF4-FFF2-40B4-BE49-F238E27FC236}">
                  <a16:creationId xmlns:a16="http://schemas.microsoft.com/office/drawing/2014/main" id="{8B48166D-F3A5-4E46-8D5A-9528B8205396}"/>
                </a:ext>
              </a:extLst>
            </p:cNvPr>
            <p:cNvSpPr/>
            <p:nvPr/>
          </p:nvSpPr>
          <p:spPr bwMode="auto">
            <a:xfrm>
              <a:off x="2935883" y="5210408"/>
              <a:ext cx="540000" cy="540000"/>
            </a:xfrm>
            <a:prstGeom prst="flowChartMagneticDisk">
              <a:avLst/>
            </a:prstGeom>
            <a:solidFill>
              <a:srgbClr val="00B0F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64" name="Magnetic Disk 763">
              <a:extLst>
                <a:ext uri="{FF2B5EF4-FFF2-40B4-BE49-F238E27FC236}">
                  <a16:creationId xmlns:a16="http://schemas.microsoft.com/office/drawing/2014/main" id="{B0950C59-6D11-4143-B33F-1DF08A2590F6}"/>
                </a:ext>
              </a:extLst>
            </p:cNvPr>
            <p:cNvSpPr/>
            <p:nvPr/>
          </p:nvSpPr>
          <p:spPr bwMode="auto">
            <a:xfrm>
              <a:off x="2400576" y="4851191"/>
              <a:ext cx="540000" cy="540000"/>
            </a:xfrm>
            <a:prstGeom prst="flowChartMagneticDisk">
              <a:avLst/>
            </a:prstGeom>
            <a:solidFill>
              <a:srgbClr val="00B0F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65" name="Magnetic Disk 764">
              <a:extLst>
                <a:ext uri="{FF2B5EF4-FFF2-40B4-BE49-F238E27FC236}">
                  <a16:creationId xmlns:a16="http://schemas.microsoft.com/office/drawing/2014/main" id="{1CA7F79D-AF70-6E4B-B379-4FFA3050576A}"/>
                </a:ext>
              </a:extLst>
            </p:cNvPr>
            <p:cNvSpPr/>
            <p:nvPr/>
          </p:nvSpPr>
          <p:spPr bwMode="auto">
            <a:xfrm>
              <a:off x="2932017" y="4851191"/>
              <a:ext cx="540000" cy="540000"/>
            </a:xfrm>
            <a:prstGeom prst="flowChartMagneticDisk">
              <a:avLst/>
            </a:prstGeom>
            <a:solidFill>
              <a:srgbClr val="0070C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66" name="Magnetic Disk 765">
              <a:extLst>
                <a:ext uri="{FF2B5EF4-FFF2-40B4-BE49-F238E27FC236}">
                  <a16:creationId xmlns:a16="http://schemas.microsoft.com/office/drawing/2014/main" id="{20C9D06F-2F43-C64F-93BF-B7818E101456}"/>
                </a:ext>
              </a:extLst>
            </p:cNvPr>
            <p:cNvSpPr/>
            <p:nvPr/>
          </p:nvSpPr>
          <p:spPr bwMode="auto">
            <a:xfrm>
              <a:off x="3484717" y="5204059"/>
              <a:ext cx="540000" cy="540000"/>
            </a:xfrm>
            <a:prstGeom prst="flowChartMagneticDisk">
              <a:avLst/>
            </a:prstGeom>
            <a:solidFill>
              <a:srgbClr val="0070C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67" name="Magnetic Disk 766">
              <a:extLst>
                <a:ext uri="{FF2B5EF4-FFF2-40B4-BE49-F238E27FC236}">
                  <a16:creationId xmlns:a16="http://schemas.microsoft.com/office/drawing/2014/main" id="{310A0841-C185-D54E-9722-A2FA84BC8C73}"/>
                </a:ext>
              </a:extLst>
            </p:cNvPr>
            <p:cNvSpPr/>
            <p:nvPr/>
          </p:nvSpPr>
          <p:spPr bwMode="auto">
            <a:xfrm>
              <a:off x="3480300" y="4855035"/>
              <a:ext cx="540000" cy="540000"/>
            </a:xfrm>
            <a:prstGeom prst="flowChartMagneticDisk">
              <a:avLst/>
            </a:prstGeom>
            <a:solidFill>
              <a:srgbClr val="00B0F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68" name="Magnetic Disk 767">
              <a:extLst>
                <a:ext uri="{FF2B5EF4-FFF2-40B4-BE49-F238E27FC236}">
                  <a16:creationId xmlns:a16="http://schemas.microsoft.com/office/drawing/2014/main" id="{BBBE10DE-9319-0040-9467-DC2EB88151C4}"/>
                </a:ext>
              </a:extLst>
            </p:cNvPr>
            <p:cNvSpPr/>
            <p:nvPr/>
          </p:nvSpPr>
          <p:spPr bwMode="auto">
            <a:xfrm>
              <a:off x="7163728" y="3961566"/>
              <a:ext cx="540000" cy="540000"/>
            </a:xfrm>
            <a:prstGeom prst="flowChartMagneticDisk">
              <a:avLst/>
            </a:prstGeom>
            <a:solidFill>
              <a:srgbClr val="00B0F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69" name="Magnetic Disk 768">
              <a:extLst>
                <a:ext uri="{FF2B5EF4-FFF2-40B4-BE49-F238E27FC236}">
                  <a16:creationId xmlns:a16="http://schemas.microsoft.com/office/drawing/2014/main" id="{4C2AC0CF-3177-D54C-86C3-02F858C77D52}"/>
                </a:ext>
              </a:extLst>
            </p:cNvPr>
            <p:cNvSpPr/>
            <p:nvPr/>
          </p:nvSpPr>
          <p:spPr bwMode="auto">
            <a:xfrm>
              <a:off x="7176473" y="5775162"/>
              <a:ext cx="540000" cy="540000"/>
            </a:xfrm>
            <a:prstGeom prst="flowChartMagneticDisk">
              <a:avLst/>
            </a:prstGeom>
            <a:solidFill>
              <a:srgbClr val="0070C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70" name="Magnetic Disk 769">
              <a:extLst>
                <a:ext uri="{FF2B5EF4-FFF2-40B4-BE49-F238E27FC236}">
                  <a16:creationId xmlns:a16="http://schemas.microsoft.com/office/drawing/2014/main" id="{91C271AC-8E9A-D849-B183-FE1E4AF625C7}"/>
                </a:ext>
              </a:extLst>
            </p:cNvPr>
            <p:cNvSpPr/>
            <p:nvPr/>
          </p:nvSpPr>
          <p:spPr bwMode="auto">
            <a:xfrm>
              <a:off x="12589910" y="3968753"/>
              <a:ext cx="540000" cy="540000"/>
            </a:xfrm>
            <a:prstGeom prst="flowChartMagneticDisk">
              <a:avLst/>
            </a:prstGeom>
            <a:solidFill>
              <a:srgbClr val="00B0F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71" name="Magnetic Disk 770">
              <a:extLst>
                <a:ext uri="{FF2B5EF4-FFF2-40B4-BE49-F238E27FC236}">
                  <a16:creationId xmlns:a16="http://schemas.microsoft.com/office/drawing/2014/main" id="{E1C97902-ADF5-AE45-A955-20E1CAE716FC}"/>
                </a:ext>
              </a:extLst>
            </p:cNvPr>
            <p:cNvSpPr/>
            <p:nvPr/>
          </p:nvSpPr>
          <p:spPr bwMode="auto">
            <a:xfrm>
              <a:off x="12602655" y="5782349"/>
              <a:ext cx="540000" cy="540000"/>
            </a:xfrm>
            <a:prstGeom prst="flowChartMagneticDisk">
              <a:avLst/>
            </a:prstGeom>
            <a:solidFill>
              <a:srgbClr val="0070C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72" name="Magnetic Disk 771">
              <a:extLst>
                <a:ext uri="{FF2B5EF4-FFF2-40B4-BE49-F238E27FC236}">
                  <a16:creationId xmlns:a16="http://schemas.microsoft.com/office/drawing/2014/main" id="{4F26550F-0D51-2842-9944-D4EB3969043A}"/>
                </a:ext>
              </a:extLst>
            </p:cNvPr>
            <p:cNvSpPr/>
            <p:nvPr/>
          </p:nvSpPr>
          <p:spPr bwMode="auto">
            <a:xfrm>
              <a:off x="9891352" y="3961566"/>
              <a:ext cx="540000" cy="540000"/>
            </a:xfrm>
            <a:prstGeom prst="flowChartMagneticDisk">
              <a:avLst/>
            </a:prstGeom>
            <a:solidFill>
              <a:srgbClr val="0070C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773" name="Magnetic Disk 772">
              <a:extLst>
                <a:ext uri="{FF2B5EF4-FFF2-40B4-BE49-F238E27FC236}">
                  <a16:creationId xmlns:a16="http://schemas.microsoft.com/office/drawing/2014/main" id="{04BF935A-E44A-104C-A3D9-D9ABE7A3EEF9}"/>
                </a:ext>
              </a:extLst>
            </p:cNvPr>
            <p:cNvSpPr/>
            <p:nvPr/>
          </p:nvSpPr>
          <p:spPr bwMode="auto">
            <a:xfrm>
              <a:off x="9904097" y="5775162"/>
              <a:ext cx="540000" cy="540000"/>
            </a:xfrm>
            <a:prstGeom prst="flowChartMagneticDisk">
              <a:avLst/>
            </a:prstGeom>
            <a:solidFill>
              <a:srgbClr val="00B0F0"/>
            </a:solidFill>
            <a:ln w="3810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6" name="Title 1">
            <a:extLst>
              <a:ext uri="{FF2B5EF4-FFF2-40B4-BE49-F238E27FC236}">
                <a16:creationId xmlns:a16="http://schemas.microsoft.com/office/drawing/2014/main" id="{BFED0923-A3D0-3844-8687-7D83AD34D0C1}"/>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Zero Setup Training</a:t>
            </a:r>
          </a:p>
        </p:txBody>
      </p:sp>
    </p:spTree>
    <p:extLst>
      <p:ext uri="{BB962C8B-B14F-4D97-AF65-F5344CB8AC3E}">
        <p14:creationId xmlns:p14="http://schemas.microsoft.com/office/powerpoint/2010/main" val="3256747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7EF228-911F-EA46-83D2-A07F61AB41AE}"/>
              </a:ext>
            </a:extLst>
          </p:cNvPr>
          <p:cNvPicPr>
            <a:picLocks noChangeAspect="1"/>
          </p:cNvPicPr>
          <p:nvPr/>
        </p:nvPicPr>
        <p:blipFill>
          <a:blip r:embed="rId2"/>
          <a:stretch>
            <a:fillRect/>
          </a:stretch>
        </p:blipFill>
        <p:spPr>
          <a:xfrm>
            <a:off x="1148798" y="914401"/>
            <a:ext cx="3095280" cy="1212204"/>
          </a:xfrm>
          <a:prstGeom prst="rect">
            <a:avLst/>
          </a:prstGeom>
        </p:spPr>
      </p:pic>
      <p:pic>
        <p:nvPicPr>
          <p:cNvPr id="5" name="Picture 4">
            <a:extLst>
              <a:ext uri="{FF2B5EF4-FFF2-40B4-BE49-F238E27FC236}">
                <a16:creationId xmlns:a16="http://schemas.microsoft.com/office/drawing/2014/main" id="{6150DEDE-980E-C645-B3FD-79A91C21794C}"/>
              </a:ext>
            </a:extLst>
          </p:cNvPr>
          <p:cNvPicPr>
            <a:picLocks noChangeAspect="1"/>
          </p:cNvPicPr>
          <p:nvPr/>
        </p:nvPicPr>
        <p:blipFill>
          <a:blip r:embed="rId3"/>
          <a:stretch>
            <a:fillRect/>
          </a:stretch>
        </p:blipFill>
        <p:spPr>
          <a:xfrm>
            <a:off x="4363528" y="900974"/>
            <a:ext cx="3008769" cy="1225631"/>
          </a:xfrm>
          <a:prstGeom prst="rect">
            <a:avLst/>
          </a:prstGeom>
        </p:spPr>
      </p:pic>
      <p:pic>
        <p:nvPicPr>
          <p:cNvPr id="6" name="Picture 5">
            <a:extLst>
              <a:ext uri="{FF2B5EF4-FFF2-40B4-BE49-F238E27FC236}">
                <a16:creationId xmlns:a16="http://schemas.microsoft.com/office/drawing/2014/main" id="{01B468D5-C94C-864F-90DE-4A5B2D628C8B}"/>
              </a:ext>
            </a:extLst>
          </p:cNvPr>
          <p:cNvPicPr>
            <a:picLocks noChangeAspect="1"/>
          </p:cNvPicPr>
          <p:nvPr/>
        </p:nvPicPr>
        <p:blipFill>
          <a:blip r:embed="rId4"/>
          <a:stretch>
            <a:fillRect/>
          </a:stretch>
        </p:blipFill>
        <p:spPr>
          <a:xfrm>
            <a:off x="1148798" y="2284192"/>
            <a:ext cx="3095280" cy="1147233"/>
          </a:xfrm>
          <a:prstGeom prst="rect">
            <a:avLst/>
          </a:prstGeom>
        </p:spPr>
      </p:pic>
      <p:pic>
        <p:nvPicPr>
          <p:cNvPr id="7" name="Picture 6">
            <a:extLst>
              <a:ext uri="{FF2B5EF4-FFF2-40B4-BE49-F238E27FC236}">
                <a16:creationId xmlns:a16="http://schemas.microsoft.com/office/drawing/2014/main" id="{D885CC1C-D5CA-4747-8DF5-4DB5AA792032}"/>
              </a:ext>
            </a:extLst>
          </p:cNvPr>
          <p:cNvPicPr>
            <a:picLocks noChangeAspect="1"/>
          </p:cNvPicPr>
          <p:nvPr/>
        </p:nvPicPr>
        <p:blipFill>
          <a:blip r:embed="rId5"/>
          <a:stretch>
            <a:fillRect/>
          </a:stretch>
        </p:blipFill>
        <p:spPr>
          <a:xfrm>
            <a:off x="4363528" y="2284192"/>
            <a:ext cx="3008769" cy="1154836"/>
          </a:xfrm>
          <a:prstGeom prst="rect">
            <a:avLst/>
          </a:prstGeom>
        </p:spPr>
      </p:pic>
      <p:pic>
        <p:nvPicPr>
          <p:cNvPr id="8" name="Picture 7">
            <a:extLst>
              <a:ext uri="{FF2B5EF4-FFF2-40B4-BE49-F238E27FC236}">
                <a16:creationId xmlns:a16="http://schemas.microsoft.com/office/drawing/2014/main" id="{436AF03F-2791-6C44-A74E-CEBD37101622}"/>
              </a:ext>
            </a:extLst>
          </p:cNvPr>
          <p:cNvPicPr>
            <a:picLocks noChangeAspect="1"/>
          </p:cNvPicPr>
          <p:nvPr/>
        </p:nvPicPr>
        <p:blipFill>
          <a:blip r:embed="rId6"/>
          <a:stretch>
            <a:fillRect/>
          </a:stretch>
        </p:blipFill>
        <p:spPr>
          <a:xfrm>
            <a:off x="4363528" y="3596616"/>
            <a:ext cx="3008769" cy="1199926"/>
          </a:xfrm>
          <a:prstGeom prst="rect">
            <a:avLst/>
          </a:prstGeom>
        </p:spPr>
      </p:pic>
      <p:sp>
        <p:nvSpPr>
          <p:cNvPr id="9" name="TextBox 8">
            <a:extLst>
              <a:ext uri="{FF2B5EF4-FFF2-40B4-BE49-F238E27FC236}">
                <a16:creationId xmlns:a16="http://schemas.microsoft.com/office/drawing/2014/main" id="{99BD31BD-CBF0-AF43-8446-543A26B39716}"/>
              </a:ext>
            </a:extLst>
          </p:cNvPr>
          <p:cNvSpPr txBox="1"/>
          <p:nvPr/>
        </p:nvSpPr>
        <p:spPr>
          <a:xfrm>
            <a:off x="2280621" y="3638279"/>
            <a:ext cx="957431" cy="707886"/>
          </a:xfrm>
          <a:prstGeom prst="rect">
            <a:avLst/>
          </a:prstGeom>
          <a:noFill/>
        </p:spPr>
        <p:txBody>
          <a:bodyPr wrap="square" rtlCol="0">
            <a:spAutoFit/>
          </a:bodyPr>
          <a:lstStyle/>
          <a:p>
            <a:r>
              <a:rPr lang="en-US" sz="4000" b="1" dirty="0">
                <a:solidFill>
                  <a:schemeClr val="bg1"/>
                </a:solidFill>
              </a:rPr>
              <a:t>…</a:t>
            </a:r>
          </a:p>
        </p:txBody>
      </p:sp>
      <p:sp>
        <p:nvSpPr>
          <p:cNvPr id="10" name="Title 1">
            <a:extLst>
              <a:ext uri="{FF2B5EF4-FFF2-40B4-BE49-F238E27FC236}">
                <a16:creationId xmlns:a16="http://schemas.microsoft.com/office/drawing/2014/main" id="{C5B2D960-267A-E145-9D95-460F2D857E53}"/>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Automatic Model Tuning</a:t>
            </a:r>
          </a:p>
        </p:txBody>
      </p:sp>
    </p:spTree>
    <p:extLst>
      <p:ext uri="{BB962C8B-B14F-4D97-AF65-F5344CB8AC3E}">
        <p14:creationId xmlns:p14="http://schemas.microsoft.com/office/powerpoint/2010/main" val="2343695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6F67B3-3DC7-554B-8BBE-EB04DE751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607" y="1292671"/>
            <a:ext cx="985403" cy="336680"/>
          </a:xfrm>
          <a:prstGeom prst="rect">
            <a:avLst/>
          </a:prstGeom>
        </p:spPr>
      </p:pic>
      <p:pic>
        <p:nvPicPr>
          <p:cNvPr id="19" name="Picture 18">
            <a:extLst>
              <a:ext uri="{FF2B5EF4-FFF2-40B4-BE49-F238E27FC236}">
                <a16:creationId xmlns:a16="http://schemas.microsoft.com/office/drawing/2014/main" id="{3656C03F-C26B-1140-9B8A-D3710ED94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608" y="2054951"/>
            <a:ext cx="985400" cy="187784"/>
          </a:xfrm>
          <a:prstGeom prst="rect">
            <a:avLst/>
          </a:prstGeom>
        </p:spPr>
      </p:pic>
      <p:pic>
        <p:nvPicPr>
          <p:cNvPr id="20" name="Picture 2" descr="Image result for pytorch logo">
            <a:extLst>
              <a:ext uri="{FF2B5EF4-FFF2-40B4-BE49-F238E27FC236}">
                <a16:creationId xmlns:a16="http://schemas.microsoft.com/office/drawing/2014/main" id="{22A88218-E9F0-D840-9238-508D28883C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12608" y="2668337"/>
            <a:ext cx="985400" cy="2059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onnx logo">
            <a:extLst>
              <a:ext uri="{FF2B5EF4-FFF2-40B4-BE49-F238E27FC236}">
                <a16:creationId xmlns:a16="http://schemas.microsoft.com/office/drawing/2014/main" id="{9D57CD7C-9C06-104F-AF21-7651D9E7FB9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12608" y="3299872"/>
            <a:ext cx="985400" cy="2534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xgboost logo">
            <a:extLst>
              <a:ext uri="{FF2B5EF4-FFF2-40B4-BE49-F238E27FC236}">
                <a16:creationId xmlns:a16="http://schemas.microsoft.com/office/drawing/2014/main" id="{CA4A8AF7-7583-A34A-AE6F-93DDF9F3B6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9337" y="3978961"/>
            <a:ext cx="985400" cy="3791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08D580D-5778-8C48-BCB6-F29E4E3120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22361" y="1232218"/>
            <a:ext cx="959738" cy="410584"/>
          </a:xfrm>
          <a:prstGeom prst="rect">
            <a:avLst/>
          </a:prstGeom>
        </p:spPr>
      </p:pic>
      <p:pic>
        <p:nvPicPr>
          <p:cNvPr id="24" name="Picture 4" descr="Image result for nvidia logo white">
            <a:extLst>
              <a:ext uri="{FF2B5EF4-FFF2-40B4-BE49-F238E27FC236}">
                <a16:creationId xmlns:a16="http://schemas.microsoft.com/office/drawing/2014/main" id="{9587563A-BE86-C143-BA9E-6C18FAC6E1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9530" y="2077662"/>
            <a:ext cx="985400" cy="2125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arm logo">
            <a:extLst>
              <a:ext uri="{FF2B5EF4-FFF2-40B4-BE49-F238E27FC236}">
                <a16:creationId xmlns:a16="http://schemas.microsoft.com/office/drawing/2014/main" id="{2F83A0CD-C9A5-F948-A156-F588E6D746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06610" y="4173165"/>
            <a:ext cx="591240" cy="1849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qualcomm logo">
            <a:extLst>
              <a:ext uri="{FF2B5EF4-FFF2-40B4-BE49-F238E27FC236}">
                <a16:creationId xmlns:a16="http://schemas.microsoft.com/office/drawing/2014/main" id="{46867B8B-A531-5043-B5B7-B5F7FC0370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9530" y="2725058"/>
            <a:ext cx="985400" cy="37638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cadence logo">
            <a:extLst>
              <a:ext uri="{FF2B5EF4-FFF2-40B4-BE49-F238E27FC236}">
                <a16:creationId xmlns:a16="http://schemas.microsoft.com/office/drawing/2014/main" id="{B64BBF65-EDB7-914A-ABC6-20B9802E6808}"/>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09530" y="3536298"/>
            <a:ext cx="985400" cy="20200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CDBC2C9-AA3E-4843-A235-79A60724B4B4}"/>
              </a:ext>
            </a:extLst>
          </p:cNvPr>
          <p:cNvSpPr txBox="1"/>
          <p:nvPr/>
        </p:nvSpPr>
        <p:spPr>
          <a:xfrm>
            <a:off x="4142959" y="3113615"/>
            <a:ext cx="792525" cy="544765"/>
          </a:xfrm>
          <a:prstGeom prst="rect">
            <a:avLst/>
          </a:prstGeom>
          <a:noFill/>
        </p:spPr>
        <p:txBody>
          <a:bodyPr wrap="none" lIns="182880" tIns="146304" rIns="182880" bIns="146304" rtlCol="0">
            <a:spAutoFit/>
          </a:bodyPr>
          <a:lstStyle/>
          <a:p>
            <a:pPr marL="0" marR="0" lvl="0" indent="0" defTabSz="1097213" eaLnBrk="1" fontAlgn="auto" latinLnBrk="0" hangingPunct="1">
              <a:lnSpc>
                <a:spcPct val="90000"/>
              </a:lnSpc>
              <a:spcBef>
                <a:spcPts val="0"/>
              </a:spcBef>
              <a:spcAft>
                <a:spcPts val="1800"/>
              </a:spcAft>
              <a:buClrTx/>
              <a:buSzTx/>
              <a:buFontTx/>
              <a:buNone/>
              <a:tabLst/>
              <a:defRPr/>
            </a:pPr>
            <a:r>
              <a:rPr kumimoji="0" lang="en-US" b="0" i="0" u="none" strike="noStrike" kern="0" cap="none" spc="0" normalizeH="0" baseline="0" noProof="0" dirty="0">
                <a:ln>
                  <a:noFill/>
                </a:ln>
                <a:solidFill>
                  <a:schemeClr val="bg1"/>
                </a:solidFill>
                <a:effectLst/>
                <a:uLnTx/>
                <a:uFillTx/>
              </a:rPr>
              <a:t>Neo</a:t>
            </a:r>
            <a:endParaRPr kumimoji="0" lang="en-US" sz="3200" b="0" i="0" u="none" strike="noStrike" kern="0" cap="none" spc="0" normalizeH="0" baseline="0" noProof="0" dirty="0">
              <a:ln>
                <a:noFill/>
              </a:ln>
              <a:solidFill>
                <a:schemeClr val="bg1"/>
              </a:solidFill>
              <a:effectLst/>
              <a:uLnTx/>
              <a:uFillTx/>
            </a:endParaRPr>
          </a:p>
        </p:txBody>
      </p:sp>
      <p:cxnSp>
        <p:nvCxnSpPr>
          <p:cNvPr id="29" name="Straight Connector 28">
            <a:extLst>
              <a:ext uri="{FF2B5EF4-FFF2-40B4-BE49-F238E27FC236}">
                <a16:creationId xmlns:a16="http://schemas.microsoft.com/office/drawing/2014/main" id="{1DBC05D2-A70C-B143-892E-493607D1C1D9}"/>
              </a:ext>
            </a:extLst>
          </p:cNvPr>
          <p:cNvCxnSpPr>
            <a:cxnSpLocks/>
          </p:cNvCxnSpPr>
          <p:nvPr/>
        </p:nvCxnSpPr>
        <p:spPr>
          <a:xfrm>
            <a:off x="2454367" y="1437511"/>
            <a:ext cx="1663177" cy="1287548"/>
          </a:xfrm>
          <a:prstGeom prst="line">
            <a:avLst/>
          </a:prstGeom>
          <a:noFill/>
          <a:ln w="9525" cap="flat" cmpd="sng" algn="ctr">
            <a:solidFill>
              <a:srgbClr val="FFFFFF"/>
            </a:solidFill>
            <a:prstDash val="solid"/>
            <a:headEnd type="none"/>
            <a:tailEnd type="none"/>
          </a:ln>
          <a:effectLst/>
        </p:spPr>
      </p:cxnSp>
      <p:cxnSp>
        <p:nvCxnSpPr>
          <p:cNvPr id="30" name="Straight Connector 29">
            <a:extLst>
              <a:ext uri="{FF2B5EF4-FFF2-40B4-BE49-F238E27FC236}">
                <a16:creationId xmlns:a16="http://schemas.microsoft.com/office/drawing/2014/main" id="{2BAB27DC-1F9E-1643-9B5F-43F9D6F51E65}"/>
              </a:ext>
            </a:extLst>
          </p:cNvPr>
          <p:cNvCxnSpPr>
            <a:cxnSpLocks/>
          </p:cNvCxnSpPr>
          <p:nvPr/>
        </p:nvCxnSpPr>
        <p:spPr>
          <a:xfrm flipH="1" flipV="1">
            <a:off x="2447884" y="2183930"/>
            <a:ext cx="1669660" cy="541128"/>
          </a:xfrm>
          <a:prstGeom prst="line">
            <a:avLst/>
          </a:prstGeom>
          <a:noFill/>
          <a:ln w="9525" cap="flat" cmpd="sng" algn="ctr">
            <a:solidFill>
              <a:srgbClr val="FFFFFF"/>
            </a:solidFill>
            <a:prstDash val="solid"/>
            <a:headEnd type="none"/>
            <a:tailEnd type="none"/>
          </a:ln>
          <a:effectLst/>
        </p:spPr>
      </p:cxnSp>
      <p:cxnSp>
        <p:nvCxnSpPr>
          <p:cNvPr id="31" name="Straight Connector 30">
            <a:extLst>
              <a:ext uri="{FF2B5EF4-FFF2-40B4-BE49-F238E27FC236}">
                <a16:creationId xmlns:a16="http://schemas.microsoft.com/office/drawing/2014/main" id="{E0EAEE9D-1CCC-BC45-B3A6-65CF2102344C}"/>
              </a:ext>
            </a:extLst>
          </p:cNvPr>
          <p:cNvCxnSpPr>
            <a:cxnSpLocks/>
          </p:cNvCxnSpPr>
          <p:nvPr/>
        </p:nvCxnSpPr>
        <p:spPr>
          <a:xfrm flipH="1">
            <a:off x="2493264" y="2725058"/>
            <a:ext cx="1624280" cy="71356"/>
          </a:xfrm>
          <a:prstGeom prst="line">
            <a:avLst/>
          </a:prstGeom>
          <a:noFill/>
          <a:ln w="9525" cap="flat" cmpd="sng" algn="ctr">
            <a:solidFill>
              <a:srgbClr val="FFFFFF"/>
            </a:solidFill>
            <a:prstDash val="solid"/>
            <a:headEnd type="none"/>
            <a:tailEnd type="none"/>
          </a:ln>
          <a:effectLst/>
        </p:spPr>
      </p:cxnSp>
      <p:cxnSp>
        <p:nvCxnSpPr>
          <p:cNvPr id="32" name="Straight Connector 31">
            <a:extLst>
              <a:ext uri="{FF2B5EF4-FFF2-40B4-BE49-F238E27FC236}">
                <a16:creationId xmlns:a16="http://schemas.microsoft.com/office/drawing/2014/main" id="{442AB00B-4B39-8545-ABFA-F5155B10E74C}"/>
              </a:ext>
            </a:extLst>
          </p:cNvPr>
          <p:cNvCxnSpPr>
            <a:cxnSpLocks/>
          </p:cNvCxnSpPr>
          <p:nvPr/>
        </p:nvCxnSpPr>
        <p:spPr>
          <a:xfrm flipH="1">
            <a:off x="2454366" y="2725058"/>
            <a:ext cx="1663178" cy="701558"/>
          </a:xfrm>
          <a:prstGeom prst="line">
            <a:avLst/>
          </a:prstGeom>
          <a:noFill/>
          <a:ln w="9525" cap="flat" cmpd="sng" algn="ctr">
            <a:solidFill>
              <a:srgbClr val="FFFFFF"/>
            </a:solidFill>
            <a:prstDash val="solid"/>
            <a:headEnd type="none"/>
            <a:tailEnd type="none"/>
          </a:ln>
          <a:effectLst/>
        </p:spPr>
      </p:cxnSp>
      <p:cxnSp>
        <p:nvCxnSpPr>
          <p:cNvPr id="33" name="Straight Connector 32">
            <a:extLst>
              <a:ext uri="{FF2B5EF4-FFF2-40B4-BE49-F238E27FC236}">
                <a16:creationId xmlns:a16="http://schemas.microsoft.com/office/drawing/2014/main" id="{0822ED3E-0AD3-E141-9549-FA500EE641C9}"/>
              </a:ext>
            </a:extLst>
          </p:cNvPr>
          <p:cNvCxnSpPr>
            <a:cxnSpLocks/>
          </p:cNvCxnSpPr>
          <p:nvPr/>
        </p:nvCxnSpPr>
        <p:spPr>
          <a:xfrm flipH="1">
            <a:off x="2493264" y="2725058"/>
            <a:ext cx="1624280" cy="1540597"/>
          </a:xfrm>
          <a:prstGeom prst="line">
            <a:avLst/>
          </a:prstGeom>
          <a:noFill/>
          <a:ln w="9525" cap="flat" cmpd="sng" algn="ctr">
            <a:solidFill>
              <a:srgbClr val="FFFFFF"/>
            </a:solidFill>
            <a:prstDash val="solid"/>
            <a:headEnd type="none"/>
            <a:tailEnd type="none"/>
          </a:ln>
          <a:effectLst/>
        </p:spPr>
      </p:cxnSp>
      <p:cxnSp>
        <p:nvCxnSpPr>
          <p:cNvPr id="34" name="Straight Connector 33">
            <a:extLst>
              <a:ext uri="{FF2B5EF4-FFF2-40B4-BE49-F238E27FC236}">
                <a16:creationId xmlns:a16="http://schemas.microsoft.com/office/drawing/2014/main" id="{1F65004C-9E3F-CE40-8AAA-20896B9D86D4}"/>
              </a:ext>
            </a:extLst>
          </p:cNvPr>
          <p:cNvCxnSpPr>
            <a:cxnSpLocks/>
          </p:cNvCxnSpPr>
          <p:nvPr/>
        </p:nvCxnSpPr>
        <p:spPr>
          <a:xfrm flipV="1">
            <a:off x="4940558" y="1437511"/>
            <a:ext cx="1656381" cy="1287548"/>
          </a:xfrm>
          <a:prstGeom prst="line">
            <a:avLst/>
          </a:prstGeom>
          <a:noFill/>
          <a:ln w="9525" cap="flat" cmpd="sng" algn="ctr">
            <a:solidFill>
              <a:srgbClr val="FFFFFF"/>
            </a:solidFill>
            <a:prstDash val="solid"/>
            <a:headEnd type="none"/>
            <a:tailEnd type="none"/>
          </a:ln>
          <a:effectLst/>
        </p:spPr>
      </p:cxnSp>
      <p:cxnSp>
        <p:nvCxnSpPr>
          <p:cNvPr id="35" name="Straight Connector 34">
            <a:extLst>
              <a:ext uri="{FF2B5EF4-FFF2-40B4-BE49-F238E27FC236}">
                <a16:creationId xmlns:a16="http://schemas.microsoft.com/office/drawing/2014/main" id="{2DA2FD16-1DA6-4648-9ED3-C7C3CB3EB5A6}"/>
              </a:ext>
            </a:extLst>
          </p:cNvPr>
          <p:cNvCxnSpPr>
            <a:cxnSpLocks/>
          </p:cNvCxnSpPr>
          <p:nvPr/>
        </p:nvCxnSpPr>
        <p:spPr>
          <a:xfrm flipV="1">
            <a:off x="4940558" y="2148842"/>
            <a:ext cx="1624280" cy="576215"/>
          </a:xfrm>
          <a:prstGeom prst="line">
            <a:avLst/>
          </a:prstGeom>
          <a:noFill/>
          <a:ln w="9525" cap="flat" cmpd="sng" algn="ctr">
            <a:solidFill>
              <a:srgbClr val="FFFFFF"/>
            </a:solidFill>
            <a:prstDash val="solid"/>
            <a:headEnd type="none"/>
            <a:tailEnd type="none"/>
          </a:ln>
          <a:effectLst/>
        </p:spPr>
      </p:cxnSp>
      <p:cxnSp>
        <p:nvCxnSpPr>
          <p:cNvPr id="36" name="Straight Connector 35">
            <a:extLst>
              <a:ext uri="{FF2B5EF4-FFF2-40B4-BE49-F238E27FC236}">
                <a16:creationId xmlns:a16="http://schemas.microsoft.com/office/drawing/2014/main" id="{DD5526F1-FFDE-CD42-BA8F-D58CAFA6FD7B}"/>
              </a:ext>
            </a:extLst>
          </p:cNvPr>
          <p:cNvCxnSpPr>
            <a:cxnSpLocks/>
          </p:cNvCxnSpPr>
          <p:nvPr/>
        </p:nvCxnSpPr>
        <p:spPr>
          <a:xfrm>
            <a:off x="4940558" y="2725058"/>
            <a:ext cx="1656381" cy="188191"/>
          </a:xfrm>
          <a:prstGeom prst="line">
            <a:avLst/>
          </a:prstGeom>
          <a:noFill/>
          <a:ln w="9525" cap="flat" cmpd="sng" algn="ctr">
            <a:solidFill>
              <a:srgbClr val="FFFFFF"/>
            </a:solidFill>
            <a:prstDash val="solid"/>
            <a:headEnd type="none"/>
            <a:tailEnd type="none"/>
          </a:ln>
          <a:effectLst/>
        </p:spPr>
      </p:cxnSp>
      <p:cxnSp>
        <p:nvCxnSpPr>
          <p:cNvPr id="37" name="Straight Connector 36">
            <a:extLst>
              <a:ext uri="{FF2B5EF4-FFF2-40B4-BE49-F238E27FC236}">
                <a16:creationId xmlns:a16="http://schemas.microsoft.com/office/drawing/2014/main" id="{55A8484C-51A5-A347-919D-0020B3E74A3D}"/>
              </a:ext>
            </a:extLst>
          </p:cNvPr>
          <p:cNvCxnSpPr>
            <a:cxnSpLocks/>
          </p:cNvCxnSpPr>
          <p:nvPr/>
        </p:nvCxnSpPr>
        <p:spPr>
          <a:xfrm>
            <a:off x="4940558" y="2725058"/>
            <a:ext cx="1624280" cy="912244"/>
          </a:xfrm>
          <a:prstGeom prst="line">
            <a:avLst/>
          </a:prstGeom>
          <a:noFill/>
          <a:ln w="9525" cap="flat" cmpd="sng" algn="ctr">
            <a:solidFill>
              <a:srgbClr val="FFFFFF"/>
            </a:solidFill>
            <a:prstDash val="solid"/>
            <a:headEnd type="none"/>
            <a:tailEnd type="none"/>
          </a:ln>
          <a:effectLst/>
        </p:spPr>
      </p:cxnSp>
      <p:cxnSp>
        <p:nvCxnSpPr>
          <p:cNvPr id="38" name="Straight Connector 37">
            <a:extLst>
              <a:ext uri="{FF2B5EF4-FFF2-40B4-BE49-F238E27FC236}">
                <a16:creationId xmlns:a16="http://schemas.microsoft.com/office/drawing/2014/main" id="{259EB51A-40E4-1240-8685-6E49F5CA4874}"/>
              </a:ext>
            </a:extLst>
          </p:cNvPr>
          <p:cNvCxnSpPr>
            <a:cxnSpLocks/>
          </p:cNvCxnSpPr>
          <p:nvPr/>
        </p:nvCxnSpPr>
        <p:spPr>
          <a:xfrm>
            <a:off x="4940559" y="2725058"/>
            <a:ext cx="1663177" cy="1481385"/>
          </a:xfrm>
          <a:prstGeom prst="line">
            <a:avLst/>
          </a:prstGeom>
          <a:noFill/>
          <a:ln w="9525" cap="flat" cmpd="sng" algn="ctr">
            <a:solidFill>
              <a:srgbClr val="FFFFFF"/>
            </a:solidFill>
            <a:prstDash val="solid"/>
            <a:headEnd type="none"/>
            <a:tailEnd type="none"/>
          </a:ln>
          <a:effectLst/>
        </p:spPr>
      </p:cxnSp>
      <p:grpSp>
        <p:nvGrpSpPr>
          <p:cNvPr id="39" name="Group 38">
            <a:extLst>
              <a:ext uri="{FF2B5EF4-FFF2-40B4-BE49-F238E27FC236}">
                <a16:creationId xmlns:a16="http://schemas.microsoft.com/office/drawing/2014/main" id="{A3D77AA9-354E-814B-8CA0-771FB7CACB32}"/>
              </a:ext>
            </a:extLst>
          </p:cNvPr>
          <p:cNvGrpSpPr/>
          <p:nvPr/>
        </p:nvGrpSpPr>
        <p:grpSpPr>
          <a:xfrm>
            <a:off x="4177264" y="2302983"/>
            <a:ext cx="703574" cy="844148"/>
            <a:chOff x="6807462" y="3575409"/>
            <a:chExt cx="1305760" cy="1566650"/>
          </a:xfrm>
        </p:grpSpPr>
        <p:grpSp>
          <p:nvGrpSpPr>
            <p:cNvPr id="40" name="Group 39">
              <a:extLst>
                <a:ext uri="{FF2B5EF4-FFF2-40B4-BE49-F238E27FC236}">
                  <a16:creationId xmlns:a16="http://schemas.microsoft.com/office/drawing/2014/main" id="{4FE90EB9-E85E-9C4B-BD58-2B28D80F7049}"/>
                </a:ext>
              </a:extLst>
            </p:cNvPr>
            <p:cNvGrpSpPr/>
            <p:nvPr/>
          </p:nvGrpSpPr>
          <p:grpSpPr>
            <a:xfrm>
              <a:off x="6807462" y="3575409"/>
              <a:ext cx="1305760" cy="1566650"/>
              <a:chOff x="6807462" y="3446619"/>
              <a:chExt cx="1305760" cy="1566650"/>
            </a:xfrm>
          </p:grpSpPr>
          <p:sp>
            <p:nvSpPr>
              <p:cNvPr id="62" name="Freeform 6">
                <a:extLst>
                  <a:ext uri="{FF2B5EF4-FFF2-40B4-BE49-F238E27FC236}">
                    <a16:creationId xmlns:a16="http://schemas.microsoft.com/office/drawing/2014/main" id="{78AD272C-A3F2-5944-88CB-07FB449EF8E6}"/>
                  </a:ext>
                </a:extLst>
              </p:cNvPr>
              <p:cNvSpPr>
                <a:spLocks/>
              </p:cNvSpPr>
              <p:nvPr/>
            </p:nvSpPr>
            <p:spPr bwMode="auto">
              <a:xfrm>
                <a:off x="7063399" y="3530171"/>
                <a:ext cx="141116" cy="201326"/>
              </a:xfrm>
              <a:custGeom>
                <a:avLst/>
                <a:gdLst>
                  <a:gd name="T0" fmla="*/ 4 w 75"/>
                  <a:gd name="T1" fmla="*/ 107 h 107"/>
                  <a:gd name="T2" fmla="*/ 4 w 75"/>
                  <a:gd name="T3" fmla="*/ 89 h 107"/>
                  <a:gd name="T4" fmla="*/ 31 w 75"/>
                  <a:gd name="T5" fmla="*/ 89 h 107"/>
                  <a:gd name="T6" fmla="*/ 31 w 75"/>
                  <a:gd name="T7" fmla="*/ 21 h 107"/>
                  <a:gd name="T8" fmla="*/ 7 w 75"/>
                  <a:gd name="T9" fmla="*/ 34 h 107"/>
                  <a:gd name="T10" fmla="*/ 0 w 75"/>
                  <a:gd name="T11" fmla="*/ 17 h 107"/>
                  <a:gd name="T12" fmla="*/ 34 w 75"/>
                  <a:gd name="T13" fmla="*/ 0 h 107"/>
                  <a:gd name="T14" fmla="*/ 51 w 75"/>
                  <a:gd name="T15" fmla="*/ 0 h 107"/>
                  <a:gd name="T16" fmla="*/ 51 w 75"/>
                  <a:gd name="T17" fmla="*/ 89 h 107"/>
                  <a:gd name="T18" fmla="*/ 75 w 75"/>
                  <a:gd name="T19" fmla="*/ 89 h 107"/>
                  <a:gd name="T20" fmla="*/ 75 w 75"/>
                  <a:gd name="T21" fmla="*/ 107 h 107"/>
                  <a:gd name="T22" fmla="*/ 4 w 75"/>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07">
                    <a:moveTo>
                      <a:pt x="4" y="107"/>
                    </a:moveTo>
                    <a:lnTo>
                      <a:pt x="4" y="89"/>
                    </a:lnTo>
                    <a:lnTo>
                      <a:pt x="31" y="89"/>
                    </a:lnTo>
                    <a:lnTo>
                      <a:pt x="31" y="21"/>
                    </a:lnTo>
                    <a:lnTo>
                      <a:pt x="7" y="34"/>
                    </a:lnTo>
                    <a:lnTo>
                      <a:pt x="0" y="17"/>
                    </a:lnTo>
                    <a:lnTo>
                      <a:pt x="34" y="0"/>
                    </a:lnTo>
                    <a:lnTo>
                      <a:pt x="51" y="0"/>
                    </a:lnTo>
                    <a:lnTo>
                      <a:pt x="51" y="89"/>
                    </a:lnTo>
                    <a:lnTo>
                      <a:pt x="75" y="89"/>
                    </a:lnTo>
                    <a:lnTo>
                      <a:pt x="75" y="107"/>
                    </a:lnTo>
                    <a:lnTo>
                      <a:pt x="4" y="10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3" name="Freeform 11">
                <a:extLst>
                  <a:ext uri="{FF2B5EF4-FFF2-40B4-BE49-F238E27FC236}">
                    <a16:creationId xmlns:a16="http://schemas.microsoft.com/office/drawing/2014/main" id="{6AE5AFC3-7498-5C4C-9D84-59C3EE25F012}"/>
                  </a:ext>
                </a:extLst>
              </p:cNvPr>
              <p:cNvSpPr>
                <a:spLocks/>
              </p:cNvSpPr>
              <p:nvPr/>
            </p:nvSpPr>
            <p:spPr bwMode="auto">
              <a:xfrm>
                <a:off x="7685936" y="3446619"/>
                <a:ext cx="87064" cy="125889"/>
              </a:xfrm>
              <a:custGeom>
                <a:avLst/>
                <a:gdLst>
                  <a:gd name="T0" fmla="*/ 3 w 74"/>
                  <a:gd name="T1" fmla="*/ 107 h 107"/>
                  <a:gd name="T2" fmla="*/ 3 w 74"/>
                  <a:gd name="T3" fmla="*/ 89 h 107"/>
                  <a:gd name="T4" fmla="*/ 30 w 74"/>
                  <a:gd name="T5" fmla="*/ 89 h 107"/>
                  <a:gd name="T6" fmla="*/ 30 w 74"/>
                  <a:gd name="T7" fmla="*/ 21 h 107"/>
                  <a:gd name="T8" fmla="*/ 6 w 74"/>
                  <a:gd name="T9" fmla="*/ 34 h 107"/>
                  <a:gd name="T10" fmla="*/ 0 w 74"/>
                  <a:gd name="T11" fmla="*/ 17 h 107"/>
                  <a:gd name="T12" fmla="*/ 34 w 74"/>
                  <a:gd name="T13" fmla="*/ 0 h 107"/>
                  <a:gd name="T14" fmla="*/ 51 w 74"/>
                  <a:gd name="T15" fmla="*/ 0 h 107"/>
                  <a:gd name="T16" fmla="*/ 51 w 74"/>
                  <a:gd name="T17" fmla="*/ 89 h 107"/>
                  <a:gd name="T18" fmla="*/ 74 w 74"/>
                  <a:gd name="T19" fmla="*/ 89 h 107"/>
                  <a:gd name="T20" fmla="*/ 74 w 74"/>
                  <a:gd name="T21" fmla="*/ 107 h 107"/>
                  <a:gd name="T22" fmla="*/ 3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3" y="107"/>
                    </a:moveTo>
                    <a:lnTo>
                      <a:pt x="3" y="89"/>
                    </a:lnTo>
                    <a:lnTo>
                      <a:pt x="30" y="89"/>
                    </a:lnTo>
                    <a:lnTo>
                      <a:pt x="30" y="21"/>
                    </a:lnTo>
                    <a:lnTo>
                      <a:pt x="6" y="34"/>
                    </a:lnTo>
                    <a:lnTo>
                      <a:pt x="0" y="17"/>
                    </a:lnTo>
                    <a:lnTo>
                      <a:pt x="34" y="0"/>
                    </a:lnTo>
                    <a:lnTo>
                      <a:pt x="51" y="0"/>
                    </a:lnTo>
                    <a:lnTo>
                      <a:pt x="51" y="89"/>
                    </a:lnTo>
                    <a:lnTo>
                      <a:pt x="74" y="89"/>
                    </a:lnTo>
                    <a:lnTo>
                      <a:pt x="74" y="107"/>
                    </a:lnTo>
                    <a:lnTo>
                      <a:pt x="3" y="10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4" name="Freeform 25">
                <a:extLst>
                  <a:ext uri="{FF2B5EF4-FFF2-40B4-BE49-F238E27FC236}">
                    <a16:creationId xmlns:a16="http://schemas.microsoft.com/office/drawing/2014/main" id="{5155A791-E81D-DE4F-9EE4-70A1013A4A04}"/>
                  </a:ext>
                </a:extLst>
              </p:cNvPr>
              <p:cNvSpPr>
                <a:spLocks/>
              </p:cNvSpPr>
              <p:nvPr/>
            </p:nvSpPr>
            <p:spPr bwMode="auto">
              <a:xfrm>
                <a:off x="6807462" y="3970523"/>
                <a:ext cx="139235" cy="201326"/>
              </a:xfrm>
              <a:custGeom>
                <a:avLst/>
                <a:gdLst>
                  <a:gd name="T0" fmla="*/ 3 w 74"/>
                  <a:gd name="T1" fmla="*/ 107 h 107"/>
                  <a:gd name="T2" fmla="*/ 3 w 74"/>
                  <a:gd name="T3" fmla="*/ 89 h 107"/>
                  <a:gd name="T4" fmla="*/ 30 w 74"/>
                  <a:gd name="T5" fmla="*/ 89 h 107"/>
                  <a:gd name="T6" fmla="*/ 30 w 74"/>
                  <a:gd name="T7" fmla="*/ 21 h 107"/>
                  <a:gd name="T8" fmla="*/ 6 w 74"/>
                  <a:gd name="T9" fmla="*/ 34 h 107"/>
                  <a:gd name="T10" fmla="*/ 0 w 74"/>
                  <a:gd name="T11" fmla="*/ 18 h 107"/>
                  <a:gd name="T12" fmla="*/ 33 w 74"/>
                  <a:gd name="T13" fmla="*/ 0 h 107"/>
                  <a:gd name="T14" fmla="*/ 50 w 74"/>
                  <a:gd name="T15" fmla="*/ 0 h 107"/>
                  <a:gd name="T16" fmla="*/ 50 w 74"/>
                  <a:gd name="T17" fmla="*/ 89 h 107"/>
                  <a:gd name="T18" fmla="*/ 74 w 74"/>
                  <a:gd name="T19" fmla="*/ 89 h 107"/>
                  <a:gd name="T20" fmla="*/ 74 w 74"/>
                  <a:gd name="T21" fmla="*/ 107 h 107"/>
                  <a:gd name="T22" fmla="*/ 3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3" y="107"/>
                    </a:moveTo>
                    <a:lnTo>
                      <a:pt x="3" y="89"/>
                    </a:lnTo>
                    <a:lnTo>
                      <a:pt x="30" y="89"/>
                    </a:lnTo>
                    <a:lnTo>
                      <a:pt x="30" y="21"/>
                    </a:lnTo>
                    <a:lnTo>
                      <a:pt x="6" y="34"/>
                    </a:lnTo>
                    <a:lnTo>
                      <a:pt x="0" y="18"/>
                    </a:lnTo>
                    <a:lnTo>
                      <a:pt x="33" y="0"/>
                    </a:lnTo>
                    <a:lnTo>
                      <a:pt x="50" y="0"/>
                    </a:lnTo>
                    <a:lnTo>
                      <a:pt x="50" y="89"/>
                    </a:lnTo>
                    <a:lnTo>
                      <a:pt x="74" y="89"/>
                    </a:lnTo>
                    <a:lnTo>
                      <a:pt x="74" y="107"/>
                    </a:lnTo>
                    <a:lnTo>
                      <a:pt x="3" y="10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5" name="Freeform 64">
                <a:extLst>
                  <a:ext uri="{FF2B5EF4-FFF2-40B4-BE49-F238E27FC236}">
                    <a16:creationId xmlns:a16="http://schemas.microsoft.com/office/drawing/2014/main" id="{E5D82480-E632-7E49-B1A2-753462449F1E}"/>
                  </a:ext>
                </a:extLst>
              </p:cNvPr>
              <p:cNvSpPr>
                <a:spLocks/>
              </p:cNvSpPr>
              <p:nvPr/>
            </p:nvSpPr>
            <p:spPr bwMode="auto">
              <a:xfrm>
                <a:off x="7260244" y="4045755"/>
                <a:ext cx="87064" cy="125889"/>
              </a:xfrm>
              <a:custGeom>
                <a:avLst/>
                <a:gdLst>
                  <a:gd name="T0" fmla="*/ 4 w 74"/>
                  <a:gd name="T1" fmla="*/ 107 h 107"/>
                  <a:gd name="T2" fmla="*/ 4 w 74"/>
                  <a:gd name="T3" fmla="*/ 89 h 107"/>
                  <a:gd name="T4" fmla="*/ 31 w 74"/>
                  <a:gd name="T5" fmla="*/ 89 h 107"/>
                  <a:gd name="T6" fmla="*/ 31 w 74"/>
                  <a:gd name="T7" fmla="*/ 21 h 107"/>
                  <a:gd name="T8" fmla="*/ 7 w 74"/>
                  <a:gd name="T9" fmla="*/ 34 h 107"/>
                  <a:gd name="T10" fmla="*/ 0 w 74"/>
                  <a:gd name="T11" fmla="*/ 18 h 107"/>
                  <a:gd name="T12" fmla="*/ 34 w 74"/>
                  <a:gd name="T13" fmla="*/ 0 h 107"/>
                  <a:gd name="T14" fmla="*/ 51 w 74"/>
                  <a:gd name="T15" fmla="*/ 0 h 107"/>
                  <a:gd name="T16" fmla="*/ 51 w 74"/>
                  <a:gd name="T17" fmla="*/ 89 h 107"/>
                  <a:gd name="T18" fmla="*/ 74 w 74"/>
                  <a:gd name="T19" fmla="*/ 89 h 107"/>
                  <a:gd name="T20" fmla="*/ 74 w 74"/>
                  <a:gd name="T21" fmla="*/ 107 h 107"/>
                  <a:gd name="T22" fmla="*/ 4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4" y="107"/>
                    </a:moveTo>
                    <a:lnTo>
                      <a:pt x="4" y="89"/>
                    </a:lnTo>
                    <a:lnTo>
                      <a:pt x="31" y="89"/>
                    </a:lnTo>
                    <a:lnTo>
                      <a:pt x="31" y="21"/>
                    </a:lnTo>
                    <a:lnTo>
                      <a:pt x="7" y="34"/>
                    </a:lnTo>
                    <a:lnTo>
                      <a:pt x="0" y="18"/>
                    </a:lnTo>
                    <a:lnTo>
                      <a:pt x="34" y="0"/>
                    </a:lnTo>
                    <a:lnTo>
                      <a:pt x="51" y="0"/>
                    </a:lnTo>
                    <a:lnTo>
                      <a:pt x="51" y="89"/>
                    </a:lnTo>
                    <a:lnTo>
                      <a:pt x="74" y="89"/>
                    </a:lnTo>
                    <a:lnTo>
                      <a:pt x="74" y="107"/>
                    </a:lnTo>
                    <a:lnTo>
                      <a:pt x="4" y="10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6" name="Freeform 29">
                <a:extLst>
                  <a:ext uri="{FF2B5EF4-FFF2-40B4-BE49-F238E27FC236}">
                    <a16:creationId xmlns:a16="http://schemas.microsoft.com/office/drawing/2014/main" id="{04054A71-F205-5A41-8F75-195296D6C686}"/>
                  </a:ext>
                </a:extLst>
              </p:cNvPr>
              <p:cNvSpPr>
                <a:spLocks/>
              </p:cNvSpPr>
              <p:nvPr/>
            </p:nvSpPr>
            <p:spPr bwMode="auto">
              <a:xfrm>
                <a:off x="7603204" y="3910112"/>
                <a:ext cx="201715" cy="291668"/>
              </a:xfrm>
              <a:custGeom>
                <a:avLst/>
                <a:gdLst>
                  <a:gd name="T0" fmla="*/ 3 w 74"/>
                  <a:gd name="T1" fmla="*/ 107 h 107"/>
                  <a:gd name="T2" fmla="*/ 3 w 74"/>
                  <a:gd name="T3" fmla="*/ 89 h 107"/>
                  <a:gd name="T4" fmla="*/ 30 w 74"/>
                  <a:gd name="T5" fmla="*/ 89 h 107"/>
                  <a:gd name="T6" fmla="*/ 30 w 74"/>
                  <a:gd name="T7" fmla="*/ 21 h 107"/>
                  <a:gd name="T8" fmla="*/ 6 w 74"/>
                  <a:gd name="T9" fmla="*/ 34 h 107"/>
                  <a:gd name="T10" fmla="*/ 0 w 74"/>
                  <a:gd name="T11" fmla="*/ 18 h 107"/>
                  <a:gd name="T12" fmla="*/ 33 w 74"/>
                  <a:gd name="T13" fmla="*/ 0 h 107"/>
                  <a:gd name="T14" fmla="*/ 50 w 74"/>
                  <a:gd name="T15" fmla="*/ 0 h 107"/>
                  <a:gd name="T16" fmla="*/ 50 w 74"/>
                  <a:gd name="T17" fmla="*/ 89 h 107"/>
                  <a:gd name="T18" fmla="*/ 74 w 74"/>
                  <a:gd name="T19" fmla="*/ 89 h 107"/>
                  <a:gd name="T20" fmla="*/ 74 w 74"/>
                  <a:gd name="T21" fmla="*/ 107 h 107"/>
                  <a:gd name="T22" fmla="*/ 3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3" y="107"/>
                    </a:moveTo>
                    <a:lnTo>
                      <a:pt x="3" y="89"/>
                    </a:lnTo>
                    <a:lnTo>
                      <a:pt x="30" y="89"/>
                    </a:lnTo>
                    <a:lnTo>
                      <a:pt x="30" y="21"/>
                    </a:lnTo>
                    <a:lnTo>
                      <a:pt x="6" y="34"/>
                    </a:lnTo>
                    <a:lnTo>
                      <a:pt x="0" y="18"/>
                    </a:lnTo>
                    <a:lnTo>
                      <a:pt x="33" y="0"/>
                    </a:lnTo>
                    <a:lnTo>
                      <a:pt x="50" y="0"/>
                    </a:lnTo>
                    <a:lnTo>
                      <a:pt x="50" y="89"/>
                    </a:lnTo>
                    <a:lnTo>
                      <a:pt x="74" y="89"/>
                    </a:lnTo>
                    <a:lnTo>
                      <a:pt x="74" y="107"/>
                    </a:lnTo>
                    <a:lnTo>
                      <a:pt x="3" y="10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7" name="Freeform 46">
                <a:extLst>
                  <a:ext uri="{FF2B5EF4-FFF2-40B4-BE49-F238E27FC236}">
                    <a16:creationId xmlns:a16="http://schemas.microsoft.com/office/drawing/2014/main" id="{50E0FEBA-E84B-0B49-AB28-6B914A20BCE8}"/>
                  </a:ext>
                </a:extLst>
              </p:cNvPr>
              <p:cNvSpPr>
                <a:spLocks/>
              </p:cNvSpPr>
              <p:nvPr/>
            </p:nvSpPr>
            <p:spPr bwMode="auto">
              <a:xfrm>
                <a:off x="7046213" y="4309791"/>
                <a:ext cx="88240" cy="125889"/>
              </a:xfrm>
              <a:custGeom>
                <a:avLst/>
                <a:gdLst>
                  <a:gd name="T0" fmla="*/ 4 w 75"/>
                  <a:gd name="T1" fmla="*/ 107 h 107"/>
                  <a:gd name="T2" fmla="*/ 4 w 75"/>
                  <a:gd name="T3" fmla="*/ 89 h 107"/>
                  <a:gd name="T4" fmla="*/ 31 w 75"/>
                  <a:gd name="T5" fmla="*/ 89 h 107"/>
                  <a:gd name="T6" fmla="*/ 31 w 75"/>
                  <a:gd name="T7" fmla="*/ 21 h 107"/>
                  <a:gd name="T8" fmla="*/ 7 w 75"/>
                  <a:gd name="T9" fmla="*/ 34 h 107"/>
                  <a:gd name="T10" fmla="*/ 0 w 75"/>
                  <a:gd name="T11" fmla="*/ 17 h 107"/>
                  <a:gd name="T12" fmla="*/ 34 w 75"/>
                  <a:gd name="T13" fmla="*/ 0 h 107"/>
                  <a:gd name="T14" fmla="*/ 51 w 75"/>
                  <a:gd name="T15" fmla="*/ 0 h 107"/>
                  <a:gd name="T16" fmla="*/ 51 w 75"/>
                  <a:gd name="T17" fmla="*/ 89 h 107"/>
                  <a:gd name="T18" fmla="*/ 75 w 75"/>
                  <a:gd name="T19" fmla="*/ 89 h 107"/>
                  <a:gd name="T20" fmla="*/ 75 w 75"/>
                  <a:gd name="T21" fmla="*/ 107 h 107"/>
                  <a:gd name="T22" fmla="*/ 4 w 75"/>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07">
                    <a:moveTo>
                      <a:pt x="4" y="107"/>
                    </a:moveTo>
                    <a:lnTo>
                      <a:pt x="4" y="89"/>
                    </a:lnTo>
                    <a:lnTo>
                      <a:pt x="31" y="89"/>
                    </a:lnTo>
                    <a:lnTo>
                      <a:pt x="31" y="21"/>
                    </a:lnTo>
                    <a:lnTo>
                      <a:pt x="7" y="34"/>
                    </a:lnTo>
                    <a:lnTo>
                      <a:pt x="0" y="17"/>
                    </a:lnTo>
                    <a:lnTo>
                      <a:pt x="34" y="0"/>
                    </a:lnTo>
                    <a:lnTo>
                      <a:pt x="51" y="0"/>
                    </a:lnTo>
                    <a:lnTo>
                      <a:pt x="51" y="89"/>
                    </a:lnTo>
                    <a:lnTo>
                      <a:pt x="75" y="89"/>
                    </a:lnTo>
                    <a:lnTo>
                      <a:pt x="75" y="107"/>
                    </a:lnTo>
                    <a:lnTo>
                      <a:pt x="4" y="10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8" name="Freeform 51">
                <a:extLst>
                  <a:ext uri="{FF2B5EF4-FFF2-40B4-BE49-F238E27FC236}">
                    <a16:creationId xmlns:a16="http://schemas.microsoft.com/office/drawing/2014/main" id="{3E6DB835-C3B0-2F44-80D6-31665C466D12}"/>
                  </a:ext>
                </a:extLst>
              </p:cNvPr>
              <p:cNvSpPr>
                <a:spLocks/>
              </p:cNvSpPr>
              <p:nvPr/>
            </p:nvSpPr>
            <p:spPr bwMode="auto">
              <a:xfrm>
                <a:off x="7973987" y="4212973"/>
                <a:ext cx="139235" cy="201326"/>
              </a:xfrm>
              <a:custGeom>
                <a:avLst/>
                <a:gdLst>
                  <a:gd name="T0" fmla="*/ 3 w 74"/>
                  <a:gd name="T1" fmla="*/ 107 h 107"/>
                  <a:gd name="T2" fmla="*/ 3 w 74"/>
                  <a:gd name="T3" fmla="*/ 89 h 107"/>
                  <a:gd name="T4" fmla="*/ 30 w 74"/>
                  <a:gd name="T5" fmla="*/ 89 h 107"/>
                  <a:gd name="T6" fmla="*/ 30 w 74"/>
                  <a:gd name="T7" fmla="*/ 21 h 107"/>
                  <a:gd name="T8" fmla="*/ 6 w 74"/>
                  <a:gd name="T9" fmla="*/ 34 h 107"/>
                  <a:gd name="T10" fmla="*/ 0 w 74"/>
                  <a:gd name="T11" fmla="*/ 17 h 107"/>
                  <a:gd name="T12" fmla="*/ 34 w 74"/>
                  <a:gd name="T13" fmla="*/ 0 h 107"/>
                  <a:gd name="T14" fmla="*/ 51 w 74"/>
                  <a:gd name="T15" fmla="*/ 0 h 107"/>
                  <a:gd name="T16" fmla="*/ 51 w 74"/>
                  <a:gd name="T17" fmla="*/ 89 h 107"/>
                  <a:gd name="T18" fmla="*/ 74 w 74"/>
                  <a:gd name="T19" fmla="*/ 89 h 107"/>
                  <a:gd name="T20" fmla="*/ 74 w 74"/>
                  <a:gd name="T21" fmla="*/ 107 h 107"/>
                  <a:gd name="T22" fmla="*/ 3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3" y="107"/>
                    </a:moveTo>
                    <a:lnTo>
                      <a:pt x="3" y="89"/>
                    </a:lnTo>
                    <a:lnTo>
                      <a:pt x="30" y="89"/>
                    </a:lnTo>
                    <a:lnTo>
                      <a:pt x="30" y="21"/>
                    </a:lnTo>
                    <a:lnTo>
                      <a:pt x="6" y="34"/>
                    </a:lnTo>
                    <a:lnTo>
                      <a:pt x="0" y="17"/>
                    </a:lnTo>
                    <a:lnTo>
                      <a:pt x="34" y="0"/>
                    </a:lnTo>
                    <a:lnTo>
                      <a:pt x="51" y="0"/>
                    </a:lnTo>
                    <a:lnTo>
                      <a:pt x="51" y="89"/>
                    </a:lnTo>
                    <a:lnTo>
                      <a:pt x="74" y="89"/>
                    </a:lnTo>
                    <a:lnTo>
                      <a:pt x="74" y="107"/>
                    </a:lnTo>
                    <a:lnTo>
                      <a:pt x="3" y="10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9" name="Freeform 65">
                <a:extLst>
                  <a:ext uri="{FF2B5EF4-FFF2-40B4-BE49-F238E27FC236}">
                    <a16:creationId xmlns:a16="http://schemas.microsoft.com/office/drawing/2014/main" id="{BB32A7ED-9D21-FA48-92F6-E5C833A8AC45}"/>
                  </a:ext>
                </a:extLst>
              </p:cNvPr>
              <p:cNvSpPr>
                <a:spLocks/>
              </p:cNvSpPr>
              <p:nvPr/>
            </p:nvSpPr>
            <p:spPr bwMode="auto">
              <a:xfrm>
                <a:off x="6892177" y="4660982"/>
                <a:ext cx="87064" cy="127066"/>
              </a:xfrm>
              <a:custGeom>
                <a:avLst/>
                <a:gdLst>
                  <a:gd name="T0" fmla="*/ 3 w 74"/>
                  <a:gd name="T1" fmla="*/ 108 h 108"/>
                  <a:gd name="T2" fmla="*/ 3 w 74"/>
                  <a:gd name="T3" fmla="*/ 89 h 108"/>
                  <a:gd name="T4" fmla="*/ 30 w 74"/>
                  <a:gd name="T5" fmla="*/ 89 h 108"/>
                  <a:gd name="T6" fmla="*/ 30 w 74"/>
                  <a:gd name="T7" fmla="*/ 21 h 108"/>
                  <a:gd name="T8" fmla="*/ 6 w 74"/>
                  <a:gd name="T9" fmla="*/ 34 h 108"/>
                  <a:gd name="T10" fmla="*/ 0 w 74"/>
                  <a:gd name="T11" fmla="*/ 18 h 108"/>
                  <a:gd name="T12" fmla="*/ 33 w 74"/>
                  <a:gd name="T13" fmla="*/ 0 h 108"/>
                  <a:gd name="T14" fmla="*/ 50 w 74"/>
                  <a:gd name="T15" fmla="*/ 0 h 108"/>
                  <a:gd name="T16" fmla="*/ 50 w 74"/>
                  <a:gd name="T17" fmla="*/ 89 h 108"/>
                  <a:gd name="T18" fmla="*/ 74 w 74"/>
                  <a:gd name="T19" fmla="*/ 89 h 108"/>
                  <a:gd name="T20" fmla="*/ 74 w 74"/>
                  <a:gd name="T21" fmla="*/ 108 h 108"/>
                  <a:gd name="T22" fmla="*/ 3 w 74"/>
                  <a:gd name="T2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8">
                    <a:moveTo>
                      <a:pt x="3" y="108"/>
                    </a:moveTo>
                    <a:lnTo>
                      <a:pt x="3" y="89"/>
                    </a:lnTo>
                    <a:lnTo>
                      <a:pt x="30" y="89"/>
                    </a:lnTo>
                    <a:lnTo>
                      <a:pt x="30" y="21"/>
                    </a:lnTo>
                    <a:lnTo>
                      <a:pt x="6" y="34"/>
                    </a:lnTo>
                    <a:lnTo>
                      <a:pt x="0" y="18"/>
                    </a:lnTo>
                    <a:lnTo>
                      <a:pt x="33" y="0"/>
                    </a:lnTo>
                    <a:lnTo>
                      <a:pt x="50" y="0"/>
                    </a:lnTo>
                    <a:lnTo>
                      <a:pt x="50" y="89"/>
                    </a:lnTo>
                    <a:lnTo>
                      <a:pt x="74" y="89"/>
                    </a:lnTo>
                    <a:lnTo>
                      <a:pt x="74" y="108"/>
                    </a:lnTo>
                    <a:lnTo>
                      <a:pt x="3" y="10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70" name="Freeform 67">
                <a:extLst>
                  <a:ext uri="{FF2B5EF4-FFF2-40B4-BE49-F238E27FC236}">
                    <a16:creationId xmlns:a16="http://schemas.microsoft.com/office/drawing/2014/main" id="{0A201D85-C755-D749-A506-DC083A405E2E}"/>
                  </a:ext>
                </a:extLst>
              </p:cNvPr>
              <p:cNvSpPr>
                <a:spLocks/>
              </p:cNvSpPr>
              <p:nvPr/>
            </p:nvSpPr>
            <p:spPr bwMode="auto">
              <a:xfrm>
                <a:off x="7212652" y="4718875"/>
                <a:ext cx="201715" cy="294394"/>
              </a:xfrm>
              <a:custGeom>
                <a:avLst/>
                <a:gdLst>
                  <a:gd name="T0" fmla="*/ 4 w 74"/>
                  <a:gd name="T1" fmla="*/ 108 h 108"/>
                  <a:gd name="T2" fmla="*/ 4 w 74"/>
                  <a:gd name="T3" fmla="*/ 89 h 108"/>
                  <a:gd name="T4" fmla="*/ 31 w 74"/>
                  <a:gd name="T5" fmla="*/ 89 h 108"/>
                  <a:gd name="T6" fmla="*/ 31 w 74"/>
                  <a:gd name="T7" fmla="*/ 21 h 108"/>
                  <a:gd name="T8" fmla="*/ 7 w 74"/>
                  <a:gd name="T9" fmla="*/ 34 h 108"/>
                  <a:gd name="T10" fmla="*/ 0 w 74"/>
                  <a:gd name="T11" fmla="*/ 18 h 108"/>
                  <a:gd name="T12" fmla="*/ 34 w 74"/>
                  <a:gd name="T13" fmla="*/ 0 h 108"/>
                  <a:gd name="T14" fmla="*/ 51 w 74"/>
                  <a:gd name="T15" fmla="*/ 0 h 108"/>
                  <a:gd name="T16" fmla="*/ 51 w 74"/>
                  <a:gd name="T17" fmla="*/ 89 h 108"/>
                  <a:gd name="T18" fmla="*/ 74 w 74"/>
                  <a:gd name="T19" fmla="*/ 89 h 108"/>
                  <a:gd name="T20" fmla="*/ 74 w 74"/>
                  <a:gd name="T21" fmla="*/ 108 h 108"/>
                  <a:gd name="T22" fmla="*/ 4 w 74"/>
                  <a:gd name="T2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8">
                    <a:moveTo>
                      <a:pt x="4" y="108"/>
                    </a:moveTo>
                    <a:lnTo>
                      <a:pt x="4" y="89"/>
                    </a:lnTo>
                    <a:lnTo>
                      <a:pt x="31" y="89"/>
                    </a:lnTo>
                    <a:lnTo>
                      <a:pt x="31" y="21"/>
                    </a:lnTo>
                    <a:lnTo>
                      <a:pt x="7" y="34"/>
                    </a:lnTo>
                    <a:lnTo>
                      <a:pt x="0" y="18"/>
                    </a:lnTo>
                    <a:lnTo>
                      <a:pt x="34" y="0"/>
                    </a:lnTo>
                    <a:lnTo>
                      <a:pt x="51" y="0"/>
                    </a:lnTo>
                    <a:lnTo>
                      <a:pt x="51" y="89"/>
                    </a:lnTo>
                    <a:lnTo>
                      <a:pt x="74" y="89"/>
                    </a:lnTo>
                    <a:lnTo>
                      <a:pt x="74" y="108"/>
                    </a:lnTo>
                    <a:lnTo>
                      <a:pt x="4" y="108"/>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71" name="Freeform 69">
                <a:extLst>
                  <a:ext uri="{FF2B5EF4-FFF2-40B4-BE49-F238E27FC236}">
                    <a16:creationId xmlns:a16="http://schemas.microsoft.com/office/drawing/2014/main" id="{D61E3A01-B0AC-7A4F-81A1-B0F8DACC5026}"/>
                  </a:ext>
                </a:extLst>
              </p:cNvPr>
              <p:cNvSpPr>
                <a:spLocks noEditPoints="1"/>
              </p:cNvSpPr>
              <p:nvPr/>
            </p:nvSpPr>
            <p:spPr bwMode="auto">
              <a:xfrm>
                <a:off x="7573298" y="4659101"/>
                <a:ext cx="156170" cy="206971"/>
              </a:xfrm>
              <a:custGeom>
                <a:avLst/>
                <a:gdLst>
                  <a:gd name="T0" fmla="*/ 95 w 95"/>
                  <a:gd name="T1" fmla="*/ 62 h 126"/>
                  <a:gd name="T2" fmla="*/ 91 w 95"/>
                  <a:gd name="T3" fmla="*/ 89 h 126"/>
                  <a:gd name="T4" fmla="*/ 82 w 95"/>
                  <a:gd name="T5" fmla="*/ 109 h 126"/>
                  <a:gd name="T6" fmla="*/ 67 w 95"/>
                  <a:gd name="T7" fmla="*/ 121 h 126"/>
                  <a:gd name="T8" fmla="*/ 46 w 95"/>
                  <a:gd name="T9" fmla="*/ 126 h 126"/>
                  <a:gd name="T10" fmla="*/ 27 w 95"/>
                  <a:gd name="T11" fmla="*/ 122 h 126"/>
                  <a:gd name="T12" fmla="*/ 13 w 95"/>
                  <a:gd name="T13" fmla="*/ 111 h 126"/>
                  <a:gd name="T14" fmla="*/ 3 w 95"/>
                  <a:gd name="T15" fmla="*/ 92 h 126"/>
                  <a:gd name="T16" fmla="*/ 0 w 95"/>
                  <a:gd name="T17" fmla="*/ 63 h 126"/>
                  <a:gd name="T18" fmla="*/ 3 w 95"/>
                  <a:gd name="T19" fmla="*/ 37 h 126"/>
                  <a:gd name="T20" fmla="*/ 13 w 95"/>
                  <a:gd name="T21" fmla="*/ 17 h 126"/>
                  <a:gd name="T22" fmla="*/ 28 w 95"/>
                  <a:gd name="T23" fmla="*/ 4 h 126"/>
                  <a:gd name="T24" fmla="*/ 49 w 95"/>
                  <a:gd name="T25" fmla="*/ 0 h 126"/>
                  <a:gd name="T26" fmla="*/ 67 w 95"/>
                  <a:gd name="T27" fmla="*/ 4 h 126"/>
                  <a:gd name="T28" fmla="*/ 82 w 95"/>
                  <a:gd name="T29" fmla="*/ 15 h 126"/>
                  <a:gd name="T30" fmla="*/ 91 w 95"/>
                  <a:gd name="T31" fmla="*/ 34 h 126"/>
                  <a:gd name="T32" fmla="*/ 95 w 95"/>
                  <a:gd name="T33" fmla="*/ 62 h 126"/>
                  <a:gd name="T34" fmla="*/ 23 w 95"/>
                  <a:gd name="T35" fmla="*/ 63 h 126"/>
                  <a:gd name="T36" fmla="*/ 23 w 95"/>
                  <a:gd name="T37" fmla="*/ 66 h 126"/>
                  <a:gd name="T38" fmla="*/ 23 w 95"/>
                  <a:gd name="T39" fmla="*/ 69 h 126"/>
                  <a:gd name="T40" fmla="*/ 68 w 95"/>
                  <a:gd name="T41" fmla="*/ 37 h 126"/>
                  <a:gd name="T42" fmla="*/ 60 w 95"/>
                  <a:gd name="T43" fmla="*/ 23 h 126"/>
                  <a:gd name="T44" fmla="*/ 47 w 95"/>
                  <a:gd name="T45" fmla="*/ 18 h 126"/>
                  <a:gd name="T46" fmla="*/ 38 w 95"/>
                  <a:gd name="T47" fmla="*/ 21 h 126"/>
                  <a:gd name="T48" fmla="*/ 30 w 95"/>
                  <a:gd name="T49" fmla="*/ 29 h 126"/>
                  <a:gd name="T50" fmla="*/ 25 w 95"/>
                  <a:gd name="T51" fmla="*/ 43 h 126"/>
                  <a:gd name="T52" fmla="*/ 23 w 95"/>
                  <a:gd name="T53" fmla="*/ 63 h 126"/>
                  <a:gd name="T54" fmla="*/ 72 w 95"/>
                  <a:gd name="T55" fmla="*/ 63 h 126"/>
                  <a:gd name="T56" fmla="*/ 72 w 95"/>
                  <a:gd name="T57" fmla="*/ 60 h 126"/>
                  <a:gd name="T58" fmla="*/ 72 w 95"/>
                  <a:gd name="T59" fmla="*/ 57 h 126"/>
                  <a:gd name="T60" fmla="*/ 26 w 95"/>
                  <a:gd name="T61" fmla="*/ 89 h 126"/>
                  <a:gd name="T62" fmla="*/ 35 w 95"/>
                  <a:gd name="T63" fmla="*/ 103 h 126"/>
                  <a:gd name="T64" fmla="*/ 47 w 95"/>
                  <a:gd name="T65" fmla="*/ 107 h 126"/>
                  <a:gd name="T66" fmla="*/ 57 w 95"/>
                  <a:gd name="T67" fmla="*/ 105 h 126"/>
                  <a:gd name="T68" fmla="*/ 65 w 95"/>
                  <a:gd name="T69" fmla="*/ 96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2"/>
                    </a:moveTo>
                    <a:cubicBezTo>
                      <a:pt x="95" y="72"/>
                      <a:pt x="94" y="81"/>
                      <a:pt x="91" y="89"/>
                    </a:cubicBezTo>
                    <a:cubicBezTo>
                      <a:pt x="89" y="97"/>
                      <a:pt x="86" y="104"/>
                      <a:pt x="82" y="109"/>
                    </a:cubicBezTo>
                    <a:cubicBezTo>
                      <a:pt x="78" y="114"/>
                      <a:pt x="73" y="119"/>
                      <a:pt x="67" y="121"/>
                    </a:cubicBezTo>
                    <a:cubicBezTo>
                      <a:pt x="61" y="124"/>
                      <a:pt x="54" y="126"/>
                      <a:pt x="46" y="126"/>
                    </a:cubicBezTo>
                    <a:cubicBezTo>
                      <a:pt x="39" y="126"/>
                      <a:pt x="33" y="125"/>
                      <a:pt x="27" y="122"/>
                    </a:cubicBezTo>
                    <a:cubicBezTo>
                      <a:pt x="22" y="120"/>
                      <a:pt x="17" y="116"/>
                      <a:pt x="13" y="111"/>
                    </a:cubicBezTo>
                    <a:cubicBezTo>
                      <a:pt x="9" y="106"/>
                      <a:pt x="6" y="100"/>
                      <a:pt x="3" y="92"/>
                    </a:cubicBezTo>
                    <a:cubicBezTo>
                      <a:pt x="1" y="84"/>
                      <a:pt x="0" y="74"/>
                      <a:pt x="0" y="63"/>
                    </a:cubicBezTo>
                    <a:cubicBezTo>
                      <a:pt x="0" y="53"/>
                      <a:pt x="1" y="44"/>
                      <a:pt x="3" y="37"/>
                    </a:cubicBezTo>
                    <a:cubicBezTo>
                      <a:pt x="5" y="29"/>
                      <a:pt x="8" y="22"/>
                      <a:pt x="13" y="17"/>
                    </a:cubicBezTo>
                    <a:cubicBezTo>
                      <a:pt x="17" y="11"/>
                      <a:pt x="22" y="7"/>
                      <a:pt x="28" y="4"/>
                    </a:cubicBezTo>
                    <a:cubicBezTo>
                      <a:pt x="34" y="1"/>
                      <a:pt x="41" y="0"/>
                      <a:pt x="49" y="0"/>
                    </a:cubicBezTo>
                    <a:cubicBezTo>
                      <a:pt x="55" y="0"/>
                      <a:pt x="61" y="1"/>
                      <a:pt x="67" y="4"/>
                    </a:cubicBezTo>
                    <a:cubicBezTo>
                      <a:pt x="73" y="6"/>
                      <a:pt x="78" y="10"/>
                      <a:pt x="82" y="15"/>
                    </a:cubicBezTo>
                    <a:cubicBezTo>
                      <a:pt x="86" y="20"/>
                      <a:pt x="89" y="26"/>
                      <a:pt x="91" y="34"/>
                    </a:cubicBezTo>
                    <a:cubicBezTo>
                      <a:pt x="93" y="42"/>
                      <a:pt x="95" y="51"/>
                      <a:pt x="95" y="62"/>
                    </a:cubicBezTo>
                    <a:close/>
                    <a:moveTo>
                      <a:pt x="23" y="63"/>
                    </a:moveTo>
                    <a:cubicBezTo>
                      <a:pt x="23" y="64"/>
                      <a:pt x="23" y="65"/>
                      <a:pt x="23" y="66"/>
                    </a:cubicBezTo>
                    <a:cubicBezTo>
                      <a:pt x="23" y="67"/>
                      <a:pt x="23" y="68"/>
                      <a:pt x="23" y="69"/>
                    </a:cubicBezTo>
                    <a:cubicBezTo>
                      <a:pt x="68" y="37"/>
                      <a:pt x="68" y="37"/>
                      <a:pt x="68" y="37"/>
                    </a:cubicBezTo>
                    <a:cubicBezTo>
                      <a:pt x="66" y="30"/>
                      <a:pt x="63" y="26"/>
                      <a:pt x="60" y="23"/>
                    </a:cubicBezTo>
                    <a:cubicBezTo>
                      <a:pt x="56" y="20"/>
                      <a:pt x="52" y="18"/>
                      <a:pt x="47" y="18"/>
                    </a:cubicBezTo>
                    <a:cubicBezTo>
                      <a:pt x="44" y="18"/>
                      <a:pt x="41" y="19"/>
                      <a:pt x="38" y="21"/>
                    </a:cubicBezTo>
                    <a:cubicBezTo>
                      <a:pt x="35" y="23"/>
                      <a:pt x="32" y="26"/>
                      <a:pt x="30" y="29"/>
                    </a:cubicBezTo>
                    <a:cubicBezTo>
                      <a:pt x="28" y="33"/>
                      <a:pt x="26" y="38"/>
                      <a:pt x="25" y="43"/>
                    </a:cubicBezTo>
                    <a:cubicBezTo>
                      <a:pt x="23" y="49"/>
                      <a:pt x="23" y="55"/>
                      <a:pt x="23" y="63"/>
                    </a:cubicBezTo>
                    <a:close/>
                    <a:moveTo>
                      <a:pt x="72" y="63"/>
                    </a:moveTo>
                    <a:cubicBezTo>
                      <a:pt x="72" y="62"/>
                      <a:pt x="72" y="61"/>
                      <a:pt x="72" y="60"/>
                    </a:cubicBezTo>
                    <a:cubicBezTo>
                      <a:pt x="72" y="59"/>
                      <a:pt x="72" y="58"/>
                      <a:pt x="72" y="57"/>
                    </a:cubicBezTo>
                    <a:cubicBezTo>
                      <a:pt x="26" y="89"/>
                      <a:pt x="26" y="89"/>
                      <a:pt x="26" y="89"/>
                    </a:cubicBezTo>
                    <a:cubicBezTo>
                      <a:pt x="28" y="95"/>
                      <a:pt x="31" y="100"/>
                      <a:pt x="35" y="103"/>
                    </a:cubicBezTo>
                    <a:cubicBezTo>
                      <a:pt x="38" y="106"/>
                      <a:pt x="42" y="107"/>
                      <a:pt x="47" y="107"/>
                    </a:cubicBezTo>
                    <a:cubicBezTo>
                      <a:pt x="51" y="107"/>
                      <a:pt x="54" y="106"/>
                      <a:pt x="57" y="105"/>
                    </a:cubicBezTo>
                    <a:cubicBezTo>
                      <a:pt x="60" y="103"/>
                      <a:pt x="63" y="100"/>
                      <a:pt x="65" y="96"/>
                    </a:cubicBezTo>
                    <a:cubicBezTo>
                      <a:pt x="67" y="93"/>
                      <a:pt x="69" y="88"/>
                      <a:pt x="70" y="83"/>
                    </a:cubicBezTo>
                    <a:cubicBezTo>
                      <a:pt x="71" y="77"/>
                      <a:pt x="72" y="71"/>
                      <a:pt x="72" y="63"/>
                    </a:cubicBez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nvGrpSpPr>
            <p:cNvPr id="41" name="Group 40">
              <a:extLst>
                <a:ext uri="{FF2B5EF4-FFF2-40B4-BE49-F238E27FC236}">
                  <a16:creationId xmlns:a16="http://schemas.microsoft.com/office/drawing/2014/main" id="{4065135E-5255-9042-9351-1EC41DC585B5}"/>
                </a:ext>
              </a:extLst>
            </p:cNvPr>
            <p:cNvGrpSpPr/>
            <p:nvPr/>
          </p:nvGrpSpPr>
          <p:grpSpPr>
            <a:xfrm>
              <a:off x="6848582" y="3658920"/>
              <a:ext cx="1255901" cy="1253454"/>
              <a:chOff x="6848582" y="3658920"/>
              <a:chExt cx="1255901" cy="1253454"/>
            </a:xfrm>
          </p:grpSpPr>
          <p:grpSp>
            <p:nvGrpSpPr>
              <p:cNvPr id="42" name="Group 41">
                <a:extLst>
                  <a:ext uri="{FF2B5EF4-FFF2-40B4-BE49-F238E27FC236}">
                    <a16:creationId xmlns:a16="http://schemas.microsoft.com/office/drawing/2014/main" id="{3570E6AC-9E5A-A24B-8A86-8565938E6C53}"/>
                  </a:ext>
                </a:extLst>
              </p:cNvPr>
              <p:cNvGrpSpPr/>
              <p:nvPr/>
            </p:nvGrpSpPr>
            <p:grpSpPr>
              <a:xfrm>
                <a:off x="7001935" y="3658920"/>
                <a:ext cx="909701" cy="1210704"/>
                <a:chOff x="7001933" y="3530129"/>
                <a:chExt cx="909701" cy="1210704"/>
              </a:xfrm>
            </p:grpSpPr>
            <p:sp>
              <p:nvSpPr>
                <p:cNvPr id="56" name="Freeform 8">
                  <a:extLst>
                    <a:ext uri="{FF2B5EF4-FFF2-40B4-BE49-F238E27FC236}">
                      <a16:creationId xmlns:a16="http://schemas.microsoft.com/office/drawing/2014/main" id="{4FA7C862-4EA9-4F49-8227-83565081127B}"/>
                    </a:ext>
                  </a:extLst>
                </p:cNvPr>
                <p:cNvSpPr>
                  <a:spLocks/>
                </p:cNvSpPr>
                <p:nvPr/>
              </p:nvSpPr>
              <p:spPr bwMode="auto">
                <a:xfrm>
                  <a:off x="7383263" y="3530129"/>
                  <a:ext cx="201715" cy="291668"/>
                </a:xfrm>
                <a:custGeom>
                  <a:avLst/>
                  <a:gdLst>
                    <a:gd name="T0" fmla="*/ 3 w 74"/>
                    <a:gd name="T1" fmla="*/ 107 h 107"/>
                    <a:gd name="T2" fmla="*/ 3 w 74"/>
                    <a:gd name="T3" fmla="*/ 89 h 107"/>
                    <a:gd name="T4" fmla="*/ 30 w 74"/>
                    <a:gd name="T5" fmla="*/ 89 h 107"/>
                    <a:gd name="T6" fmla="*/ 30 w 74"/>
                    <a:gd name="T7" fmla="*/ 21 h 107"/>
                    <a:gd name="T8" fmla="*/ 6 w 74"/>
                    <a:gd name="T9" fmla="*/ 34 h 107"/>
                    <a:gd name="T10" fmla="*/ 0 w 74"/>
                    <a:gd name="T11" fmla="*/ 17 h 107"/>
                    <a:gd name="T12" fmla="*/ 33 w 74"/>
                    <a:gd name="T13" fmla="*/ 0 h 107"/>
                    <a:gd name="T14" fmla="*/ 50 w 74"/>
                    <a:gd name="T15" fmla="*/ 0 h 107"/>
                    <a:gd name="T16" fmla="*/ 50 w 74"/>
                    <a:gd name="T17" fmla="*/ 89 h 107"/>
                    <a:gd name="T18" fmla="*/ 74 w 74"/>
                    <a:gd name="T19" fmla="*/ 89 h 107"/>
                    <a:gd name="T20" fmla="*/ 74 w 74"/>
                    <a:gd name="T21" fmla="*/ 107 h 107"/>
                    <a:gd name="T22" fmla="*/ 3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3" y="107"/>
                      </a:moveTo>
                      <a:lnTo>
                        <a:pt x="3" y="89"/>
                      </a:lnTo>
                      <a:lnTo>
                        <a:pt x="30" y="89"/>
                      </a:lnTo>
                      <a:lnTo>
                        <a:pt x="30" y="21"/>
                      </a:lnTo>
                      <a:lnTo>
                        <a:pt x="6" y="34"/>
                      </a:lnTo>
                      <a:lnTo>
                        <a:pt x="0" y="17"/>
                      </a:lnTo>
                      <a:lnTo>
                        <a:pt x="33" y="0"/>
                      </a:lnTo>
                      <a:lnTo>
                        <a:pt x="50" y="0"/>
                      </a:lnTo>
                      <a:lnTo>
                        <a:pt x="50" y="89"/>
                      </a:lnTo>
                      <a:lnTo>
                        <a:pt x="74" y="89"/>
                      </a:lnTo>
                      <a:lnTo>
                        <a:pt x="74" y="107"/>
                      </a:lnTo>
                      <a:lnTo>
                        <a:pt x="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57" name="Freeform 10">
                  <a:extLst>
                    <a:ext uri="{FF2B5EF4-FFF2-40B4-BE49-F238E27FC236}">
                      <a16:creationId xmlns:a16="http://schemas.microsoft.com/office/drawing/2014/main" id="{8684D9AE-EBAC-B342-B479-B0A05F37FEA0}"/>
                    </a:ext>
                  </a:extLst>
                </p:cNvPr>
                <p:cNvSpPr>
                  <a:spLocks noEditPoints="1"/>
                </p:cNvSpPr>
                <p:nvPr/>
              </p:nvSpPr>
              <p:spPr bwMode="auto">
                <a:xfrm>
                  <a:off x="7757347" y="3606161"/>
                  <a:ext cx="154287" cy="208851"/>
                </a:xfrm>
                <a:custGeom>
                  <a:avLst/>
                  <a:gdLst>
                    <a:gd name="T0" fmla="*/ 94 w 94"/>
                    <a:gd name="T1" fmla="*/ 63 h 126"/>
                    <a:gd name="T2" fmla="*/ 91 w 94"/>
                    <a:gd name="T3" fmla="*/ 89 h 126"/>
                    <a:gd name="T4" fmla="*/ 82 w 94"/>
                    <a:gd name="T5" fmla="*/ 109 h 126"/>
                    <a:gd name="T6" fmla="*/ 66 w 94"/>
                    <a:gd name="T7" fmla="*/ 122 h 126"/>
                    <a:gd name="T8" fmla="*/ 46 w 94"/>
                    <a:gd name="T9" fmla="*/ 126 h 126"/>
                    <a:gd name="T10" fmla="*/ 27 w 94"/>
                    <a:gd name="T11" fmla="*/ 123 h 126"/>
                    <a:gd name="T12" fmla="*/ 13 w 94"/>
                    <a:gd name="T13" fmla="*/ 111 h 126"/>
                    <a:gd name="T14" fmla="*/ 3 w 94"/>
                    <a:gd name="T15" fmla="*/ 92 h 126"/>
                    <a:gd name="T16" fmla="*/ 0 w 94"/>
                    <a:gd name="T17" fmla="*/ 64 h 126"/>
                    <a:gd name="T18" fmla="*/ 3 w 94"/>
                    <a:gd name="T19" fmla="*/ 37 h 126"/>
                    <a:gd name="T20" fmla="*/ 12 w 94"/>
                    <a:gd name="T21" fmla="*/ 17 h 126"/>
                    <a:gd name="T22" fmla="*/ 28 w 94"/>
                    <a:gd name="T23" fmla="*/ 5 h 126"/>
                    <a:gd name="T24" fmla="*/ 48 w 94"/>
                    <a:gd name="T25" fmla="*/ 0 h 126"/>
                    <a:gd name="T26" fmla="*/ 67 w 94"/>
                    <a:gd name="T27" fmla="*/ 4 h 126"/>
                    <a:gd name="T28" fmla="*/ 81 w 94"/>
                    <a:gd name="T29" fmla="*/ 15 h 126"/>
                    <a:gd name="T30" fmla="*/ 91 w 94"/>
                    <a:gd name="T31" fmla="*/ 34 h 126"/>
                    <a:gd name="T32" fmla="*/ 94 w 94"/>
                    <a:gd name="T33" fmla="*/ 63 h 126"/>
                    <a:gd name="T34" fmla="*/ 22 w 94"/>
                    <a:gd name="T35" fmla="*/ 63 h 126"/>
                    <a:gd name="T36" fmla="*/ 22 w 94"/>
                    <a:gd name="T37" fmla="*/ 66 h 126"/>
                    <a:gd name="T38" fmla="*/ 23 w 94"/>
                    <a:gd name="T39" fmla="*/ 70 h 126"/>
                    <a:gd name="T40" fmla="*/ 68 w 94"/>
                    <a:gd name="T41" fmla="*/ 37 h 126"/>
                    <a:gd name="T42" fmla="*/ 60 w 94"/>
                    <a:gd name="T43" fmla="*/ 23 h 126"/>
                    <a:gd name="T44" fmla="*/ 47 w 94"/>
                    <a:gd name="T45" fmla="*/ 19 h 126"/>
                    <a:gd name="T46" fmla="*/ 37 w 94"/>
                    <a:gd name="T47" fmla="*/ 21 h 126"/>
                    <a:gd name="T48" fmla="*/ 29 w 94"/>
                    <a:gd name="T49" fmla="*/ 30 h 126"/>
                    <a:gd name="T50" fmla="*/ 24 w 94"/>
                    <a:gd name="T51" fmla="*/ 43 h 126"/>
                    <a:gd name="T52" fmla="*/ 22 w 94"/>
                    <a:gd name="T53" fmla="*/ 63 h 126"/>
                    <a:gd name="T54" fmla="*/ 71 w 94"/>
                    <a:gd name="T55" fmla="*/ 63 h 126"/>
                    <a:gd name="T56" fmla="*/ 71 w 94"/>
                    <a:gd name="T57" fmla="*/ 60 h 126"/>
                    <a:gd name="T58" fmla="*/ 71 w 94"/>
                    <a:gd name="T59" fmla="*/ 57 h 126"/>
                    <a:gd name="T60" fmla="*/ 26 w 94"/>
                    <a:gd name="T61" fmla="*/ 90 h 126"/>
                    <a:gd name="T62" fmla="*/ 34 w 94"/>
                    <a:gd name="T63" fmla="*/ 103 h 126"/>
                    <a:gd name="T64" fmla="*/ 47 w 94"/>
                    <a:gd name="T65" fmla="*/ 108 h 126"/>
                    <a:gd name="T66" fmla="*/ 57 w 94"/>
                    <a:gd name="T67" fmla="*/ 105 h 126"/>
                    <a:gd name="T68" fmla="*/ 64 w 94"/>
                    <a:gd name="T69" fmla="*/ 97 h 126"/>
                    <a:gd name="T70" fmla="*/ 70 w 94"/>
                    <a:gd name="T71" fmla="*/ 83 h 126"/>
                    <a:gd name="T72" fmla="*/ 71 w 94"/>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 h="126">
                      <a:moveTo>
                        <a:pt x="94" y="63"/>
                      </a:moveTo>
                      <a:cubicBezTo>
                        <a:pt x="94" y="73"/>
                        <a:pt x="93" y="82"/>
                        <a:pt x="91" y="89"/>
                      </a:cubicBezTo>
                      <a:cubicBezTo>
                        <a:pt x="89" y="97"/>
                        <a:pt x="86" y="104"/>
                        <a:pt x="82" y="109"/>
                      </a:cubicBezTo>
                      <a:cubicBezTo>
                        <a:pt x="77" y="115"/>
                        <a:pt x="72" y="119"/>
                        <a:pt x="66" y="122"/>
                      </a:cubicBezTo>
                      <a:cubicBezTo>
                        <a:pt x="60" y="125"/>
                        <a:pt x="53" y="126"/>
                        <a:pt x="46" y="126"/>
                      </a:cubicBezTo>
                      <a:cubicBezTo>
                        <a:pt x="39" y="126"/>
                        <a:pt x="33" y="125"/>
                        <a:pt x="27" y="123"/>
                      </a:cubicBezTo>
                      <a:cubicBezTo>
                        <a:pt x="21" y="120"/>
                        <a:pt x="17" y="116"/>
                        <a:pt x="13" y="111"/>
                      </a:cubicBezTo>
                      <a:cubicBezTo>
                        <a:pt x="8" y="106"/>
                        <a:pt x="5" y="100"/>
                        <a:pt x="3" y="92"/>
                      </a:cubicBezTo>
                      <a:cubicBezTo>
                        <a:pt x="1" y="84"/>
                        <a:pt x="0" y="75"/>
                        <a:pt x="0" y="64"/>
                      </a:cubicBezTo>
                      <a:cubicBezTo>
                        <a:pt x="0" y="54"/>
                        <a:pt x="1" y="45"/>
                        <a:pt x="3" y="37"/>
                      </a:cubicBezTo>
                      <a:cubicBezTo>
                        <a:pt x="5" y="29"/>
                        <a:pt x="8" y="22"/>
                        <a:pt x="12" y="17"/>
                      </a:cubicBezTo>
                      <a:cubicBezTo>
                        <a:pt x="16" y="12"/>
                        <a:pt x="22" y="7"/>
                        <a:pt x="28" y="5"/>
                      </a:cubicBezTo>
                      <a:cubicBezTo>
                        <a:pt x="34" y="2"/>
                        <a:pt x="41" y="0"/>
                        <a:pt x="48" y="0"/>
                      </a:cubicBezTo>
                      <a:cubicBezTo>
                        <a:pt x="55" y="0"/>
                        <a:pt x="61" y="2"/>
                        <a:pt x="67" y="4"/>
                      </a:cubicBezTo>
                      <a:cubicBezTo>
                        <a:pt x="72" y="6"/>
                        <a:pt x="77" y="10"/>
                        <a:pt x="81" y="15"/>
                      </a:cubicBezTo>
                      <a:cubicBezTo>
                        <a:pt x="85" y="20"/>
                        <a:pt x="89" y="26"/>
                        <a:pt x="91" y="34"/>
                      </a:cubicBezTo>
                      <a:cubicBezTo>
                        <a:pt x="93" y="42"/>
                        <a:pt x="94" y="52"/>
                        <a:pt x="94" y="63"/>
                      </a:cubicBezTo>
                      <a:close/>
                      <a:moveTo>
                        <a:pt x="22" y="63"/>
                      </a:moveTo>
                      <a:cubicBezTo>
                        <a:pt x="22" y="64"/>
                        <a:pt x="22" y="65"/>
                        <a:pt x="22" y="66"/>
                      </a:cubicBezTo>
                      <a:cubicBezTo>
                        <a:pt x="22" y="68"/>
                        <a:pt x="22" y="69"/>
                        <a:pt x="23" y="70"/>
                      </a:cubicBezTo>
                      <a:cubicBezTo>
                        <a:pt x="68" y="37"/>
                        <a:pt x="68" y="37"/>
                        <a:pt x="68" y="37"/>
                      </a:cubicBezTo>
                      <a:cubicBezTo>
                        <a:pt x="66" y="31"/>
                        <a:pt x="63" y="26"/>
                        <a:pt x="60" y="23"/>
                      </a:cubicBezTo>
                      <a:cubicBezTo>
                        <a:pt x="56" y="20"/>
                        <a:pt x="52" y="19"/>
                        <a:pt x="47" y="19"/>
                      </a:cubicBezTo>
                      <a:cubicBezTo>
                        <a:pt x="43" y="19"/>
                        <a:pt x="40" y="20"/>
                        <a:pt x="37" y="21"/>
                      </a:cubicBezTo>
                      <a:cubicBezTo>
                        <a:pt x="34" y="23"/>
                        <a:pt x="32" y="26"/>
                        <a:pt x="29" y="30"/>
                      </a:cubicBezTo>
                      <a:cubicBezTo>
                        <a:pt x="27" y="33"/>
                        <a:pt x="26" y="38"/>
                        <a:pt x="24" y="43"/>
                      </a:cubicBezTo>
                      <a:cubicBezTo>
                        <a:pt x="23" y="49"/>
                        <a:pt x="22" y="55"/>
                        <a:pt x="22" y="63"/>
                      </a:cubicBezTo>
                      <a:close/>
                      <a:moveTo>
                        <a:pt x="71" y="63"/>
                      </a:moveTo>
                      <a:cubicBezTo>
                        <a:pt x="71" y="62"/>
                        <a:pt x="71" y="61"/>
                        <a:pt x="71" y="60"/>
                      </a:cubicBezTo>
                      <a:cubicBezTo>
                        <a:pt x="71" y="59"/>
                        <a:pt x="71" y="58"/>
                        <a:pt x="71" y="57"/>
                      </a:cubicBezTo>
                      <a:cubicBezTo>
                        <a:pt x="26" y="90"/>
                        <a:pt x="26" y="90"/>
                        <a:pt x="26" y="90"/>
                      </a:cubicBezTo>
                      <a:cubicBezTo>
                        <a:pt x="28" y="96"/>
                        <a:pt x="31" y="100"/>
                        <a:pt x="34" y="103"/>
                      </a:cubicBezTo>
                      <a:cubicBezTo>
                        <a:pt x="38" y="106"/>
                        <a:pt x="42" y="108"/>
                        <a:pt x="47" y="108"/>
                      </a:cubicBezTo>
                      <a:cubicBezTo>
                        <a:pt x="50" y="108"/>
                        <a:pt x="54" y="107"/>
                        <a:pt x="57" y="105"/>
                      </a:cubicBezTo>
                      <a:cubicBezTo>
                        <a:pt x="60" y="103"/>
                        <a:pt x="62" y="100"/>
                        <a:pt x="64" y="97"/>
                      </a:cubicBezTo>
                      <a:cubicBezTo>
                        <a:pt x="67" y="93"/>
                        <a:pt x="68" y="89"/>
                        <a:pt x="70" y="83"/>
                      </a:cubicBezTo>
                      <a:cubicBezTo>
                        <a:pt x="71" y="77"/>
                        <a:pt x="71" y="71"/>
                        <a:pt x="7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58" name="Freeform 26">
                  <a:extLst>
                    <a:ext uri="{FF2B5EF4-FFF2-40B4-BE49-F238E27FC236}">
                      <a16:creationId xmlns:a16="http://schemas.microsoft.com/office/drawing/2014/main" id="{91F62381-25CB-A646-9E9D-68939BDCE880}"/>
                    </a:ext>
                  </a:extLst>
                </p:cNvPr>
                <p:cNvSpPr>
                  <a:spLocks noEditPoints="1"/>
                </p:cNvSpPr>
                <p:nvPr/>
              </p:nvSpPr>
              <p:spPr bwMode="auto">
                <a:xfrm>
                  <a:off x="7001933" y="3834142"/>
                  <a:ext cx="226248" cy="299846"/>
                </a:xfrm>
                <a:custGeom>
                  <a:avLst/>
                  <a:gdLst>
                    <a:gd name="T0" fmla="*/ 95 w 95"/>
                    <a:gd name="T1" fmla="*/ 62 h 126"/>
                    <a:gd name="T2" fmla="*/ 91 w 95"/>
                    <a:gd name="T3" fmla="*/ 89 h 126"/>
                    <a:gd name="T4" fmla="*/ 82 w 95"/>
                    <a:gd name="T5" fmla="*/ 109 h 126"/>
                    <a:gd name="T6" fmla="*/ 66 w 95"/>
                    <a:gd name="T7" fmla="*/ 121 h 126"/>
                    <a:gd name="T8" fmla="*/ 46 w 95"/>
                    <a:gd name="T9" fmla="*/ 126 h 126"/>
                    <a:gd name="T10" fmla="*/ 27 w 95"/>
                    <a:gd name="T11" fmla="*/ 122 h 126"/>
                    <a:gd name="T12" fmla="*/ 13 w 95"/>
                    <a:gd name="T13" fmla="*/ 111 h 126"/>
                    <a:gd name="T14" fmla="*/ 3 w 95"/>
                    <a:gd name="T15" fmla="*/ 92 h 126"/>
                    <a:gd name="T16" fmla="*/ 0 w 95"/>
                    <a:gd name="T17" fmla="*/ 63 h 126"/>
                    <a:gd name="T18" fmla="*/ 3 w 95"/>
                    <a:gd name="T19" fmla="*/ 37 h 126"/>
                    <a:gd name="T20" fmla="*/ 12 w 95"/>
                    <a:gd name="T21" fmla="*/ 17 h 126"/>
                    <a:gd name="T22" fmla="*/ 28 w 95"/>
                    <a:gd name="T23" fmla="*/ 4 h 126"/>
                    <a:gd name="T24" fmla="*/ 48 w 95"/>
                    <a:gd name="T25" fmla="*/ 0 h 126"/>
                    <a:gd name="T26" fmla="*/ 67 w 95"/>
                    <a:gd name="T27" fmla="*/ 3 h 126"/>
                    <a:gd name="T28" fmla="*/ 82 w 95"/>
                    <a:gd name="T29" fmla="*/ 14 h 126"/>
                    <a:gd name="T30" fmla="*/ 91 w 95"/>
                    <a:gd name="T31" fmla="*/ 34 h 126"/>
                    <a:gd name="T32" fmla="*/ 95 w 95"/>
                    <a:gd name="T33" fmla="*/ 62 h 126"/>
                    <a:gd name="T34" fmla="*/ 23 w 95"/>
                    <a:gd name="T35" fmla="*/ 63 h 126"/>
                    <a:gd name="T36" fmla="*/ 23 w 95"/>
                    <a:gd name="T37" fmla="*/ 66 h 126"/>
                    <a:gd name="T38" fmla="*/ 23 w 95"/>
                    <a:gd name="T39" fmla="*/ 69 h 126"/>
                    <a:gd name="T40" fmla="*/ 68 w 95"/>
                    <a:gd name="T41" fmla="*/ 36 h 126"/>
                    <a:gd name="T42" fmla="*/ 60 w 95"/>
                    <a:gd name="T43" fmla="*/ 23 h 126"/>
                    <a:gd name="T44" fmla="*/ 47 w 95"/>
                    <a:gd name="T45" fmla="*/ 18 h 126"/>
                    <a:gd name="T46" fmla="*/ 37 w 95"/>
                    <a:gd name="T47" fmla="*/ 21 h 126"/>
                    <a:gd name="T48" fmla="*/ 30 w 95"/>
                    <a:gd name="T49" fmla="*/ 29 h 126"/>
                    <a:gd name="T50" fmla="*/ 24 w 95"/>
                    <a:gd name="T51" fmla="*/ 43 h 126"/>
                    <a:gd name="T52" fmla="*/ 23 w 95"/>
                    <a:gd name="T53" fmla="*/ 63 h 126"/>
                    <a:gd name="T54" fmla="*/ 72 w 95"/>
                    <a:gd name="T55" fmla="*/ 63 h 126"/>
                    <a:gd name="T56" fmla="*/ 72 w 95"/>
                    <a:gd name="T57" fmla="*/ 60 h 126"/>
                    <a:gd name="T58" fmla="*/ 71 w 95"/>
                    <a:gd name="T59" fmla="*/ 57 h 126"/>
                    <a:gd name="T60" fmla="*/ 26 w 95"/>
                    <a:gd name="T61" fmla="*/ 89 h 126"/>
                    <a:gd name="T62" fmla="*/ 35 w 95"/>
                    <a:gd name="T63" fmla="*/ 103 h 126"/>
                    <a:gd name="T64" fmla="*/ 47 w 95"/>
                    <a:gd name="T65" fmla="*/ 107 h 126"/>
                    <a:gd name="T66" fmla="*/ 57 w 95"/>
                    <a:gd name="T67" fmla="*/ 104 h 126"/>
                    <a:gd name="T68" fmla="*/ 65 w 95"/>
                    <a:gd name="T69" fmla="*/ 96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2"/>
                      </a:moveTo>
                      <a:cubicBezTo>
                        <a:pt x="95" y="72"/>
                        <a:pt x="93" y="81"/>
                        <a:pt x="91" y="89"/>
                      </a:cubicBezTo>
                      <a:cubicBezTo>
                        <a:pt x="89" y="97"/>
                        <a:pt x="86" y="103"/>
                        <a:pt x="82" y="109"/>
                      </a:cubicBezTo>
                      <a:cubicBezTo>
                        <a:pt x="78" y="114"/>
                        <a:pt x="72" y="118"/>
                        <a:pt x="66" y="121"/>
                      </a:cubicBezTo>
                      <a:cubicBezTo>
                        <a:pt x="60" y="124"/>
                        <a:pt x="54" y="126"/>
                        <a:pt x="46" y="126"/>
                      </a:cubicBezTo>
                      <a:cubicBezTo>
                        <a:pt x="39" y="126"/>
                        <a:pt x="33" y="124"/>
                        <a:pt x="27" y="122"/>
                      </a:cubicBezTo>
                      <a:cubicBezTo>
                        <a:pt x="22" y="120"/>
                        <a:pt x="17" y="116"/>
                        <a:pt x="13" y="111"/>
                      </a:cubicBezTo>
                      <a:cubicBezTo>
                        <a:pt x="9" y="106"/>
                        <a:pt x="5" y="99"/>
                        <a:pt x="3" y="92"/>
                      </a:cubicBezTo>
                      <a:cubicBezTo>
                        <a:pt x="1" y="84"/>
                        <a:pt x="0" y="74"/>
                        <a:pt x="0" y="63"/>
                      </a:cubicBezTo>
                      <a:cubicBezTo>
                        <a:pt x="0" y="53"/>
                        <a:pt x="1" y="44"/>
                        <a:pt x="3" y="37"/>
                      </a:cubicBezTo>
                      <a:cubicBezTo>
                        <a:pt x="5" y="29"/>
                        <a:pt x="8" y="22"/>
                        <a:pt x="12" y="17"/>
                      </a:cubicBezTo>
                      <a:cubicBezTo>
                        <a:pt x="17" y="11"/>
                        <a:pt x="22" y="7"/>
                        <a:pt x="28" y="4"/>
                      </a:cubicBezTo>
                      <a:cubicBezTo>
                        <a:pt x="34" y="1"/>
                        <a:pt x="41" y="0"/>
                        <a:pt x="48" y="0"/>
                      </a:cubicBezTo>
                      <a:cubicBezTo>
                        <a:pt x="55" y="0"/>
                        <a:pt x="61" y="1"/>
                        <a:pt x="67" y="3"/>
                      </a:cubicBezTo>
                      <a:cubicBezTo>
                        <a:pt x="73" y="6"/>
                        <a:pt x="77" y="9"/>
                        <a:pt x="82" y="14"/>
                      </a:cubicBezTo>
                      <a:cubicBezTo>
                        <a:pt x="86" y="20"/>
                        <a:pt x="89" y="26"/>
                        <a:pt x="91" y="34"/>
                      </a:cubicBezTo>
                      <a:cubicBezTo>
                        <a:pt x="93" y="42"/>
                        <a:pt x="95" y="51"/>
                        <a:pt x="95" y="62"/>
                      </a:cubicBezTo>
                      <a:close/>
                      <a:moveTo>
                        <a:pt x="23" y="63"/>
                      </a:moveTo>
                      <a:cubicBezTo>
                        <a:pt x="23" y="64"/>
                        <a:pt x="23" y="65"/>
                        <a:pt x="23" y="66"/>
                      </a:cubicBezTo>
                      <a:cubicBezTo>
                        <a:pt x="23" y="67"/>
                        <a:pt x="23" y="68"/>
                        <a:pt x="23" y="69"/>
                      </a:cubicBezTo>
                      <a:cubicBezTo>
                        <a:pt x="68" y="36"/>
                        <a:pt x="68" y="36"/>
                        <a:pt x="68" y="36"/>
                      </a:cubicBezTo>
                      <a:cubicBezTo>
                        <a:pt x="66" y="30"/>
                        <a:pt x="63" y="26"/>
                        <a:pt x="60" y="23"/>
                      </a:cubicBezTo>
                      <a:cubicBezTo>
                        <a:pt x="56" y="20"/>
                        <a:pt x="52" y="18"/>
                        <a:pt x="47" y="18"/>
                      </a:cubicBezTo>
                      <a:cubicBezTo>
                        <a:pt x="44" y="18"/>
                        <a:pt x="40" y="19"/>
                        <a:pt x="37" y="21"/>
                      </a:cubicBezTo>
                      <a:cubicBezTo>
                        <a:pt x="34" y="23"/>
                        <a:pt x="32" y="26"/>
                        <a:pt x="30" y="29"/>
                      </a:cubicBezTo>
                      <a:cubicBezTo>
                        <a:pt x="27" y="33"/>
                        <a:pt x="26" y="37"/>
                        <a:pt x="24" y="43"/>
                      </a:cubicBezTo>
                      <a:cubicBezTo>
                        <a:pt x="23" y="48"/>
                        <a:pt x="23" y="55"/>
                        <a:pt x="23" y="63"/>
                      </a:cubicBezTo>
                      <a:close/>
                      <a:moveTo>
                        <a:pt x="72" y="63"/>
                      </a:moveTo>
                      <a:cubicBezTo>
                        <a:pt x="72" y="62"/>
                        <a:pt x="72" y="61"/>
                        <a:pt x="72" y="60"/>
                      </a:cubicBezTo>
                      <a:cubicBezTo>
                        <a:pt x="71" y="59"/>
                        <a:pt x="71" y="58"/>
                        <a:pt x="71" y="57"/>
                      </a:cubicBezTo>
                      <a:cubicBezTo>
                        <a:pt x="26" y="89"/>
                        <a:pt x="26" y="89"/>
                        <a:pt x="26" y="89"/>
                      </a:cubicBezTo>
                      <a:cubicBezTo>
                        <a:pt x="28" y="95"/>
                        <a:pt x="31" y="100"/>
                        <a:pt x="35" y="103"/>
                      </a:cubicBezTo>
                      <a:cubicBezTo>
                        <a:pt x="38" y="106"/>
                        <a:pt x="42" y="107"/>
                        <a:pt x="47" y="107"/>
                      </a:cubicBezTo>
                      <a:cubicBezTo>
                        <a:pt x="51" y="107"/>
                        <a:pt x="54" y="106"/>
                        <a:pt x="57" y="104"/>
                      </a:cubicBezTo>
                      <a:cubicBezTo>
                        <a:pt x="60" y="103"/>
                        <a:pt x="62" y="100"/>
                        <a:pt x="65" y="96"/>
                      </a:cubicBezTo>
                      <a:cubicBezTo>
                        <a:pt x="67" y="93"/>
                        <a:pt x="69" y="88"/>
                        <a:pt x="70" y="83"/>
                      </a:cubicBezTo>
                      <a:cubicBezTo>
                        <a:pt x="71" y="77"/>
                        <a:pt x="72" y="70"/>
                        <a:pt x="72"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59" name="Freeform 48">
                  <a:extLst>
                    <a:ext uri="{FF2B5EF4-FFF2-40B4-BE49-F238E27FC236}">
                      <a16:creationId xmlns:a16="http://schemas.microsoft.com/office/drawing/2014/main" id="{A27D48AC-BDC1-B242-BB44-4D0C652048CC}"/>
                    </a:ext>
                  </a:extLst>
                </p:cNvPr>
                <p:cNvSpPr>
                  <a:spLocks/>
                </p:cNvSpPr>
                <p:nvPr/>
              </p:nvSpPr>
              <p:spPr bwMode="auto">
                <a:xfrm>
                  <a:off x="7409603" y="4284671"/>
                  <a:ext cx="201715" cy="291668"/>
                </a:xfrm>
                <a:custGeom>
                  <a:avLst/>
                  <a:gdLst>
                    <a:gd name="T0" fmla="*/ 3 w 74"/>
                    <a:gd name="T1" fmla="*/ 107 h 107"/>
                    <a:gd name="T2" fmla="*/ 3 w 74"/>
                    <a:gd name="T3" fmla="*/ 89 h 107"/>
                    <a:gd name="T4" fmla="*/ 30 w 74"/>
                    <a:gd name="T5" fmla="*/ 89 h 107"/>
                    <a:gd name="T6" fmla="*/ 30 w 74"/>
                    <a:gd name="T7" fmla="*/ 21 h 107"/>
                    <a:gd name="T8" fmla="*/ 6 w 74"/>
                    <a:gd name="T9" fmla="*/ 34 h 107"/>
                    <a:gd name="T10" fmla="*/ 0 w 74"/>
                    <a:gd name="T11" fmla="*/ 17 h 107"/>
                    <a:gd name="T12" fmla="*/ 33 w 74"/>
                    <a:gd name="T13" fmla="*/ 0 h 107"/>
                    <a:gd name="T14" fmla="*/ 50 w 74"/>
                    <a:gd name="T15" fmla="*/ 0 h 107"/>
                    <a:gd name="T16" fmla="*/ 50 w 74"/>
                    <a:gd name="T17" fmla="*/ 89 h 107"/>
                    <a:gd name="T18" fmla="*/ 74 w 74"/>
                    <a:gd name="T19" fmla="*/ 89 h 107"/>
                    <a:gd name="T20" fmla="*/ 74 w 74"/>
                    <a:gd name="T21" fmla="*/ 107 h 107"/>
                    <a:gd name="T22" fmla="*/ 3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3" y="107"/>
                      </a:moveTo>
                      <a:lnTo>
                        <a:pt x="3" y="89"/>
                      </a:lnTo>
                      <a:lnTo>
                        <a:pt x="30" y="89"/>
                      </a:lnTo>
                      <a:lnTo>
                        <a:pt x="30" y="21"/>
                      </a:lnTo>
                      <a:lnTo>
                        <a:pt x="6" y="34"/>
                      </a:lnTo>
                      <a:lnTo>
                        <a:pt x="0" y="17"/>
                      </a:lnTo>
                      <a:lnTo>
                        <a:pt x="33" y="0"/>
                      </a:lnTo>
                      <a:lnTo>
                        <a:pt x="50" y="0"/>
                      </a:lnTo>
                      <a:lnTo>
                        <a:pt x="50" y="89"/>
                      </a:lnTo>
                      <a:lnTo>
                        <a:pt x="74" y="89"/>
                      </a:lnTo>
                      <a:lnTo>
                        <a:pt x="74" y="107"/>
                      </a:lnTo>
                      <a:lnTo>
                        <a:pt x="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0" name="Freeform 66">
                  <a:extLst>
                    <a:ext uri="{FF2B5EF4-FFF2-40B4-BE49-F238E27FC236}">
                      <a16:creationId xmlns:a16="http://schemas.microsoft.com/office/drawing/2014/main" id="{573E7A8D-214F-864A-AF19-4FA9BF2D54F0}"/>
                    </a:ext>
                  </a:extLst>
                </p:cNvPr>
                <p:cNvSpPr>
                  <a:spLocks noEditPoints="1"/>
                </p:cNvSpPr>
                <p:nvPr/>
              </p:nvSpPr>
              <p:spPr bwMode="auto">
                <a:xfrm>
                  <a:off x="7035476" y="4533862"/>
                  <a:ext cx="156170" cy="206971"/>
                </a:xfrm>
                <a:custGeom>
                  <a:avLst/>
                  <a:gdLst>
                    <a:gd name="T0" fmla="*/ 95 w 95"/>
                    <a:gd name="T1" fmla="*/ 62 h 126"/>
                    <a:gd name="T2" fmla="*/ 91 w 95"/>
                    <a:gd name="T3" fmla="*/ 89 h 126"/>
                    <a:gd name="T4" fmla="*/ 82 w 95"/>
                    <a:gd name="T5" fmla="*/ 109 h 126"/>
                    <a:gd name="T6" fmla="*/ 66 w 95"/>
                    <a:gd name="T7" fmla="*/ 121 h 126"/>
                    <a:gd name="T8" fmla="*/ 46 w 95"/>
                    <a:gd name="T9" fmla="*/ 126 h 126"/>
                    <a:gd name="T10" fmla="*/ 27 w 95"/>
                    <a:gd name="T11" fmla="*/ 122 h 126"/>
                    <a:gd name="T12" fmla="*/ 13 w 95"/>
                    <a:gd name="T13" fmla="*/ 111 h 126"/>
                    <a:gd name="T14" fmla="*/ 3 w 95"/>
                    <a:gd name="T15" fmla="*/ 92 h 126"/>
                    <a:gd name="T16" fmla="*/ 0 w 95"/>
                    <a:gd name="T17" fmla="*/ 63 h 126"/>
                    <a:gd name="T18" fmla="*/ 3 w 95"/>
                    <a:gd name="T19" fmla="*/ 37 h 126"/>
                    <a:gd name="T20" fmla="*/ 12 w 95"/>
                    <a:gd name="T21" fmla="*/ 17 h 126"/>
                    <a:gd name="T22" fmla="*/ 28 w 95"/>
                    <a:gd name="T23" fmla="*/ 4 h 126"/>
                    <a:gd name="T24" fmla="*/ 48 w 95"/>
                    <a:gd name="T25" fmla="*/ 0 h 126"/>
                    <a:gd name="T26" fmla="*/ 67 w 95"/>
                    <a:gd name="T27" fmla="*/ 4 h 126"/>
                    <a:gd name="T28" fmla="*/ 82 w 95"/>
                    <a:gd name="T29" fmla="*/ 15 h 126"/>
                    <a:gd name="T30" fmla="*/ 91 w 95"/>
                    <a:gd name="T31" fmla="*/ 34 h 126"/>
                    <a:gd name="T32" fmla="*/ 95 w 95"/>
                    <a:gd name="T33" fmla="*/ 62 h 126"/>
                    <a:gd name="T34" fmla="*/ 23 w 95"/>
                    <a:gd name="T35" fmla="*/ 63 h 126"/>
                    <a:gd name="T36" fmla="*/ 23 w 95"/>
                    <a:gd name="T37" fmla="*/ 66 h 126"/>
                    <a:gd name="T38" fmla="*/ 23 w 95"/>
                    <a:gd name="T39" fmla="*/ 69 h 126"/>
                    <a:gd name="T40" fmla="*/ 68 w 95"/>
                    <a:gd name="T41" fmla="*/ 37 h 126"/>
                    <a:gd name="T42" fmla="*/ 60 w 95"/>
                    <a:gd name="T43" fmla="*/ 23 h 126"/>
                    <a:gd name="T44" fmla="*/ 47 w 95"/>
                    <a:gd name="T45" fmla="*/ 18 h 126"/>
                    <a:gd name="T46" fmla="*/ 37 w 95"/>
                    <a:gd name="T47" fmla="*/ 21 h 126"/>
                    <a:gd name="T48" fmla="*/ 30 w 95"/>
                    <a:gd name="T49" fmla="*/ 29 h 126"/>
                    <a:gd name="T50" fmla="*/ 24 w 95"/>
                    <a:gd name="T51" fmla="*/ 43 h 126"/>
                    <a:gd name="T52" fmla="*/ 23 w 95"/>
                    <a:gd name="T53" fmla="*/ 63 h 126"/>
                    <a:gd name="T54" fmla="*/ 72 w 95"/>
                    <a:gd name="T55" fmla="*/ 63 h 126"/>
                    <a:gd name="T56" fmla="*/ 72 w 95"/>
                    <a:gd name="T57" fmla="*/ 60 h 126"/>
                    <a:gd name="T58" fmla="*/ 71 w 95"/>
                    <a:gd name="T59" fmla="*/ 57 h 126"/>
                    <a:gd name="T60" fmla="*/ 26 w 95"/>
                    <a:gd name="T61" fmla="*/ 89 h 126"/>
                    <a:gd name="T62" fmla="*/ 35 w 95"/>
                    <a:gd name="T63" fmla="*/ 103 h 126"/>
                    <a:gd name="T64" fmla="*/ 47 w 95"/>
                    <a:gd name="T65" fmla="*/ 107 h 126"/>
                    <a:gd name="T66" fmla="*/ 57 w 95"/>
                    <a:gd name="T67" fmla="*/ 105 h 126"/>
                    <a:gd name="T68" fmla="*/ 65 w 95"/>
                    <a:gd name="T69" fmla="*/ 96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2"/>
                      </a:moveTo>
                      <a:cubicBezTo>
                        <a:pt x="95" y="72"/>
                        <a:pt x="93" y="81"/>
                        <a:pt x="91" y="89"/>
                      </a:cubicBezTo>
                      <a:cubicBezTo>
                        <a:pt x="89" y="97"/>
                        <a:pt x="86" y="104"/>
                        <a:pt x="82" y="109"/>
                      </a:cubicBezTo>
                      <a:cubicBezTo>
                        <a:pt x="78" y="114"/>
                        <a:pt x="72" y="119"/>
                        <a:pt x="66" y="121"/>
                      </a:cubicBezTo>
                      <a:cubicBezTo>
                        <a:pt x="60" y="124"/>
                        <a:pt x="54" y="126"/>
                        <a:pt x="46" y="126"/>
                      </a:cubicBezTo>
                      <a:cubicBezTo>
                        <a:pt x="39" y="126"/>
                        <a:pt x="33" y="125"/>
                        <a:pt x="27" y="122"/>
                      </a:cubicBezTo>
                      <a:cubicBezTo>
                        <a:pt x="22" y="120"/>
                        <a:pt x="17" y="116"/>
                        <a:pt x="13" y="111"/>
                      </a:cubicBezTo>
                      <a:cubicBezTo>
                        <a:pt x="9" y="106"/>
                        <a:pt x="5" y="100"/>
                        <a:pt x="3" y="92"/>
                      </a:cubicBezTo>
                      <a:cubicBezTo>
                        <a:pt x="1" y="84"/>
                        <a:pt x="0" y="74"/>
                        <a:pt x="0" y="63"/>
                      </a:cubicBezTo>
                      <a:cubicBezTo>
                        <a:pt x="0" y="53"/>
                        <a:pt x="1" y="44"/>
                        <a:pt x="3" y="37"/>
                      </a:cubicBezTo>
                      <a:cubicBezTo>
                        <a:pt x="5" y="29"/>
                        <a:pt x="8" y="22"/>
                        <a:pt x="12" y="17"/>
                      </a:cubicBezTo>
                      <a:cubicBezTo>
                        <a:pt x="17" y="11"/>
                        <a:pt x="22" y="7"/>
                        <a:pt x="28" y="4"/>
                      </a:cubicBezTo>
                      <a:cubicBezTo>
                        <a:pt x="34" y="1"/>
                        <a:pt x="41" y="0"/>
                        <a:pt x="48" y="0"/>
                      </a:cubicBezTo>
                      <a:cubicBezTo>
                        <a:pt x="55" y="0"/>
                        <a:pt x="61" y="1"/>
                        <a:pt x="67" y="4"/>
                      </a:cubicBezTo>
                      <a:cubicBezTo>
                        <a:pt x="73" y="6"/>
                        <a:pt x="77" y="10"/>
                        <a:pt x="82" y="15"/>
                      </a:cubicBezTo>
                      <a:cubicBezTo>
                        <a:pt x="86" y="20"/>
                        <a:pt x="89" y="26"/>
                        <a:pt x="91" y="34"/>
                      </a:cubicBezTo>
                      <a:cubicBezTo>
                        <a:pt x="93" y="42"/>
                        <a:pt x="95" y="51"/>
                        <a:pt x="95" y="62"/>
                      </a:cubicBezTo>
                      <a:close/>
                      <a:moveTo>
                        <a:pt x="23" y="63"/>
                      </a:moveTo>
                      <a:cubicBezTo>
                        <a:pt x="23" y="64"/>
                        <a:pt x="23" y="65"/>
                        <a:pt x="23" y="66"/>
                      </a:cubicBezTo>
                      <a:cubicBezTo>
                        <a:pt x="23" y="67"/>
                        <a:pt x="23" y="68"/>
                        <a:pt x="23" y="69"/>
                      </a:cubicBezTo>
                      <a:cubicBezTo>
                        <a:pt x="68" y="37"/>
                        <a:pt x="68" y="37"/>
                        <a:pt x="68" y="37"/>
                      </a:cubicBezTo>
                      <a:cubicBezTo>
                        <a:pt x="66" y="30"/>
                        <a:pt x="63" y="26"/>
                        <a:pt x="60" y="23"/>
                      </a:cubicBezTo>
                      <a:cubicBezTo>
                        <a:pt x="56" y="20"/>
                        <a:pt x="52" y="18"/>
                        <a:pt x="47" y="18"/>
                      </a:cubicBezTo>
                      <a:cubicBezTo>
                        <a:pt x="44" y="18"/>
                        <a:pt x="40" y="19"/>
                        <a:pt x="37" y="21"/>
                      </a:cubicBezTo>
                      <a:cubicBezTo>
                        <a:pt x="34" y="23"/>
                        <a:pt x="32" y="26"/>
                        <a:pt x="30" y="29"/>
                      </a:cubicBezTo>
                      <a:cubicBezTo>
                        <a:pt x="27" y="33"/>
                        <a:pt x="26" y="38"/>
                        <a:pt x="24" y="43"/>
                      </a:cubicBezTo>
                      <a:cubicBezTo>
                        <a:pt x="23" y="49"/>
                        <a:pt x="23" y="55"/>
                        <a:pt x="23" y="63"/>
                      </a:cubicBezTo>
                      <a:close/>
                      <a:moveTo>
                        <a:pt x="72" y="63"/>
                      </a:moveTo>
                      <a:cubicBezTo>
                        <a:pt x="72" y="62"/>
                        <a:pt x="72" y="61"/>
                        <a:pt x="72" y="60"/>
                      </a:cubicBezTo>
                      <a:cubicBezTo>
                        <a:pt x="71" y="59"/>
                        <a:pt x="71" y="58"/>
                        <a:pt x="71" y="57"/>
                      </a:cubicBezTo>
                      <a:cubicBezTo>
                        <a:pt x="26" y="89"/>
                        <a:pt x="26" y="89"/>
                        <a:pt x="26" y="89"/>
                      </a:cubicBezTo>
                      <a:cubicBezTo>
                        <a:pt x="28" y="95"/>
                        <a:pt x="31" y="100"/>
                        <a:pt x="35" y="103"/>
                      </a:cubicBezTo>
                      <a:cubicBezTo>
                        <a:pt x="38" y="106"/>
                        <a:pt x="42" y="107"/>
                        <a:pt x="47" y="107"/>
                      </a:cubicBezTo>
                      <a:cubicBezTo>
                        <a:pt x="51" y="107"/>
                        <a:pt x="54" y="106"/>
                        <a:pt x="57" y="105"/>
                      </a:cubicBezTo>
                      <a:cubicBezTo>
                        <a:pt x="60" y="103"/>
                        <a:pt x="62" y="100"/>
                        <a:pt x="65" y="96"/>
                      </a:cubicBezTo>
                      <a:cubicBezTo>
                        <a:pt x="67" y="93"/>
                        <a:pt x="69" y="88"/>
                        <a:pt x="70" y="83"/>
                      </a:cubicBezTo>
                      <a:cubicBezTo>
                        <a:pt x="71" y="77"/>
                        <a:pt x="72" y="71"/>
                        <a:pt x="72"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61" name="Freeform 70">
                  <a:extLst>
                    <a:ext uri="{FF2B5EF4-FFF2-40B4-BE49-F238E27FC236}">
                      <a16:creationId xmlns:a16="http://schemas.microsoft.com/office/drawing/2014/main" id="{E453C88D-D5DD-E942-B049-6949EB8E9E8E}"/>
                    </a:ext>
                  </a:extLst>
                </p:cNvPr>
                <p:cNvSpPr>
                  <a:spLocks/>
                </p:cNvSpPr>
                <p:nvPr/>
              </p:nvSpPr>
              <p:spPr bwMode="auto">
                <a:xfrm>
                  <a:off x="7804919" y="4565793"/>
                  <a:ext cx="88240" cy="127066"/>
                </a:xfrm>
                <a:custGeom>
                  <a:avLst/>
                  <a:gdLst>
                    <a:gd name="T0" fmla="*/ 4 w 75"/>
                    <a:gd name="T1" fmla="*/ 108 h 108"/>
                    <a:gd name="T2" fmla="*/ 4 w 75"/>
                    <a:gd name="T3" fmla="*/ 89 h 108"/>
                    <a:gd name="T4" fmla="*/ 31 w 75"/>
                    <a:gd name="T5" fmla="*/ 89 h 108"/>
                    <a:gd name="T6" fmla="*/ 31 w 75"/>
                    <a:gd name="T7" fmla="*/ 21 h 108"/>
                    <a:gd name="T8" fmla="*/ 7 w 75"/>
                    <a:gd name="T9" fmla="*/ 34 h 108"/>
                    <a:gd name="T10" fmla="*/ 0 w 75"/>
                    <a:gd name="T11" fmla="*/ 18 h 108"/>
                    <a:gd name="T12" fmla="*/ 34 w 75"/>
                    <a:gd name="T13" fmla="*/ 0 h 108"/>
                    <a:gd name="T14" fmla="*/ 51 w 75"/>
                    <a:gd name="T15" fmla="*/ 0 h 108"/>
                    <a:gd name="T16" fmla="*/ 51 w 75"/>
                    <a:gd name="T17" fmla="*/ 89 h 108"/>
                    <a:gd name="T18" fmla="*/ 75 w 75"/>
                    <a:gd name="T19" fmla="*/ 89 h 108"/>
                    <a:gd name="T20" fmla="*/ 75 w 75"/>
                    <a:gd name="T21" fmla="*/ 108 h 108"/>
                    <a:gd name="T22" fmla="*/ 4 w 75"/>
                    <a:gd name="T2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08">
                      <a:moveTo>
                        <a:pt x="4" y="108"/>
                      </a:moveTo>
                      <a:lnTo>
                        <a:pt x="4" y="89"/>
                      </a:lnTo>
                      <a:lnTo>
                        <a:pt x="31" y="89"/>
                      </a:lnTo>
                      <a:lnTo>
                        <a:pt x="31" y="21"/>
                      </a:lnTo>
                      <a:lnTo>
                        <a:pt x="7" y="34"/>
                      </a:lnTo>
                      <a:lnTo>
                        <a:pt x="0" y="18"/>
                      </a:lnTo>
                      <a:lnTo>
                        <a:pt x="34" y="0"/>
                      </a:lnTo>
                      <a:lnTo>
                        <a:pt x="51" y="0"/>
                      </a:lnTo>
                      <a:lnTo>
                        <a:pt x="51" y="89"/>
                      </a:lnTo>
                      <a:lnTo>
                        <a:pt x="75" y="89"/>
                      </a:lnTo>
                      <a:lnTo>
                        <a:pt x="75" y="108"/>
                      </a:lnTo>
                      <a:lnTo>
                        <a:pt x="4"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nvGrpSpPr>
              <p:cNvPr id="43" name="Group 42">
                <a:extLst>
                  <a:ext uri="{FF2B5EF4-FFF2-40B4-BE49-F238E27FC236}">
                    <a16:creationId xmlns:a16="http://schemas.microsoft.com/office/drawing/2014/main" id="{22995D31-4BE8-4D4F-A23A-C05A4218DBE5}"/>
                  </a:ext>
                </a:extLst>
              </p:cNvPr>
              <p:cNvGrpSpPr/>
              <p:nvPr/>
            </p:nvGrpSpPr>
            <p:grpSpPr>
              <a:xfrm>
                <a:off x="6848582" y="3736588"/>
                <a:ext cx="1255901" cy="1175786"/>
                <a:chOff x="6848582" y="3607798"/>
                <a:chExt cx="1255901" cy="1175786"/>
              </a:xfrm>
            </p:grpSpPr>
            <p:sp>
              <p:nvSpPr>
                <p:cNvPr id="44" name="Freeform 5">
                  <a:extLst>
                    <a:ext uri="{FF2B5EF4-FFF2-40B4-BE49-F238E27FC236}">
                      <a16:creationId xmlns:a16="http://schemas.microsoft.com/office/drawing/2014/main" id="{C3049863-2DEB-CD4D-AA7E-8D60B6B08CFB}"/>
                    </a:ext>
                  </a:extLst>
                </p:cNvPr>
                <p:cNvSpPr>
                  <a:spLocks noEditPoints="1"/>
                </p:cNvSpPr>
                <p:nvPr/>
              </p:nvSpPr>
              <p:spPr bwMode="auto">
                <a:xfrm>
                  <a:off x="6872218" y="3707477"/>
                  <a:ext cx="97653" cy="130594"/>
                </a:xfrm>
                <a:custGeom>
                  <a:avLst/>
                  <a:gdLst>
                    <a:gd name="T0" fmla="*/ 95 w 95"/>
                    <a:gd name="T1" fmla="*/ 63 h 126"/>
                    <a:gd name="T2" fmla="*/ 92 w 95"/>
                    <a:gd name="T3" fmla="*/ 89 h 126"/>
                    <a:gd name="T4" fmla="*/ 82 w 95"/>
                    <a:gd name="T5" fmla="*/ 109 h 126"/>
                    <a:gd name="T6" fmla="*/ 67 w 95"/>
                    <a:gd name="T7" fmla="*/ 122 h 126"/>
                    <a:gd name="T8" fmla="*/ 46 w 95"/>
                    <a:gd name="T9" fmla="*/ 126 h 126"/>
                    <a:gd name="T10" fmla="*/ 28 w 95"/>
                    <a:gd name="T11" fmla="*/ 123 h 126"/>
                    <a:gd name="T12" fmla="*/ 13 w 95"/>
                    <a:gd name="T13" fmla="*/ 111 h 126"/>
                    <a:gd name="T14" fmla="*/ 3 w 95"/>
                    <a:gd name="T15" fmla="*/ 92 h 126"/>
                    <a:gd name="T16" fmla="*/ 0 w 95"/>
                    <a:gd name="T17" fmla="*/ 64 h 126"/>
                    <a:gd name="T18" fmla="*/ 3 w 95"/>
                    <a:gd name="T19" fmla="*/ 37 h 126"/>
                    <a:gd name="T20" fmla="*/ 13 w 95"/>
                    <a:gd name="T21" fmla="*/ 17 h 126"/>
                    <a:gd name="T22" fmla="*/ 28 w 95"/>
                    <a:gd name="T23" fmla="*/ 5 h 126"/>
                    <a:gd name="T24" fmla="*/ 49 w 95"/>
                    <a:gd name="T25" fmla="*/ 0 h 126"/>
                    <a:gd name="T26" fmla="*/ 67 w 95"/>
                    <a:gd name="T27" fmla="*/ 4 h 126"/>
                    <a:gd name="T28" fmla="*/ 82 w 95"/>
                    <a:gd name="T29" fmla="*/ 15 h 126"/>
                    <a:gd name="T30" fmla="*/ 91 w 95"/>
                    <a:gd name="T31" fmla="*/ 34 h 126"/>
                    <a:gd name="T32" fmla="*/ 95 w 95"/>
                    <a:gd name="T33" fmla="*/ 63 h 126"/>
                    <a:gd name="T34" fmla="*/ 23 w 95"/>
                    <a:gd name="T35" fmla="*/ 63 h 126"/>
                    <a:gd name="T36" fmla="*/ 23 w 95"/>
                    <a:gd name="T37" fmla="*/ 66 h 126"/>
                    <a:gd name="T38" fmla="*/ 23 w 95"/>
                    <a:gd name="T39" fmla="*/ 70 h 126"/>
                    <a:gd name="T40" fmla="*/ 69 w 95"/>
                    <a:gd name="T41" fmla="*/ 37 h 126"/>
                    <a:gd name="T42" fmla="*/ 60 w 95"/>
                    <a:gd name="T43" fmla="*/ 23 h 126"/>
                    <a:gd name="T44" fmla="*/ 47 w 95"/>
                    <a:gd name="T45" fmla="*/ 19 h 126"/>
                    <a:gd name="T46" fmla="*/ 38 w 95"/>
                    <a:gd name="T47" fmla="*/ 21 h 126"/>
                    <a:gd name="T48" fmla="*/ 30 w 95"/>
                    <a:gd name="T49" fmla="*/ 30 h 126"/>
                    <a:gd name="T50" fmla="*/ 25 w 95"/>
                    <a:gd name="T51" fmla="*/ 43 h 126"/>
                    <a:gd name="T52" fmla="*/ 23 w 95"/>
                    <a:gd name="T53" fmla="*/ 63 h 126"/>
                    <a:gd name="T54" fmla="*/ 72 w 95"/>
                    <a:gd name="T55" fmla="*/ 63 h 126"/>
                    <a:gd name="T56" fmla="*/ 72 w 95"/>
                    <a:gd name="T57" fmla="*/ 60 h 126"/>
                    <a:gd name="T58" fmla="*/ 72 w 95"/>
                    <a:gd name="T59" fmla="*/ 57 h 126"/>
                    <a:gd name="T60" fmla="*/ 26 w 95"/>
                    <a:gd name="T61" fmla="*/ 90 h 126"/>
                    <a:gd name="T62" fmla="*/ 35 w 95"/>
                    <a:gd name="T63" fmla="*/ 103 h 126"/>
                    <a:gd name="T64" fmla="*/ 47 w 95"/>
                    <a:gd name="T65" fmla="*/ 108 h 126"/>
                    <a:gd name="T66" fmla="*/ 57 w 95"/>
                    <a:gd name="T67" fmla="*/ 105 h 126"/>
                    <a:gd name="T68" fmla="*/ 65 w 95"/>
                    <a:gd name="T69" fmla="*/ 97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3"/>
                      </a:moveTo>
                      <a:cubicBezTo>
                        <a:pt x="95" y="73"/>
                        <a:pt x="94" y="82"/>
                        <a:pt x="92" y="89"/>
                      </a:cubicBezTo>
                      <a:cubicBezTo>
                        <a:pt x="89" y="97"/>
                        <a:pt x="86" y="104"/>
                        <a:pt x="82" y="109"/>
                      </a:cubicBezTo>
                      <a:cubicBezTo>
                        <a:pt x="78" y="115"/>
                        <a:pt x="73" y="119"/>
                        <a:pt x="67" y="122"/>
                      </a:cubicBezTo>
                      <a:cubicBezTo>
                        <a:pt x="61" y="125"/>
                        <a:pt x="54" y="126"/>
                        <a:pt x="46" y="126"/>
                      </a:cubicBezTo>
                      <a:cubicBezTo>
                        <a:pt x="39" y="126"/>
                        <a:pt x="33" y="125"/>
                        <a:pt x="28" y="123"/>
                      </a:cubicBezTo>
                      <a:cubicBezTo>
                        <a:pt x="22" y="120"/>
                        <a:pt x="17" y="116"/>
                        <a:pt x="13" y="111"/>
                      </a:cubicBezTo>
                      <a:cubicBezTo>
                        <a:pt x="9" y="106"/>
                        <a:pt x="6" y="100"/>
                        <a:pt x="3" y="92"/>
                      </a:cubicBezTo>
                      <a:cubicBezTo>
                        <a:pt x="1" y="84"/>
                        <a:pt x="0" y="75"/>
                        <a:pt x="0" y="64"/>
                      </a:cubicBezTo>
                      <a:cubicBezTo>
                        <a:pt x="0" y="54"/>
                        <a:pt x="1" y="45"/>
                        <a:pt x="3" y="37"/>
                      </a:cubicBezTo>
                      <a:cubicBezTo>
                        <a:pt x="5" y="29"/>
                        <a:pt x="9" y="22"/>
                        <a:pt x="13" y="17"/>
                      </a:cubicBezTo>
                      <a:cubicBezTo>
                        <a:pt x="17" y="12"/>
                        <a:pt x="22" y="7"/>
                        <a:pt x="28" y="5"/>
                      </a:cubicBezTo>
                      <a:cubicBezTo>
                        <a:pt x="34" y="2"/>
                        <a:pt x="41" y="0"/>
                        <a:pt x="49" y="0"/>
                      </a:cubicBezTo>
                      <a:cubicBezTo>
                        <a:pt x="55" y="0"/>
                        <a:pt x="62" y="2"/>
                        <a:pt x="67" y="4"/>
                      </a:cubicBezTo>
                      <a:cubicBezTo>
                        <a:pt x="73" y="6"/>
                        <a:pt x="78" y="10"/>
                        <a:pt x="82" y="15"/>
                      </a:cubicBezTo>
                      <a:cubicBezTo>
                        <a:pt x="86" y="20"/>
                        <a:pt x="89" y="26"/>
                        <a:pt x="91" y="34"/>
                      </a:cubicBezTo>
                      <a:cubicBezTo>
                        <a:pt x="94" y="42"/>
                        <a:pt x="95" y="52"/>
                        <a:pt x="95" y="63"/>
                      </a:cubicBezTo>
                      <a:close/>
                      <a:moveTo>
                        <a:pt x="23" y="63"/>
                      </a:moveTo>
                      <a:cubicBezTo>
                        <a:pt x="23" y="64"/>
                        <a:pt x="23" y="65"/>
                        <a:pt x="23" y="66"/>
                      </a:cubicBezTo>
                      <a:cubicBezTo>
                        <a:pt x="23" y="68"/>
                        <a:pt x="23" y="69"/>
                        <a:pt x="23" y="70"/>
                      </a:cubicBezTo>
                      <a:cubicBezTo>
                        <a:pt x="69" y="37"/>
                        <a:pt x="69" y="37"/>
                        <a:pt x="69" y="37"/>
                      </a:cubicBezTo>
                      <a:cubicBezTo>
                        <a:pt x="66" y="31"/>
                        <a:pt x="64" y="26"/>
                        <a:pt x="60" y="23"/>
                      </a:cubicBezTo>
                      <a:cubicBezTo>
                        <a:pt x="56" y="20"/>
                        <a:pt x="52" y="19"/>
                        <a:pt x="47" y="19"/>
                      </a:cubicBezTo>
                      <a:cubicBezTo>
                        <a:pt x="44" y="19"/>
                        <a:pt x="41" y="20"/>
                        <a:pt x="38" y="21"/>
                      </a:cubicBezTo>
                      <a:cubicBezTo>
                        <a:pt x="35" y="23"/>
                        <a:pt x="32" y="26"/>
                        <a:pt x="30" y="30"/>
                      </a:cubicBezTo>
                      <a:cubicBezTo>
                        <a:pt x="28" y="33"/>
                        <a:pt x="26" y="38"/>
                        <a:pt x="25" y="43"/>
                      </a:cubicBezTo>
                      <a:cubicBezTo>
                        <a:pt x="23" y="49"/>
                        <a:pt x="23" y="55"/>
                        <a:pt x="23" y="63"/>
                      </a:cubicBezTo>
                      <a:close/>
                      <a:moveTo>
                        <a:pt x="72" y="63"/>
                      </a:moveTo>
                      <a:cubicBezTo>
                        <a:pt x="72" y="62"/>
                        <a:pt x="72" y="61"/>
                        <a:pt x="72" y="60"/>
                      </a:cubicBezTo>
                      <a:cubicBezTo>
                        <a:pt x="72" y="59"/>
                        <a:pt x="72" y="58"/>
                        <a:pt x="72" y="57"/>
                      </a:cubicBezTo>
                      <a:cubicBezTo>
                        <a:pt x="26" y="90"/>
                        <a:pt x="26" y="90"/>
                        <a:pt x="26" y="90"/>
                      </a:cubicBezTo>
                      <a:cubicBezTo>
                        <a:pt x="28" y="96"/>
                        <a:pt x="31" y="100"/>
                        <a:pt x="35" y="103"/>
                      </a:cubicBezTo>
                      <a:cubicBezTo>
                        <a:pt x="38" y="106"/>
                        <a:pt x="43" y="108"/>
                        <a:pt x="47" y="108"/>
                      </a:cubicBezTo>
                      <a:cubicBezTo>
                        <a:pt x="51" y="108"/>
                        <a:pt x="54" y="107"/>
                        <a:pt x="57" y="105"/>
                      </a:cubicBezTo>
                      <a:cubicBezTo>
                        <a:pt x="60" y="103"/>
                        <a:pt x="63" y="100"/>
                        <a:pt x="65" y="97"/>
                      </a:cubicBezTo>
                      <a:cubicBezTo>
                        <a:pt x="67" y="93"/>
                        <a:pt x="69" y="89"/>
                        <a:pt x="70" y="83"/>
                      </a:cubicBezTo>
                      <a:cubicBezTo>
                        <a:pt x="71" y="77"/>
                        <a:pt x="72" y="71"/>
                        <a:pt x="72" y="63"/>
                      </a:cubicBez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5" name="Freeform 7">
                  <a:extLst>
                    <a:ext uri="{FF2B5EF4-FFF2-40B4-BE49-F238E27FC236}">
                      <a16:creationId xmlns:a16="http://schemas.microsoft.com/office/drawing/2014/main" id="{52860C4F-9ECD-7847-945C-B44CDA810A35}"/>
                    </a:ext>
                  </a:extLst>
                </p:cNvPr>
                <p:cNvSpPr>
                  <a:spLocks noEditPoints="1"/>
                </p:cNvSpPr>
                <p:nvPr/>
              </p:nvSpPr>
              <p:spPr bwMode="auto">
                <a:xfrm>
                  <a:off x="7247824" y="3723318"/>
                  <a:ext cx="97653" cy="130594"/>
                </a:xfrm>
                <a:custGeom>
                  <a:avLst/>
                  <a:gdLst>
                    <a:gd name="T0" fmla="*/ 95 w 95"/>
                    <a:gd name="T1" fmla="*/ 63 h 126"/>
                    <a:gd name="T2" fmla="*/ 92 w 95"/>
                    <a:gd name="T3" fmla="*/ 89 h 126"/>
                    <a:gd name="T4" fmla="*/ 82 w 95"/>
                    <a:gd name="T5" fmla="*/ 109 h 126"/>
                    <a:gd name="T6" fmla="*/ 67 w 95"/>
                    <a:gd name="T7" fmla="*/ 122 h 126"/>
                    <a:gd name="T8" fmla="*/ 46 w 95"/>
                    <a:gd name="T9" fmla="*/ 126 h 126"/>
                    <a:gd name="T10" fmla="*/ 28 w 95"/>
                    <a:gd name="T11" fmla="*/ 123 h 126"/>
                    <a:gd name="T12" fmla="*/ 13 w 95"/>
                    <a:gd name="T13" fmla="*/ 111 h 126"/>
                    <a:gd name="T14" fmla="*/ 4 w 95"/>
                    <a:gd name="T15" fmla="*/ 92 h 126"/>
                    <a:gd name="T16" fmla="*/ 0 w 95"/>
                    <a:gd name="T17" fmla="*/ 64 h 126"/>
                    <a:gd name="T18" fmla="*/ 4 w 95"/>
                    <a:gd name="T19" fmla="*/ 37 h 126"/>
                    <a:gd name="T20" fmla="*/ 13 w 95"/>
                    <a:gd name="T21" fmla="*/ 17 h 126"/>
                    <a:gd name="T22" fmla="*/ 29 w 95"/>
                    <a:gd name="T23" fmla="*/ 5 h 126"/>
                    <a:gd name="T24" fmla="*/ 49 w 95"/>
                    <a:gd name="T25" fmla="*/ 0 h 126"/>
                    <a:gd name="T26" fmla="*/ 68 w 95"/>
                    <a:gd name="T27" fmla="*/ 4 h 126"/>
                    <a:gd name="T28" fmla="*/ 82 w 95"/>
                    <a:gd name="T29" fmla="*/ 15 h 126"/>
                    <a:gd name="T30" fmla="*/ 92 w 95"/>
                    <a:gd name="T31" fmla="*/ 34 h 126"/>
                    <a:gd name="T32" fmla="*/ 95 w 95"/>
                    <a:gd name="T33" fmla="*/ 63 h 126"/>
                    <a:gd name="T34" fmla="*/ 23 w 95"/>
                    <a:gd name="T35" fmla="*/ 63 h 126"/>
                    <a:gd name="T36" fmla="*/ 23 w 95"/>
                    <a:gd name="T37" fmla="*/ 66 h 126"/>
                    <a:gd name="T38" fmla="*/ 23 w 95"/>
                    <a:gd name="T39" fmla="*/ 70 h 126"/>
                    <a:gd name="T40" fmla="*/ 69 w 95"/>
                    <a:gd name="T41" fmla="*/ 37 h 126"/>
                    <a:gd name="T42" fmla="*/ 60 w 95"/>
                    <a:gd name="T43" fmla="*/ 23 h 126"/>
                    <a:gd name="T44" fmla="*/ 48 w 95"/>
                    <a:gd name="T45" fmla="*/ 19 h 126"/>
                    <a:gd name="T46" fmla="*/ 38 w 95"/>
                    <a:gd name="T47" fmla="*/ 21 h 126"/>
                    <a:gd name="T48" fmla="*/ 30 w 95"/>
                    <a:gd name="T49" fmla="*/ 30 h 126"/>
                    <a:gd name="T50" fmla="*/ 25 w 95"/>
                    <a:gd name="T51" fmla="*/ 43 h 126"/>
                    <a:gd name="T52" fmla="*/ 23 w 95"/>
                    <a:gd name="T53" fmla="*/ 63 h 126"/>
                    <a:gd name="T54" fmla="*/ 72 w 95"/>
                    <a:gd name="T55" fmla="*/ 63 h 126"/>
                    <a:gd name="T56" fmla="*/ 72 w 95"/>
                    <a:gd name="T57" fmla="*/ 60 h 126"/>
                    <a:gd name="T58" fmla="*/ 72 w 95"/>
                    <a:gd name="T59" fmla="*/ 57 h 126"/>
                    <a:gd name="T60" fmla="*/ 27 w 95"/>
                    <a:gd name="T61" fmla="*/ 90 h 126"/>
                    <a:gd name="T62" fmla="*/ 35 w 95"/>
                    <a:gd name="T63" fmla="*/ 103 h 126"/>
                    <a:gd name="T64" fmla="*/ 48 w 95"/>
                    <a:gd name="T65" fmla="*/ 108 h 126"/>
                    <a:gd name="T66" fmla="*/ 58 w 95"/>
                    <a:gd name="T67" fmla="*/ 105 h 126"/>
                    <a:gd name="T68" fmla="*/ 65 w 95"/>
                    <a:gd name="T69" fmla="*/ 97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3"/>
                      </a:moveTo>
                      <a:cubicBezTo>
                        <a:pt x="95" y="73"/>
                        <a:pt x="94" y="82"/>
                        <a:pt x="92" y="89"/>
                      </a:cubicBezTo>
                      <a:cubicBezTo>
                        <a:pt x="90" y="97"/>
                        <a:pt x="87" y="104"/>
                        <a:pt x="82" y="109"/>
                      </a:cubicBezTo>
                      <a:cubicBezTo>
                        <a:pt x="78" y="115"/>
                        <a:pt x="73" y="119"/>
                        <a:pt x="67" y="122"/>
                      </a:cubicBezTo>
                      <a:cubicBezTo>
                        <a:pt x="61" y="125"/>
                        <a:pt x="54" y="126"/>
                        <a:pt x="46" y="126"/>
                      </a:cubicBezTo>
                      <a:cubicBezTo>
                        <a:pt x="40" y="126"/>
                        <a:pt x="34" y="125"/>
                        <a:pt x="28" y="123"/>
                      </a:cubicBezTo>
                      <a:cubicBezTo>
                        <a:pt x="22" y="120"/>
                        <a:pt x="17" y="116"/>
                        <a:pt x="13" y="111"/>
                      </a:cubicBezTo>
                      <a:cubicBezTo>
                        <a:pt x="9" y="106"/>
                        <a:pt x="6" y="100"/>
                        <a:pt x="4" y="92"/>
                      </a:cubicBezTo>
                      <a:cubicBezTo>
                        <a:pt x="2" y="84"/>
                        <a:pt x="0" y="75"/>
                        <a:pt x="0" y="64"/>
                      </a:cubicBezTo>
                      <a:cubicBezTo>
                        <a:pt x="0" y="54"/>
                        <a:pt x="1" y="45"/>
                        <a:pt x="4" y="37"/>
                      </a:cubicBezTo>
                      <a:cubicBezTo>
                        <a:pt x="6" y="29"/>
                        <a:pt x="9" y="22"/>
                        <a:pt x="13" y="17"/>
                      </a:cubicBezTo>
                      <a:cubicBezTo>
                        <a:pt x="17" y="12"/>
                        <a:pt x="22" y="7"/>
                        <a:pt x="29" y="5"/>
                      </a:cubicBezTo>
                      <a:cubicBezTo>
                        <a:pt x="35" y="2"/>
                        <a:pt x="41" y="0"/>
                        <a:pt x="49" y="0"/>
                      </a:cubicBezTo>
                      <a:cubicBezTo>
                        <a:pt x="56" y="0"/>
                        <a:pt x="62" y="2"/>
                        <a:pt x="68" y="4"/>
                      </a:cubicBezTo>
                      <a:cubicBezTo>
                        <a:pt x="73" y="6"/>
                        <a:pt x="78" y="10"/>
                        <a:pt x="82" y="15"/>
                      </a:cubicBezTo>
                      <a:cubicBezTo>
                        <a:pt x="86" y="20"/>
                        <a:pt x="89" y="26"/>
                        <a:pt x="92" y="34"/>
                      </a:cubicBezTo>
                      <a:cubicBezTo>
                        <a:pt x="94" y="42"/>
                        <a:pt x="95" y="52"/>
                        <a:pt x="95" y="63"/>
                      </a:cubicBezTo>
                      <a:close/>
                      <a:moveTo>
                        <a:pt x="23" y="63"/>
                      </a:moveTo>
                      <a:cubicBezTo>
                        <a:pt x="23" y="64"/>
                        <a:pt x="23" y="65"/>
                        <a:pt x="23" y="66"/>
                      </a:cubicBezTo>
                      <a:cubicBezTo>
                        <a:pt x="23" y="68"/>
                        <a:pt x="23" y="69"/>
                        <a:pt x="23" y="70"/>
                      </a:cubicBezTo>
                      <a:cubicBezTo>
                        <a:pt x="69" y="37"/>
                        <a:pt x="69" y="37"/>
                        <a:pt x="69" y="37"/>
                      </a:cubicBezTo>
                      <a:cubicBezTo>
                        <a:pt x="67" y="31"/>
                        <a:pt x="64" y="26"/>
                        <a:pt x="60" y="23"/>
                      </a:cubicBezTo>
                      <a:cubicBezTo>
                        <a:pt x="57" y="20"/>
                        <a:pt x="53" y="19"/>
                        <a:pt x="48" y="19"/>
                      </a:cubicBezTo>
                      <a:cubicBezTo>
                        <a:pt x="44" y="19"/>
                        <a:pt x="41" y="20"/>
                        <a:pt x="38" y="21"/>
                      </a:cubicBezTo>
                      <a:cubicBezTo>
                        <a:pt x="35" y="23"/>
                        <a:pt x="33" y="26"/>
                        <a:pt x="30" y="30"/>
                      </a:cubicBezTo>
                      <a:cubicBezTo>
                        <a:pt x="28" y="33"/>
                        <a:pt x="26" y="38"/>
                        <a:pt x="25" y="43"/>
                      </a:cubicBezTo>
                      <a:cubicBezTo>
                        <a:pt x="24" y="49"/>
                        <a:pt x="23" y="55"/>
                        <a:pt x="23" y="63"/>
                      </a:cubicBezTo>
                      <a:close/>
                      <a:moveTo>
                        <a:pt x="72" y="63"/>
                      </a:moveTo>
                      <a:cubicBezTo>
                        <a:pt x="72" y="62"/>
                        <a:pt x="72" y="61"/>
                        <a:pt x="72" y="60"/>
                      </a:cubicBezTo>
                      <a:cubicBezTo>
                        <a:pt x="72" y="59"/>
                        <a:pt x="72" y="58"/>
                        <a:pt x="72" y="57"/>
                      </a:cubicBezTo>
                      <a:cubicBezTo>
                        <a:pt x="27" y="90"/>
                        <a:pt x="27" y="90"/>
                        <a:pt x="27" y="90"/>
                      </a:cubicBezTo>
                      <a:cubicBezTo>
                        <a:pt x="29" y="96"/>
                        <a:pt x="32" y="100"/>
                        <a:pt x="35" y="103"/>
                      </a:cubicBezTo>
                      <a:cubicBezTo>
                        <a:pt x="39" y="106"/>
                        <a:pt x="43" y="108"/>
                        <a:pt x="48" y="108"/>
                      </a:cubicBezTo>
                      <a:cubicBezTo>
                        <a:pt x="51" y="108"/>
                        <a:pt x="54" y="107"/>
                        <a:pt x="58" y="105"/>
                      </a:cubicBezTo>
                      <a:cubicBezTo>
                        <a:pt x="61" y="103"/>
                        <a:pt x="63" y="100"/>
                        <a:pt x="65" y="97"/>
                      </a:cubicBezTo>
                      <a:cubicBezTo>
                        <a:pt x="68" y="93"/>
                        <a:pt x="69" y="89"/>
                        <a:pt x="70" y="83"/>
                      </a:cubicBezTo>
                      <a:cubicBezTo>
                        <a:pt x="72" y="77"/>
                        <a:pt x="72" y="71"/>
                        <a:pt x="72" y="63"/>
                      </a:cubicBez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6" name="Freeform 9">
                  <a:extLst>
                    <a:ext uri="{FF2B5EF4-FFF2-40B4-BE49-F238E27FC236}">
                      <a16:creationId xmlns:a16="http://schemas.microsoft.com/office/drawing/2014/main" id="{B86C55A3-8801-274B-A926-C748087E9CA8}"/>
                    </a:ext>
                  </a:extLst>
                </p:cNvPr>
                <p:cNvSpPr>
                  <a:spLocks noEditPoints="1"/>
                </p:cNvSpPr>
                <p:nvPr/>
              </p:nvSpPr>
              <p:spPr bwMode="auto">
                <a:xfrm>
                  <a:off x="7593817" y="3607798"/>
                  <a:ext cx="97653" cy="130594"/>
                </a:xfrm>
                <a:custGeom>
                  <a:avLst/>
                  <a:gdLst>
                    <a:gd name="T0" fmla="*/ 95 w 95"/>
                    <a:gd name="T1" fmla="*/ 63 h 126"/>
                    <a:gd name="T2" fmla="*/ 91 w 95"/>
                    <a:gd name="T3" fmla="*/ 89 h 126"/>
                    <a:gd name="T4" fmla="*/ 82 w 95"/>
                    <a:gd name="T5" fmla="*/ 109 h 126"/>
                    <a:gd name="T6" fmla="*/ 67 w 95"/>
                    <a:gd name="T7" fmla="*/ 122 h 126"/>
                    <a:gd name="T8" fmla="*/ 46 w 95"/>
                    <a:gd name="T9" fmla="*/ 126 h 126"/>
                    <a:gd name="T10" fmla="*/ 27 w 95"/>
                    <a:gd name="T11" fmla="*/ 123 h 126"/>
                    <a:gd name="T12" fmla="*/ 13 w 95"/>
                    <a:gd name="T13" fmla="*/ 111 h 126"/>
                    <a:gd name="T14" fmla="*/ 3 w 95"/>
                    <a:gd name="T15" fmla="*/ 92 h 126"/>
                    <a:gd name="T16" fmla="*/ 0 w 95"/>
                    <a:gd name="T17" fmla="*/ 64 h 126"/>
                    <a:gd name="T18" fmla="*/ 3 w 95"/>
                    <a:gd name="T19" fmla="*/ 37 h 126"/>
                    <a:gd name="T20" fmla="*/ 13 w 95"/>
                    <a:gd name="T21" fmla="*/ 17 h 126"/>
                    <a:gd name="T22" fmla="*/ 28 w 95"/>
                    <a:gd name="T23" fmla="*/ 5 h 126"/>
                    <a:gd name="T24" fmla="*/ 49 w 95"/>
                    <a:gd name="T25" fmla="*/ 0 h 126"/>
                    <a:gd name="T26" fmla="*/ 67 w 95"/>
                    <a:gd name="T27" fmla="*/ 4 h 126"/>
                    <a:gd name="T28" fmla="*/ 82 w 95"/>
                    <a:gd name="T29" fmla="*/ 15 h 126"/>
                    <a:gd name="T30" fmla="*/ 91 w 95"/>
                    <a:gd name="T31" fmla="*/ 34 h 126"/>
                    <a:gd name="T32" fmla="*/ 95 w 95"/>
                    <a:gd name="T33" fmla="*/ 63 h 126"/>
                    <a:gd name="T34" fmla="*/ 23 w 95"/>
                    <a:gd name="T35" fmla="*/ 63 h 126"/>
                    <a:gd name="T36" fmla="*/ 23 w 95"/>
                    <a:gd name="T37" fmla="*/ 66 h 126"/>
                    <a:gd name="T38" fmla="*/ 23 w 95"/>
                    <a:gd name="T39" fmla="*/ 70 h 126"/>
                    <a:gd name="T40" fmla="*/ 68 w 95"/>
                    <a:gd name="T41" fmla="*/ 37 h 126"/>
                    <a:gd name="T42" fmla="*/ 60 w 95"/>
                    <a:gd name="T43" fmla="*/ 23 h 126"/>
                    <a:gd name="T44" fmla="*/ 47 w 95"/>
                    <a:gd name="T45" fmla="*/ 19 h 126"/>
                    <a:gd name="T46" fmla="*/ 38 w 95"/>
                    <a:gd name="T47" fmla="*/ 21 h 126"/>
                    <a:gd name="T48" fmla="*/ 30 w 95"/>
                    <a:gd name="T49" fmla="*/ 30 h 126"/>
                    <a:gd name="T50" fmla="*/ 25 w 95"/>
                    <a:gd name="T51" fmla="*/ 43 h 126"/>
                    <a:gd name="T52" fmla="*/ 23 w 95"/>
                    <a:gd name="T53" fmla="*/ 63 h 126"/>
                    <a:gd name="T54" fmla="*/ 72 w 95"/>
                    <a:gd name="T55" fmla="*/ 63 h 126"/>
                    <a:gd name="T56" fmla="*/ 72 w 95"/>
                    <a:gd name="T57" fmla="*/ 60 h 126"/>
                    <a:gd name="T58" fmla="*/ 72 w 95"/>
                    <a:gd name="T59" fmla="*/ 57 h 126"/>
                    <a:gd name="T60" fmla="*/ 26 w 95"/>
                    <a:gd name="T61" fmla="*/ 90 h 126"/>
                    <a:gd name="T62" fmla="*/ 35 w 95"/>
                    <a:gd name="T63" fmla="*/ 103 h 126"/>
                    <a:gd name="T64" fmla="*/ 47 w 95"/>
                    <a:gd name="T65" fmla="*/ 108 h 126"/>
                    <a:gd name="T66" fmla="*/ 57 w 95"/>
                    <a:gd name="T67" fmla="*/ 105 h 126"/>
                    <a:gd name="T68" fmla="*/ 65 w 95"/>
                    <a:gd name="T69" fmla="*/ 97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3"/>
                      </a:moveTo>
                      <a:cubicBezTo>
                        <a:pt x="95" y="73"/>
                        <a:pt x="94" y="82"/>
                        <a:pt x="91" y="89"/>
                      </a:cubicBezTo>
                      <a:cubicBezTo>
                        <a:pt x="89" y="97"/>
                        <a:pt x="86" y="104"/>
                        <a:pt x="82" y="109"/>
                      </a:cubicBezTo>
                      <a:cubicBezTo>
                        <a:pt x="78" y="115"/>
                        <a:pt x="73" y="119"/>
                        <a:pt x="67" y="122"/>
                      </a:cubicBezTo>
                      <a:cubicBezTo>
                        <a:pt x="61" y="125"/>
                        <a:pt x="54" y="126"/>
                        <a:pt x="46" y="126"/>
                      </a:cubicBezTo>
                      <a:cubicBezTo>
                        <a:pt x="39" y="126"/>
                        <a:pt x="33" y="125"/>
                        <a:pt x="27" y="123"/>
                      </a:cubicBezTo>
                      <a:cubicBezTo>
                        <a:pt x="22" y="120"/>
                        <a:pt x="17" y="116"/>
                        <a:pt x="13" y="111"/>
                      </a:cubicBezTo>
                      <a:cubicBezTo>
                        <a:pt x="9" y="106"/>
                        <a:pt x="6" y="100"/>
                        <a:pt x="3" y="92"/>
                      </a:cubicBezTo>
                      <a:cubicBezTo>
                        <a:pt x="1" y="84"/>
                        <a:pt x="0" y="75"/>
                        <a:pt x="0" y="64"/>
                      </a:cubicBezTo>
                      <a:cubicBezTo>
                        <a:pt x="0" y="54"/>
                        <a:pt x="1" y="45"/>
                        <a:pt x="3" y="37"/>
                      </a:cubicBezTo>
                      <a:cubicBezTo>
                        <a:pt x="5" y="29"/>
                        <a:pt x="8" y="22"/>
                        <a:pt x="13" y="17"/>
                      </a:cubicBezTo>
                      <a:cubicBezTo>
                        <a:pt x="17" y="12"/>
                        <a:pt x="22" y="7"/>
                        <a:pt x="28" y="5"/>
                      </a:cubicBezTo>
                      <a:cubicBezTo>
                        <a:pt x="34" y="2"/>
                        <a:pt x="41" y="0"/>
                        <a:pt x="49" y="0"/>
                      </a:cubicBezTo>
                      <a:cubicBezTo>
                        <a:pt x="55" y="0"/>
                        <a:pt x="61" y="2"/>
                        <a:pt x="67" y="4"/>
                      </a:cubicBezTo>
                      <a:cubicBezTo>
                        <a:pt x="73" y="6"/>
                        <a:pt x="78" y="10"/>
                        <a:pt x="82" y="15"/>
                      </a:cubicBezTo>
                      <a:cubicBezTo>
                        <a:pt x="86" y="20"/>
                        <a:pt x="89" y="26"/>
                        <a:pt x="91" y="34"/>
                      </a:cubicBezTo>
                      <a:cubicBezTo>
                        <a:pt x="93" y="42"/>
                        <a:pt x="95" y="52"/>
                        <a:pt x="95" y="63"/>
                      </a:cubicBezTo>
                      <a:close/>
                      <a:moveTo>
                        <a:pt x="23" y="63"/>
                      </a:moveTo>
                      <a:cubicBezTo>
                        <a:pt x="23" y="64"/>
                        <a:pt x="23" y="65"/>
                        <a:pt x="23" y="66"/>
                      </a:cubicBezTo>
                      <a:cubicBezTo>
                        <a:pt x="23" y="68"/>
                        <a:pt x="23" y="69"/>
                        <a:pt x="23" y="70"/>
                      </a:cubicBezTo>
                      <a:cubicBezTo>
                        <a:pt x="68" y="37"/>
                        <a:pt x="68" y="37"/>
                        <a:pt x="68" y="37"/>
                      </a:cubicBezTo>
                      <a:cubicBezTo>
                        <a:pt x="66" y="31"/>
                        <a:pt x="63" y="26"/>
                        <a:pt x="60" y="23"/>
                      </a:cubicBezTo>
                      <a:cubicBezTo>
                        <a:pt x="56" y="20"/>
                        <a:pt x="52" y="19"/>
                        <a:pt x="47" y="19"/>
                      </a:cubicBezTo>
                      <a:cubicBezTo>
                        <a:pt x="44" y="19"/>
                        <a:pt x="41" y="20"/>
                        <a:pt x="38" y="21"/>
                      </a:cubicBezTo>
                      <a:cubicBezTo>
                        <a:pt x="35" y="23"/>
                        <a:pt x="32" y="26"/>
                        <a:pt x="30" y="30"/>
                      </a:cubicBezTo>
                      <a:cubicBezTo>
                        <a:pt x="28" y="33"/>
                        <a:pt x="26" y="38"/>
                        <a:pt x="25" y="43"/>
                      </a:cubicBezTo>
                      <a:cubicBezTo>
                        <a:pt x="23" y="49"/>
                        <a:pt x="23" y="55"/>
                        <a:pt x="23" y="63"/>
                      </a:cubicBezTo>
                      <a:close/>
                      <a:moveTo>
                        <a:pt x="72" y="63"/>
                      </a:moveTo>
                      <a:cubicBezTo>
                        <a:pt x="72" y="62"/>
                        <a:pt x="72" y="61"/>
                        <a:pt x="72" y="60"/>
                      </a:cubicBezTo>
                      <a:cubicBezTo>
                        <a:pt x="72" y="59"/>
                        <a:pt x="72" y="58"/>
                        <a:pt x="72" y="57"/>
                      </a:cubicBezTo>
                      <a:cubicBezTo>
                        <a:pt x="26" y="90"/>
                        <a:pt x="26" y="90"/>
                        <a:pt x="26" y="90"/>
                      </a:cubicBezTo>
                      <a:cubicBezTo>
                        <a:pt x="28" y="96"/>
                        <a:pt x="31" y="100"/>
                        <a:pt x="35" y="103"/>
                      </a:cubicBezTo>
                      <a:cubicBezTo>
                        <a:pt x="38" y="106"/>
                        <a:pt x="42" y="108"/>
                        <a:pt x="47" y="108"/>
                      </a:cubicBezTo>
                      <a:cubicBezTo>
                        <a:pt x="51" y="108"/>
                        <a:pt x="54" y="107"/>
                        <a:pt x="57" y="105"/>
                      </a:cubicBezTo>
                      <a:cubicBezTo>
                        <a:pt x="60" y="103"/>
                        <a:pt x="63" y="100"/>
                        <a:pt x="65" y="97"/>
                      </a:cubicBezTo>
                      <a:cubicBezTo>
                        <a:pt x="67" y="93"/>
                        <a:pt x="69" y="89"/>
                        <a:pt x="70" y="83"/>
                      </a:cubicBezTo>
                      <a:cubicBezTo>
                        <a:pt x="71" y="77"/>
                        <a:pt x="72" y="71"/>
                        <a:pt x="72" y="63"/>
                      </a:cubicBez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 name="Freeform 28">
                  <a:extLst>
                    <a:ext uri="{FF2B5EF4-FFF2-40B4-BE49-F238E27FC236}">
                      <a16:creationId xmlns:a16="http://schemas.microsoft.com/office/drawing/2014/main" id="{5212B682-2C82-5B4C-BAFA-43058116EFA6}"/>
                    </a:ext>
                  </a:extLst>
                </p:cNvPr>
                <p:cNvSpPr>
                  <a:spLocks/>
                </p:cNvSpPr>
                <p:nvPr/>
              </p:nvSpPr>
              <p:spPr bwMode="auto">
                <a:xfrm>
                  <a:off x="7409603" y="3906480"/>
                  <a:ext cx="139235" cy="201326"/>
                </a:xfrm>
                <a:custGeom>
                  <a:avLst/>
                  <a:gdLst>
                    <a:gd name="T0" fmla="*/ 3 w 74"/>
                    <a:gd name="T1" fmla="*/ 107 h 107"/>
                    <a:gd name="T2" fmla="*/ 3 w 74"/>
                    <a:gd name="T3" fmla="*/ 89 h 107"/>
                    <a:gd name="T4" fmla="*/ 30 w 74"/>
                    <a:gd name="T5" fmla="*/ 89 h 107"/>
                    <a:gd name="T6" fmla="*/ 30 w 74"/>
                    <a:gd name="T7" fmla="*/ 21 h 107"/>
                    <a:gd name="T8" fmla="*/ 6 w 74"/>
                    <a:gd name="T9" fmla="*/ 34 h 107"/>
                    <a:gd name="T10" fmla="*/ 0 w 74"/>
                    <a:gd name="T11" fmla="*/ 18 h 107"/>
                    <a:gd name="T12" fmla="*/ 33 w 74"/>
                    <a:gd name="T13" fmla="*/ 0 h 107"/>
                    <a:gd name="T14" fmla="*/ 50 w 74"/>
                    <a:gd name="T15" fmla="*/ 0 h 107"/>
                    <a:gd name="T16" fmla="*/ 50 w 74"/>
                    <a:gd name="T17" fmla="*/ 89 h 107"/>
                    <a:gd name="T18" fmla="*/ 74 w 74"/>
                    <a:gd name="T19" fmla="*/ 89 h 107"/>
                    <a:gd name="T20" fmla="*/ 74 w 74"/>
                    <a:gd name="T21" fmla="*/ 107 h 107"/>
                    <a:gd name="T22" fmla="*/ 3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3" y="107"/>
                      </a:moveTo>
                      <a:lnTo>
                        <a:pt x="3" y="89"/>
                      </a:lnTo>
                      <a:lnTo>
                        <a:pt x="30" y="89"/>
                      </a:lnTo>
                      <a:lnTo>
                        <a:pt x="30" y="21"/>
                      </a:lnTo>
                      <a:lnTo>
                        <a:pt x="6" y="34"/>
                      </a:lnTo>
                      <a:lnTo>
                        <a:pt x="0" y="18"/>
                      </a:lnTo>
                      <a:lnTo>
                        <a:pt x="33" y="0"/>
                      </a:lnTo>
                      <a:lnTo>
                        <a:pt x="50" y="0"/>
                      </a:lnTo>
                      <a:lnTo>
                        <a:pt x="50" y="89"/>
                      </a:lnTo>
                      <a:lnTo>
                        <a:pt x="74" y="89"/>
                      </a:lnTo>
                      <a:lnTo>
                        <a:pt x="74" y="107"/>
                      </a:lnTo>
                      <a:lnTo>
                        <a:pt x="3" y="107"/>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8" name="Freeform 30">
                  <a:extLst>
                    <a:ext uri="{FF2B5EF4-FFF2-40B4-BE49-F238E27FC236}">
                      <a16:creationId xmlns:a16="http://schemas.microsoft.com/office/drawing/2014/main" id="{786AA030-CCF0-9740-BC2F-BB6D9F0EB7C9}"/>
                    </a:ext>
                  </a:extLst>
                </p:cNvPr>
                <p:cNvSpPr>
                  <a:spLocks noEditPoints="1"/>
                </p:cNvSpPr>
                <p:nvPr/>
              </p:nvSpPr>
              <p:spPr bwMode="auto">
                <a:xfrm>
                  <a:off x="7781879" y="3871591"/>
                  <a:ext cx="105224" cy="141155"/>
                </a:xfrm>
                <a:custGeom>
                  <a:avLst/>
                  <a:gdLst>
                    <a:gd name="T0" fmla="*/ 94 w 94"/>
                    <a:gd name="T1" fmla="*/ 62 h 126"/>
                    <a:gd name="T2" fmla="*/ 91 w 94"/>
                    <a:gd name="T3" fmla="*/ 89 h 126"/>
                    <a:gd name="T4" fmla="*/ 82 w 94"/>
                    <a:gd name="T5" fmla="*/ 109 h 126"/>
                    <a:gd name="T6" fmla="*/ 66 w 94"/>
                    <a:gd name="T7" fmla="*/ 121 h 126"/>
                    <a:gd name="T8" fmla="*/ 46 w 94"/>
                    <a:gd name="T9" fmla="*/ 126 h 126"/>
                    <a:gd name="T10" fmla="*/ 27 w 94"/>
                    <a:gd name="T11" fmla="*/ 122 h 126"/>
                    <a:gd name="T12" fmla="*/ 13 w 94"/>
                    <a:gd name="T13" fmla="*/ 111 h 126"/>
                    <a:gd name="T14" fmla="*/ 3 w 94"/>
                    <a:gd name="T15" fmla="*/ 92 h 126"/>
                    <a:gd name="T16" fmla="*/ 0 w 94"/>
                    <a:gd name="T17" fmla="*/ 63 h 126"/>
                    <a:gd name="T18" fmla="*/ 3 w 94"/>
                    <a:gd name="T19" fmla="*/ 37 h 126"/>
                    <a:gd name="T20" fmla="*/ 12 w 94"/>
                    <a:gd name="T21" fmla="*/ 17 h 126"/>
                    <a:gd name="T22" fmla="*/ 28 w 94"/>
                    <a:gd name="T23" fmla="*/ 4 h 126"/>
                    <a:gd name="T24" fmla="*/ 48 w 94"/>
                    <a:gd name="T25" fmla="*/ 0 h 126"/>
                    <a:gd name="T26" fmla="*/ 67 w 94"/>
                    <a:gd name="T27" fmla="*/ 3 h 126"/>
                    <a:gd name="T28" fmla="*/ 81 w 94"/>
                    <a:gd name="T29" fmla="*/ 14 h 126"/>
                    <a:gd name="T30" fmla="*/ 91 w 94"/>
                    <a:gd name="T31" fmla="*/ 34 h 126"/>
                    <a:gd name="T32" fmla="*/ 94 w 94"/>
                    <a:gd name="T33" fmla="*/ 62 h 126"/>
                    <a:gd name="T34" fmla="*/ 22 w 94"/>
                    <a:gd name="T35" fmla="*/ 63 h 126"/>
                    <a:gd name="T36" fmla="*/ 22 w 94"/>
                    <a:gd name="T37" fmla="*/ 66 h 126"/>
                    <a:gd name="T38" fmla="*/ 23 w 94"/>
                    <a:gd name="T39" fmla="*/ 69 h 126"/>
                    <a:gd name="T40" fmla="*/ 68 w 94"/>
                    <a:gd name="T41" fmla="*/ 36 h 126"/>
                    <a:gd name="T42" fmla="*/ 60 w 94"/>
                    <a:gd name="T43" fmla="*/ 23 h 126"/>
                    <a:gd name="T44" fmla="*/ 47 w 94"/>
                    <a:gd name="T45" fmla="*/ 18 h 126"/>
                    <a:gd name="T46" fmla="*/ 37 w 94"/>
                    <a:gd name="T47" fmla="*/ 21 h 126"/>
                    <a:gd name="T48" fmla="*/ 29 w 94"/>
                    <a:gd name="T49" fmla="*/ 29 h 126"/>
                    <a:gd name="T50" fmla="*/ 24 w 94"/>
                    <a:gd name="T51" fmla="*/ 43 h 126"/>
                    <a:gd name="T52" fmla="*/ 22 w 94"/>
                    <a:gd name="T53" fmla="*/ 63 h 126"/>
                    <a:gd name="T54" fmla="*/ 71 w 94"/>
                    <a:gd name="T55" fmla="*/ 63 h 126"/>
                    <a:gd name="T56" fmla="*/ 71 w 94"/>
                    <a:gd name="T57" fmla="*/ 60 h 126"/>
                    <a:gd name="T58" fmla="*/ 71 w 94"/>
                    <a:gd name="T59" fmla="*/ 57 h 126"/>
                    <a:gd name="T60" fmla="*/ 26 w 94"/>
                    <a:gd name="T61" fmla="*/ 89 h 126"/>
                    <a:gd name="T62" fmla="*/ 34 w 94"/>
                    <a:gd name="T63" fmla="*/ 103 h 126"/>
                    <a:gd name="T64" fmla="*/ 47 w 94"/>
                    <a:gd name="T65" fmla="*/ 107 h 126"/>
                    <a:gd name="T66" fmla="*/ 57 w 94"/>
                    <a:gd name="T67" fmla="*/ 104 h 126"/>
                    <a:gd name="T68" fmla="*/ 64 w 94"/>
                    <a:gd name="T69" fmla="*/ 96 h 126"/>
                    <a:gd name="T70" fmla="*/ 70 w 94"/>
                    <a:gd name="T71" fmla="*/ 83 h 126"/>
                    <a:gd name="T72" fmla="*/ 71 w 94"/>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 h="126">
                      <a:moveTo>
                        <a:pt x="94" y="62"/>
                      </a:moveTo>
                      <a:cubicBezTo>
                        <a:pt x="94" y="72"/>
                        <a:pt x="93" y="81"/>
                        <a:pt x="91" y="89"/>
                      </a:cubicBezTo>
                      <a:cubicBezTo>
                        <a:pt x="89" y="97"/>
                        <a:pt x="86" y="103"/>
                        <a:pt x="82" y="109"/>
                      </a:cubicBezTo>
                      <a:cubicBezTo>
                        <a:pt x="77" y="114"/>
                        <a:pt x="72" y="118"/>
                        <a:pt x="66" y="121"/>
                      </a:cubicBezTo>
                      <a:cubicBezTo>
                        <a:pt x="60" y="124"/>
                        <a:pt x="53" y="126"/>
                        <a:pt x="46" y="126"/>
                      </a:cubicBezTo>
                      <a:cubicBezTo>
                        <a:pt x="39" y="126"/>
                        <a:pt x="33" y="124"/>
                        <a:pt x="27" y="122"/>
                      </a:cubicBezTo>
                      <a:cubicBezTo>
                        <a:pt x="21" y="120"/>
                        <a:pt x="17" y="116"/>
                        <a:pt x="13" y="111"/>
                      </a:cubicBezTo>
                      <a:cubicBezTo>
                        <a:pt x="8" y="106"/>
                        <a:pt x="5" y="99"/>
                        <a:pt x="3" y="92"/>
                      </a:cubicBezTo>
                      <a:cubicBezTo>
                        <a:pt x="1" y="84"/>
                        <a:pt x="0" y="74"/>
                        <a:pt x="0" y="63"/>
                      </a:cubicBezTo>
                      <a:cubicBezTo>
                        <a:pt x="0" y="53"/>
                        <a:pt x="1" y="44"/>
                        <a:pt x="3" y="37"/>
                      </a:cubicBezTo>
                      <a:cubicBezTo>
                        <a:pt x="5" y="29"/>
                        <a:pt x="8" y="22"/>
                        <a:pt x="12" y="17"/>
                      </a:cubicBezTo>
                      <a:cubicBezTo>
                        <a:pt x="16" y="11"/>
                        <a:pt x="22" y="7"/>
                        <a:pt x="28" y="4"/>
                      </a:cubicBezTo>
                      <a:cubicBezTo>
                        <a:pt x="34" y="1"/>
                        <a:pt x="41" y="0"/>
                        <a:pt x="48" y="0"/>
                      </a:cubicBezTo>
                      <a:cubicBezTo>
                        <a:pt x="55" y="0"/>
                        <a:pt x="61" y="1"/>
                        <a:pt x="67" y="3"/>
                      </a:cubicBezTo>
                      <a:cubicBezTo>
                        <a:pt x="72" y="6"/>
                        <a:pt x="77" y="9"/>
                        <a:pt x="81" y="14"/>
                      </a:cubicBezTo>
                      <a:cubicBezTo>
                        <a:pt x="85" y="20"/>
                        <a:pt x="89" y="26"/>
                        <a:pt x="91" y="34"/>
                      </a:cubicBezTo>
                      <a:cubicBezTo>
                        <a:pt x="93" y="42"/>
                        <a:pt x="94" y="51"/>
                        <a:pt x="94" y="62"/>
                      </a:cubicBezTo>
                      <a:close/>
                      <a:moveTo>
                        <a:pt x="22" y="63"/>
                      </a:moveTo>
                      <a:cubicBezTo>
                        <a:pt x="22" y="64"/>
                        <a:pt x="22" y="65"/>
                        <a:pt x="22" y="66"/>
                      </a:cubicBezTo>
                      <a:cubicBezTo>
                        <a:pt x="22" y="67"/>
                        <a:pt x="22" y="68"/>
                        <a:pt x="23" y="69"/>
                      </a:cubicBezTo>
                      <a:cubicBezTo>
                        <a:pt x="68" y="36"/>
                        <a:pt x="68" y="36"/>
                        <a:pt x="68" y="36"/>
                      </a:cubicBezTo>
                      <a:cubicBezTo>
                        <a:pt x="66" y="30"/>
                        <a:pt x="63" y="26"/>
                        <a:pt x="60" y="23"/>
                      </a:cubicBezTo>
                      <a:cubicBezTo>
                        <a:pt x="56" y="20"/>
                        <a:pt x="52" y="18"/>
                        <a:pt x="47" y="18"/>
                      </a:cubicBezTo>
                      <a:cubicBezTo>
                        <a:pt x="43" y="18"/>
                        <a:pt x="40" y="19"/>
                        <a:pt x="37" y="21"/>
                      </a:cubicBezTo>
                      <a:cubicBezTo>
                        <a:pt x="34" y="23"/>
                        <a:pt x="32" y="26"/>
                        <a:pt x="29" y="29"/>
                      </a:cubicBezTo>
                      <a:cubicBezTo>
                        <a:pt x="27" y="33"/>
                        <a:pt x="26" y="37"/>
                        <a:pt x="24" y="43"/>
                      </a:cubicBezTo>
                      <a:cubicBezTo>
                        <a:pt x="23" y="48"/>
                        <a:pt x="22" y="55"/>
                        <a:pt x="22" y="63"/>
                      </a:cubicBezTo>
                      <a:close/>
                      <a:moveTo>
                        <a:pt x="71" y="63"/>
                      </a:moveTo>
                      <a:cubicBezTo>
                        <a:pt x="71" y="62"/>
                        <a:pt x="71" y="61"/>
                        <a:pt x="71" y="60"/>
                      </a:cubicBezTo>
                      <a:cubicBezTo>
                        <a:pt x="71" y="59"/>
                        <a:pt x="71" y="58"/>
                        <a:pt x="71" y="57"/>
                      </a:cubicBezTo>
                      <a:cubicBezTo>
                        <a:pt x="26" y="89"/>
                        <a:pt x="26" y="89"/>
                        <a:pt x="26" y="89"/>
                      </a:cubicBezTo>
                      <a:cubicBezTo>
                        <a:pt x="28" y="95"/>
                        <a:pt x="31" y="100"/>
                        <a:pt x="34" y="103"/>
                      </a:cubicBezTo>
                      <a:cubicBezTo>
                        <a:pt x="38" y="106"/>
                        <a:pt x="42" y="107"/>
                        <a:pt x="47" y="107"/>
                      </a:cubicBezTo>
                      <a:cubicBezTo>
                        <a:pt x="50" y="107"/>
                        <a:pt x="54" y="106"/>
                        <a:pt x="57" y="104"/>
                      </a:cubicBezTo>
                      <a:cubicBezTo>
                        <a:pt x="60" y="103"/>
                        <a:pt x="62" y="100"/>
                        <a:pt x="64" y="96"/>
                      </a:cubicBezTo>
                      <a:cubicBezTo>
                        <a:pt x="67" y="93"/>
                        <a:pt x="68" y="88"/>
                        <a:pt x="70" y="83"/>
                      </a:cubicBezTo>
                      <a:cubicBezTo>
                        <a:pt x="71" y="77"/>
                        <a:pt x="71" y="70"/>
                        <a:pt x="71" y="63"/>
                      </a:cubicBez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9" name="Freeform 31">
                  <a:extLst>
                    <a:ext uri="{FF2B5EF4-FFF2-40B4-BE49-F238E27FC236}">
                      <a16:creationId xmlns:a16="http://schemas.microsoft.com/office/drawing/2014/main" id="{0D5072BA-2583-DB48-9082-8AEDC5BED1D7}"/>
                    </a:ext>
                  </a:extLst>
                </p:cNvPr>
                <p:cNvSpPr>
                  <a:spLocks/>
                </p:cNvSpPr>
                <p:nvPr/>
              </p:nvSpPr>
              <p:spPr bwMode="auto">
                <a:xfrm>
                  <a:off x="7927031" y="3906480"/>
                  <a:ext cx="139235" cy="201326"/>
                </a:xfrm>
                <a:custGeom>
                  <a:avLst/>
                  <a:gdLst>
                    <a:gd name="T0" fmla="*/ 3 w 74"/>
                    <a:gd name="T1" fmla="*/ 107 h 107"/>
                    <a:gd name="T2" fmla="*/ 3 w 74"/>
                    <a:gd name="T3" fmla="*/ 89 h 107"/>
                    <a:gd name="T4" fmla="*/ 30 w 74"/>
                    <a:gd name="T5" fmla="*/ 89 h 107"/>
                    <a:gd name="T6" fmla="*/ 30 w 74"/>
                    <a:gd name="T7" fmla="*/ 21 h 107"/>
                    <a:gd name="T8" fmla="*/ 6 w 74"/>
                    <a:gd name="T9" fmla="*/ 34 h 107"/>
                    <a:gd name="T10" fmla="*/ 0 w 74"/>
                    <a:gd name="T11" fmla="*/ 18 h 107"/>
                    <a:gd name="T12" fmla="*/ 34 w 74"/>
                    <a:gd name="T13" fmla="*/ 0 h 107"/>
                    <a:gd name="T14" fmla="*/ 51 w 74"/>
                    <a:gd name="T15" fmla="*/ 0 h 107"/>
                    <a:gd name="T16" fmla="*/ 51 w 74"/>
                    <a:gd name="T17" fmla="*/ 89 h 107"/>
                    <a:gd name="T18" fmla="*/ 74 w 74"/>
                    <a:gd name="T19" fmla="*/ 89 h 107"/>
                    <a:gd name="T20" fmla="*/ 74 w 74"/>
                    <a:gd name="T21" fmla="*/ 107 h 107"/>
                    <a:gd name="T22" fmla="*/ 3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3" y="107"/>
                      </a:moveTo>
                      <a:lnTo>
                        <a:pt x="3" y="89"/>
                      </a:lnTo>
                      <a:lnTo>
                        <a:pt x="30" y="89"/>
                      </a:lnTo>
                      <a:lnTo>
                        <a:pt x="30" y="21"/>
                      </a:lnTo>
                      <a:lnTo>
                        <a:pt x="6" y="34"/>
                      </a:lnTo>
                      <a:lnTo>
                        <a:pt x="0" y="18"/>
                      </a:lnTo>
                      <a:lnTo>
                        <a:pt x="34" y="0"/>
                      </a:lnTo>
                      <a:lnTo>
                        <a:pt x="51" y="0"/>
                      </a:lnTo>
                      <a:lnTo>
                        <a:pt x="51" y="89"/>
                      </a:lnTo>
                      <a:lnTo>
                        <a:pt x="74" y="89"/>
                      </a:lnTo>
                      <a:lnTo>
                        <a:pt x="74" y="107"/>
                      </a:lnTo>
                      <a:lnTo>
                        <a:pt x="3" y="107"/>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50" name="Freeform 45">
                  <a:extLst>
                    <a:ext uri="{FF2B5EF4-FFF2-40B4-BE49-F238E27FC236}">
                      <a16:creationId xmlns:a16="http://schemas.microsoft.com/office/drawing/2014/main" id="{A92FD359-CB6E-F146-B719-FE6E66C37251}"/>
                    </a:ext>
                  </a:extLst>
                </p:cNvPr>
                <p:cNvSpPr>
                  <a:spLocks noEditPoints="1"/>
                </p:cNvSpPr>
                <p:nvPr/>
              </p:nvSpPr>
              <p:spPr bwMode="auto">
                <a:xfrm>
                  <a:off x="6848582" y="4313636"/>
                  <a:ext cx="156170" cy="206971"/>
                </a:xfrm>
                <a:custGeom>
                  <a:avLst/>
                  <a:gdLst>
                    <a:gd name="T0" fmla="*/ 95 w 95"/>
                    <a:gd name="T1" fmla="*/ 63 h 126"/>
                    <a:gd name="T2" fmla="*/ 92 w 95"/>
                    <a:gd name="T3" fmla="*/ 90 h 126"/>
                    <a:gd name="T4" fmla="*/ 82 w 95"/>
                    <a:gd name="T5" fmla="*/ 109 h 126"/>
                    <a:gd name="T6" fmla="*/ 67 w 95"/>
                    <a:gd name="T7" fmla="*/ 122 h 126"/>
                    <a:gd name="T8" fmla="*/ 46 w 95"/>
                    <a:gd name="T9" fmla="*/ 126 h 126"/>
                    <a:gd name="T10" fmla="*/ 28 w 95"/>
                    <a:gd name="T11" fmla="*/ 123 h 126"/>
                    <a:gd name="T12" fmla="*/ 13 w 95"/>
                    <a:gd name="T13" fmla="*/ 112 h 126"/>
                    <a:gd name="T14" fmla="*/ 3 w 95"/>
                    <a:gd name="T15" fmla="*/ 92 h 126"/>
                    <a:gd name="T16" fmla="*/ 0 w 95"/>
                    <a:gd name="T17" fmla="*/ 64 h 126"/>
                    <a:gd name="T18" fmla="*/ 3 w 95"/>
                    <a:gd name="T19" fmla="*/ 37 h 126"/>
                    <a:gd name="T20" fmla="*/ 13 w 95"/>
                    <a:gd name="T21" fmla="*/ 17 h 126"/>
                    <a:gd name="T22" fmla="*/ 28 w 95"/>
                    <a:gd name="T23" fmla="*/ 5 h 126"/>
                    <a:gd name="T24" fmla="*/ 49 w 95"/>
                    <a:gd name="T25" fmla="*/ 0 h 126"/>
                    <a:gd name="T26" fmla="*/ 67 w 95"/>
                    <a:gd name="T27" fmla="*/ 4 h 126"/>
                    <a:gd name="T28" fmla="*/ 82 w 95"/>
                    <a:gd name="T29" fmla="*/ 15 h 126"/>
                    <a:gd name="T30" fmla="*/ 91 w 95"/>
                    <a:gd name="T31" fmla="*/ 34 h 126"/>
                    <a:gd name="T32" fmla="*/ 95 w 95"/>
                    <a:gd name="T33" fmla="*/ 63 h 126"/>
                    <a:gd name="T34" fmla="*/ 23 w 95"/>
                    <a:gd name="T35" fmla="*/ 63 h 126"/>
                    <a:gd name="T36" fmla="*/ 23 w 95"/>
                    <a:gd name="T37" fmla="*/ 67 h 126"/>
                    <a:gd name="T38" fmla="*/ 23 w 95"/>
                    <a:gd name="T39" fmla="*/ 70 h 126"/>
                    <a:gd name="T40" fmla="*/ 69 w 95"/>
                    <a:gd name="T41" fmla="*/ 37 h 126"/>
                    <a:gd name="T42" fmla="*/ 60 w 95"/>
                    <a:gd name="T43" fmla="*/ 23 h 126"/>
                    <a:gd name="T44" fmla="*/ 47 w 95"/>
                    <a:gd name="T45" fmla="*/ 19 h 126"/>
                    <a:gd name="T46" fmla="*/ 38 w 95"/>
                    <a:gd name="T47" fmla="*/ 22 h 126"/>
                    <a:gd name="T48" fmla="*/ 30 w 95"/>
                    <a:gd name="T49" fmla="*/ 30 h 126"/>
                    <a:gd name="T50" fmla="*/ 25 w 95"/>
                    <a:gd name="T51" fmla="*/ 43 h 126"/>
                    <a:gd name="T52" fmla="*/ 23 w 95"/>
                    <a:gd name="T53" fmla="*/ 63 h 126"/>
                    <a:gd name="T54" fmla="*/ 72 w 95"/>
                    <a:gd name="T55" fmla="*/ 63 h 126"/>
                    <a:gd name="T56" fmla="*/ 72 w 95"/>
                    <a:gd name="T57" fmla="*/ 60 h 126"/>
                    <a:gd name="T58" fmla="*/ 72 w 95"/>
                    <a:gd name="T59" fmla="*/ 57 h 126"/>
                    <a:gd name="T60" fmla="*/ 26 w 95"/>
                    <a:gd name="T61" fmla="*/ 90 h 126"/>
                    <a:gd name="T62" fmla="*/ 35 w 95"/>
                    <a:gd name="T63" fmla="*/ 103 h 126"/>
                    <a:gd name="T64" fmla="*/ 47 w 95"/>
                    <a:gd name="T65" fmla="*/ 108 h 126"/>
                    <a:gd name="T66" fmla="*/ 57 w 95"/>
                    <a:gd name="T67" fmla="*/ 105 h 126"/>
                    <a:gd name="T68" fmla="*/ 65 w 95"/>
                    <a:gd name="T69" fmla="*/ 97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3"/>
                      </a:moveTo>
                      <a:cubicBezTo>
                        <a:pt x="95" y="73"/>
                        <a:pt x="94" y="82"/>
                        <a:pt x="92" y="90"/>
                      </a:cubicBezTo>
                      <a:cubicBezTo>
                        <a:pt x="89" y="97"/>
                        <a:pt x="86" y="104"/>
                        <a:pt x="82" y="109"/>
                      </a:cubicBezTo>
                      <a:cubicBezTo>
                        <a:pt x="78" y="115"/>
                        <a:pt x="73" y="119"/>
                        <a:pt x="67" y="122"/>
                      </a:cubicBezTo>
                      <a:cubicBezTo>
                        <a:pt x="61" y="125"/>
                        <a:pt x="54" y="126"/>
                        <a:pt x="46" y="126"/>
                      </a:cubicBezTo>
                      <a:cubicBezTo>
                        <a:pt x="39" y="126"/>
                        <a:pt x="33" y="125"/>
                        <a:pt x="28" y="123"/>
                      </a:cubicBezTo>
                      <a:cubicBezTo>
                        <a:pt x="22" y="120"/>
                        <a:pt x="17" y="117"/>
                        <a:pt x="13" y="112"/>
                      </a:cubicBezTo>
                      <a:cubicBezTo>
                        <a:pt x="9" y="106"/>
                        <a:pt x="6" y="100"/>
                        <a:pt x="3" y="92"/>
                      </a:cubicBezTo>
                      <a:cubicBezTo>
                        <a:pt x="1" y="84"/>
                        <a:pt x="0" y="75"/>
                        <a:pt x="0" y="64"/>
                      </a:cubicBezTo>
                      <a:cubicBezTo>
                        <a:pt x="0" y="54"/>
                        <a:pt x="1" y="45"/>
                        <a:pt x="3" y="37"/>
                      </a:cubicBezTo>
                      <a:cubicBezTo>
                        <a:pt x="5" y="29"/>
                        <a:pt x="9" y="23"/>
                        <a:pt x="13" y="17"/>
                      </a:cubicBezTo>
                      <a:cubicBezTo>
                        <a:pt x="17" y="12"/>
                        <a:pt x="22" y="8"/>
                        <a:pt x="28" y="5"/>
                      </a:cubicBezTo>
                      <a:cubicBezTo>
                        <a:pt x="34" y="2"/>
                        <a:pt x="41" y="0"/>
                        <a:pt x="49" y="0"/>
                      </a:cubicBezTo>
                      <a:cubicBezTo>
                        <a:pt x="55" y="0"/>
                        <a:pt x="62" y="2"/>
                        <a:pt x="67" y="4"/>
                      </a:cubicBezTo>
                      <a:cubicBezTo>
                        <a:pt x="73" y="6"/>
                        <a:pt x="78" y="10"/>
                        <a:pt x="82" y="15"/>
                      </a:cubicBezTo>
                      <a:cubicBezTo>
                        <a:pt x="86" y="20"/>
                        <a:pt x="89" y="26"/>
                        <a:pt x="91" y="34"/>
                      </a:cubicBezTo>
                      <a:cubicBezTo>
                        <a:pt x="94" y="42"/>
                        <a:pt x="95" y="52"/>
                        <a:pt x="95" y="63"/>
                      </a:cubicBezTo>
                      <a:close/>
                      <a:moveTo>
                        <a:pt x="23" y="63"/>
                      </a:moveTo>
                      <a:cubicBezTo>
                        <a:pt x="23" y="64"/>
                        <a:pt x="23" y="66"/>
                        <a:pt x="23" y="67"/>
                      </a:cubicBezTo>
                      <a:cubicBezTo>
                        <a:pt x="23" y="68"/>
                        <a:pt x="23" y="69"/>
                        <a:pt x="23" y="70"/>
                      </a:cubicBezTo>
                      <a:cubicBezTo>
                        <a:pt x="69" y="37"/>
                        <a:pt x="69" y="37"/>
                        <a:pt x="69" y="37"/>
                      </a:cubicBezTo>
                      <a:cubicBezTo>
                        <a:pt x="66" y="31"/>
                        <a:pt x="64" y="26"/>
                        <a:pt x="60" y="23"/>
                      </a:cubicBezTo>
                      <a:cubicBezTo>
                        <a:pt x="56" y="20"/>
                        <a:pt x="52" y="19"/>
                        <a:pt x="47" y="19"/>
                      </a:cubicBezTo>
                      <a:cubicBezTo>
                        <a:pt x="44" y="19"/>
                        <a:pt x="41" y="20"/>
                        <a:pt x="38" y="22"/>
                      </a:cubicBezTo>
                      <a:cubicBezTo>
                        <a:pt x="35" y="23"/>
                        <a:pt x="32" y="26"/>
                        <a:pt x="30" y="30"/>
                      </a:cubicBezTo>
                      <a:cubicBezTo>
                        <a:pt x="28" y="33"/>
                        <a:pt x="26" y="38"/>
                        <a:pt x="25" y="43"/>
                      </a:cubicBezTo>
                      <a:cubicBezTo>
                        <a:pt x="23" y="49"/>
                        <a:pt x="23" y="56"/>
                        <a:pt x="23" y="63"/>
                      </a:cubicBezTo>
                      <a:close/>
                      <a:moveTo>
                        <a:pt x="72" y="63"/>
                      </a:moveTo>
                      <a:cubicBezTo>
                        <a:pt x="72" y="62"/>
                        <a:pt x="72" y="61"/>
                        <a:pt x="72" y="60"/>
                      </a:cubicBezTo>
                      <a:cubicBezTo>
                        <a:pt x="72" y="59"/>
                        <a:pt x="72" y="58"/>
                        <a:pt x="72" y="57"/>
                      </a:cubicBezTo>
                      <a:cubicBezTo>
                        <a:pt x="26" y="90"/>
                        <a:pt x="26" y="90"/>
                        <a:pt x="26" y="90"/>
                      </a:cubicBezTo>
                      <a:cubicBezTo>
                        <a:pt x="28" y="96"/>
                        <a:pt x="31" y="100"/>
                        <a:pt x="35" y="103"/>
                      </a:cubicBezTo>
                      <a:cubicBezTo>
                        <a:pt x="38" y="106"/>
                        <a:pt x="43" y="108"/>
                        <a:pt x="47" y="108"/>
                      </a:cubicBezTo>
                      <a:cubicBezTo>
                        <a:pt x="51" y="108"/>
                        <a:pt x="54" y="107"/>
                        <a:pt x="57" y="105"/>
                      </a:cubicBezTo>
                      <a:cubicBezTo>
                        <a:pt x="60" y="103"/>
                        <a:pt x="63" y="100"/>
                        <a:pt x="65" y="97"/>
                      </a:cubicBezTo>
                      <a:cubicBezTo>
                        <a:pt x="67" y="93"/>
                        <a:pt x="69" y="89"/>
                        <a:pt x="70" y="83"/>
                      </a:cubicBezTo>
                      <a:cubicBezTo>
                        <a:pt x="71" y="78"/>
                        <a:pt x="72" y="71"/>
                        <a:pt x="72" y="63"/>
                      </a:cubicBez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51" name="Freeform 47">
                  <a:extLst>
                    <a:ext uri="{FF2B5EF4-FFF2-40B4-BE49-F238E27FC236}">
                      <a16:creationId xmlns:a16="http://schemas.microsoft.com/office/drawing/2014/main" id="{CD76F503-6D29-844F-BF2A-A81E50D6C3E1}"/>
                    </a:ext>
                  </a:extLst>
                </p:cNvPr>
                <p:cNvSpPr>
                  <a:spLocks noEditPoints="1"/>
                </p:cNvSpPr>
                <p:nvPr/>
              </p:nvSpPr>
              <p:spPr bwMode="auto">
                <a:xfrm>
                  <a:off x="7227093" y="4280909"/>
                  <a:ext cx="156170" cy="206971"/>
                </a:xfrm>
                <a:custGeom>
                  <a:avLst/>
                  <a:gdLst>
                    <a:gd name="T0" fmla="*/ 95 w 95"/>
                    <a:gd name="T1" fmla="*/ 63 h 126"/>
                    <a:gd name="T2" fmla="*/ 92 w 95"/>
                    <a:gd name="T3" fmla="*/ 90 h 126"/>
                    <a:gd name="T4" fmla="*/ 82 w 95"/>
                    <a:gd name="T5" fmla="*/ 109 h 126"/>
                    <a:gd name="T6" fmla="*/ 67 w 95"/>
                    <a:gd name="T7" fmla="*/ 122 h 126"/>
                    <a:gd name="T8" fmla="*/ 46 w 95"/>
                    <a:gd name="T9" fmla="*/ 126 h 126"/>
                    <a:gd name="T10" fmla="*/ 28 w 95"/>
                    <a:gd name="T11" fmla="*/ 123 h 126"/>
                    <a:gd name="T12" fmla="*/ 13 w 95"/>
                    <a:gd name="T13" fmla="*/ 112 h 126"/>
                    <a:gd name="T14" fmla="*/ 4 w 95"/>
                    <a:gd name="T15" fmla="*/ 92 h 126"/>
                    <a:gd name="T16" fmla="*/ 0 w 95"/>
                    <a:gd name="T17" fmla="*/ 64 h 126"/>
                    <a:gd name="T18" fmla="*/ 4 w 95"/>
                    <a:gd name="T19" fmla="*/ 37 h 126"/>
                    <a:gd name="T20" fmla="*/ 13 w 95"/>
                    <a:gd name="T21" fmla="*/ 17 h 126"/>
                    <a:gd name="T22" fmla="*/ 29 w 95"/>
                    <a:gd name="T23" fmla="*/ 5 h 126"/>
                    <a:gd name="T24" fmla="*/ 49 w 95"/>
                    <a:gd name="T25" fmla="*/ 0 h 126"/>
                    <a:gd name="T26" fmla="*/ 68 w 95"/>
                    <a:gd name="T27" fmla="*/ 4 h 126"/>
                    <a:gd name="T28" fmla="*/ 82 w 95"/>
                    <a:gd name="T29" fmla="*/ 15 h 126"/>
                    <a:gd name="T30" fmla="*/ 92 w 95"/>
                    <a:gd name="T31" fmla="*/ 34 h 126"/>
                    <a:gd name="T32" fmla="*/ 95 w 95"/>
                    <a:gd name="T33" fmla="*/ 63 h 126"/>
                    <a:gd name="T34" fmla="*/ 23 w 95"/>
                    <a:gd name="T35" fmla="*/ 63 h 126"/>
                    <a:gd name="T36" fmla="*/ 23 w 95"/>
                    <a:gd name="T37" fmla="*/ 67 h 126"/>
                    <a:gd name="T38" fmla="*/ 23 w 95"/>
                    <a:gd name="T39" fmla="*/ 70 h 126"/>
                    <a:gd name="T40" fmla="*/ 69 w 95"/>
                    <a:gd name="T41" fmla="*/ 37 h 126"/>
                    <a:gd name="T42" fmla="*/ 60 w 95"/>
                    <a:gd name="T43" fmla="*/ 23 h 126"/>
                    <a:gd name="T44" fmla="*/ 48 w 95"/>
                    <a:gd name="T45" fmla="*/ 19 h 126"/>
                    <a:gd name="T46" fmla="*/ 38 w 95"/>
                    <a:gd name="T47" fmla="*/ 22 h 126"/>
                    <a:gd name="T48" fmla="*/ 30 w 95"/>
                    <a:gd name="T49" fmla="*/ 30 h 126"/>
                    <a:gd name="T50" fmla="*/ 25 w 95"/>
                    <a:gd name="T51" fmla="*/ 43 h 126"/>
                    <a:gd name="T52" fmla="*/ 23 w 95"/>
                    <a:gd name="T53" fmla="*/ 63 h 126"/>
                    <a:gd name="T54" fmla="*/ 72 w 95"/>
                    <a:gd name="T55" fmla="*/ 63 h 126"/>
                    <a:gd name="T56" fmla="*/ 72 w 95"/>
                    <a:gd name="T57" fmla="*/ 60 h 126"/>
                    <a:gd name="T58" fmla="*/ 72 w 95"/>
                    <a:gd name="T59" fmla="*/ 57 h 126"/>
                    <a:gd name="T60" fmla="*/ 27 w 95"/>
                    <a:gd name="T61" fmla="*/ 90 h 126"/>
                    <a:gd name="T62" fmla="*/ 35 w 95"/>
                    <a:gd name="T63" fmla="*/ 103 h 126"/>
                    <a:gd name="T64" fmla="*/ 48 w 95"/>
                    <a:gd name="T65" fmla="*/ 108 h 126"/>
                    <a:gd name="T66" fmla="*/ 58 w 95"/>
                    <a:gd name="T67" fmla="*/ 105 h 126"/>
                    <a:gd name="T68" fmla="*/ 65 w 95"/>
                    <a:gd name="T69" fmla="*/ 97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3"/>
                      </a:moveTo>
                      <a:cubicBezTo>
                        <a:pt x="95" y="73"/>
                        <a:pt x="94" y="82"/>
                        <a:pt x="92" y="90"/>
                      </a:cubicBezTo>
                      <a:cubicBezTo>
                        <a:pt x="90" y="97"/>
                        <a:pt x="87" y="104"/>
                        <a:pt x="82" y="109"/>
                      </a:cubicBezTo>
                      <a:cubicBezTo>
                        <a:pt x="78" y="115"/>
                        <a:pt x="73" y="119"/>
                        <a:pt x="67" y="122"/>
                      </a:cubicBezTo>
                      <a:cubicBezTo>
                        <a:pt x="61" y="125"/>
                        <a:pt x="54" y="126"/>
                        <a:pt x="46" y="126"/>
                      </a:cubicBezTo>
                      <a:cubicBezTo>
                        <a:pt x="40" y="126"/>
                        <a:pt x="34" y="125"/>
                        <a:pt x="28" y="123"/>
                      </a:cubicBezTo>
                      <a:cubicBezTo>
                        <a:pt x="22" y="120"/>
                        <a:pt x="17" y="117"/>
                        <a:pt x="13" y="112"/>
                      </a:cubicBezTo>
                      <a:cubicBezTo>
                        <a:pt x="9" y="106"/>
                        <a:pt x="6" y="100"/>
                        <a:pt x="4" y="92"/>
                      </a:cubicBezTo>
                      <a:cubicBezTo>
                        <a:pt x="2" y="84"/>
                        <a:pt x="0" y="75"/>
                        <a:pt x="0" y="64"/>
                      </a:cubicBezTo>
                      <a:cubicBezTo>
                        <a:pt x="0" y="54"/>
                        <a:pt x="1" y="45"/>
                        <a:pt x="4" y="37"/>
                      </a:cubicBezTo>
                      <a:cubicBezTo>
                        <a:pt x="6" y="29"/>
                        <a:pt x="9" y="23"/>
                        <a:pt x="13" y="17"/>
                      </a:cubicBezTo>
                      <a:cubicBezTo>
                        <a:pt x="17" y="12"/>
                        <a:pt x="22" y="8"/>
                        <a:pt x="29" y="5"/>
                      </a:cubicBezTo>
                      <a:cubicBezTo>
                        <a:pt x="35" y="2"/>
                        <a:pt x="41" y="0"/>
                        <a:pt x="49" y="0"/>
                      </a:cubicBezTo>
                      <a:cubicBezTo>
                        <a:pt x="56" y="0"/>
                        <a:pt x="62" y="2"/>
                        <a:pt x="68" y="4"/>
                      </a:cubicBezTo>
                      <a:cubicBezTo>
                        <a:pt x="73" y="6"/>
                        <a:pt x="78" y="10"/>
                        <a:pt x="82" y="15"/>
                      </a:cubicBezTo>
                      <a:cubicBezTo>
                        <a:pt x="86" y="20"/>
                        <a:pt x="89" y="26"/>
                        <a:pt x="92" y="34"/>
                      </a:cubicBezTo>
                      <a:cubicBezTo>
                        <a:pt x="94" y="42"/>
                        <a:pt x="95" y="52"/>
                        <a:pt x="95" y="63"/>
                      </a:cubicBezTo>
                      <a:close/>
                      <a:moveTo>
                        <a:pt x="23" y="63"/>
                      </a:moveTo>
                      <a:cubicBezTo>
                        <a:pt x="23" y="64"/>
                        <a:pt x="23" y="66"/>
                        <a:pt x="23" y="67"/>
                      </a:cubicBezTo>
                      <a:cubicBezTo>
                        <a:pt x="23" y="68"/>
                        <a:pt x="23" y="69"/>
                        <a:pt x="23" y="70"/>
                      </a:cubicBezTo>
                      <a:cubicBezTo>
                        <a:pt x="69" y="37"/>
                        <a:pt x="69" y="37"/>
                        <a:pt x="69" y="37"/>
                      </a:cubicBezTo>
                      <a:cubicBezTo>
                        <a:pt x="67" y="31"/>
                        <a:pt x="64" y="26"/>
                        <a:pt x="60" y="23"/>
                      </a:cubicBezTo>
                      <a:cubicBezTo>
                        <a:pt x="57" y="20"/>
                        <a:pt x="53" y="19"/>
                        <a:pt x="48" y="19"/>
                      </a:cubicBezTo>
                      <a:cubicBezTo>
                        <a:pt x="44" y="19"/>
                        <a:pt x="41" y="20"/>
                        <a:pt x="38" y="22"/>
                      </a:cubicBezTo>
                      <a:cubicBezTo>
                        <a:pt x="35" y="23"/>
                        <a:pt x="33" y="26"/>
                        <a:pt x="30" y="30"/>
                      </a:cubicBezTo>
                      <a:cubicBezTo>
                        <a:pt x="28" y="33"/>
                        <a:pt x="26" y="38"/>
                        <a:pt x="25" y="43"/>
                      </a:cubicBezTo>
                      <a:cubicBezTo>
                        <a:pt x="24" y="49"/>
                        <a:pt x="23" y="56"/>
                        <a:pt x="23" y="63"/>
                      </a:cubicBezTo>
                      <a:close/>
                      <a:moveTo>
                        <a:pt x="72" y="63"/>
                      </a:moveTo>
                      <a:cubicBezTo>
                        <a:pt x="72" y="62"/>
                        <a:pt x="72" y="61"/>
                        <a:pt x="72" y="60"/>
                      </a:cubicBezTo>
                      <a:cubicBezTo>
                        <a:pt x="72" y="59"/>
                        <a:pt x="72" y="58"/>
                        <a:pt x="72" y="57"/>
                      </a:cubicBezTo>
                      <a:cubicBezTo>
                        <a:pt x="27" y="90"/>
                        <a:pt x="27" y="90"/>
                        <a:pt x="27" y="90"/>
                      </a:cubicBezTo>
                      <a:cubicBezTo>
                        <a:pt x="29" y="96"/>
                        <a:pt x="32" y="100"/>
                        <a:pt x="35" y="103"/>
                      </a:cubicBezTo>
                      <a:cubicBezTo>
                        <a:pt x="39" y="106"/>
                        <a:pt x="43" y="108"/>
                        <a:pt x="48" y="108"/>
                      </a:cubicBezTo>
                      <a:cubicBezTo>
                        <a:pt x="51" y="108"/>
                        <a:pt x="54" y="107"/>
                        <a:pt x="58" y="105"/>
                      </a:cubicBezTo>
                      <a:cubicBezTo>
                        <a:pt x="61" y="103"/>
                        <a:pt x="63" y="100"/>
                        <a:pt x="65" y="97"/>
                      </a:cubicBezTo>
                      <a:cubicBezTo>
                        <a:pt x="68" y="93"/>
                        <a:pt x="69" y="89"/>
                        <a:pt x="70" y="83"/>
                      </a:cubicBezTo>
                      <a:cubicBezTo>
                        <a:pt x="72" y="78"/>
                        <a:pt x="72" y="71"/>
                        <a:pt x="72" y="63"/>
                      </a:cubicBez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52" name="Freeform 49">
                  <a:extLst>
                    <a:ext uri="{FF2B5EF4-FFF2-40B4-BE49-F238E27FC236}">
                      <a16:creationId xmlns:a16="http://schemas.microsoft.com/office/drawing/2014/main" id="{E99A1BCD-B61C-7740-862F-D8F469B058CF}"/>
                    </a:ext>
                  </a:extLst>
                </p:cNvPr>
                <p:cNvSpPr>
                  <a:spLocks/>
                </p:cNvSpPr>
                <p:nvPr/>
              </p:nvSpPr>
              <p:spPr bwMode="auto">
                <a:xfrm>
                  <a:off x="7642644" y="4291993"/>
                  <a:ext cx="139235" cy="201326"/>
                </a:xfrm>
                <a:custGeom>
                  <a:avLst/>
                  <a:gdLst>
                    <a:gd name="T0" fmla="*/ 3 w 74"/>
                    <a:gd name="T1" fmla="*/ 107 h 107"/>
                    <a:gd name="T2" fmla="*/ 3 w 74"/>
                    <a:gd name="T3" fmla="*/ 89 h 107"/>
                    <a:gd name="T4" fmla="*/ 30 w 74"/>
                    <a:gd name="T5" fmla="*/ 89 h 107"/>
                    <a:gd name="T6" fmla="*/ 30 w 74"/>
                    <a:gd name="T7" fmla="*/ 21 h 107"/>
                    <a:gd name="T8" fmla="*/ 6 w 74"/>
                    <a:gd name="T9" fmla="*/ 34 h 107"/>
                    <a:gd name="T10" fmla="*/ 0 w 74"/>
                    <a:gd name="T11" fmla="*/ 17 h 107"/>
                    <a:gd name="T12" fmla="*/ 33 w 74"/>
                    <a:gd name="T13" fmla="*/ 0 h 107"/>
                    <a:gd name="T14" fmla="*/ 50 w 74"/>
                    <a:gd name="T15" fmla="*/ 0 h 107"/>
                    <a:gd name="T16" fmla="*/ 50 w 74"/>
                    <a:gd name="T17" fmla="*/ 89 h 107"/>
                    <a:gd name="T18" fmla="*/ 74 w 74"/>
                    <a:gd name="T19" fmla="*/ 89 h 107"/>
                    <a:gd name="T20" fmla="*/ 74 w 74"/>
                    <a:gd name="T21" fmla="*/ 107 h 107"/>
                    <a:gd name="T22" fmla="*/ 3 w 74"/>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107">
                      <a:moveTo>
                        <a:pt x="3" y="107"/>
                      </a:moveTo>
                      <a:lnTo>
                        <a:pt x="3" y="89"/>
                      </a:lnTo>
                      <a:lnTo>
                        <a:pt x="30" y="89"/>
                      </a:lnTo>
                      <a:lnTo>
                        <a:pt x="30" y="21"/>
                      </a:lnTo>
                      <a:lnTo>
                        <a:pt x="6" y="34"/>
                      </a:lnTo>
                      <a:lnTo>
                        <a:pt x="0" y="17"/>
                      </a:lnTo>
                      <a:lnTo>
                        <a:pt x="33" y="0"/>
                      </a:lnTo>
                      <a:lnTo>
                        <a:pt x="50" y="0"/>
                      </a:lnTo>
                      <a:lnTo>
                        <a:pt x="50" y="89"/>
                      </a:lnTo>
                      <a:lnTo>
                        <a:pt x="74" y="89"/>
                      </a:lnTo>
                      <a:lnTo>
                        <a:pt x="74" y="107"/>
                      </a:lnTo>
                      <a:lnTo>
                        <a:pt x="3" y="107"/>
                      </a:ln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53" name="Freeform 50">
                  <a:extLst>
                    <a:ext uri="{FF2B5EF4-FFF2-40B4-BE49-F238E27FC236}">
                      <a16:creationId xmlns:a16="http://schemas.microsoft.com/office/drawing/2014/main" id="{2FBAEB4B-FC4E-994F-B088-AD10FBE245F3}"/>
                    </a:ext>
                  </a:extLst>
                </p:cNvPr>
                <p:cNvSpPr>
                  <a:spLocks noEditPoints="1"/>
                </p:cNvSpPr>
                <p:nvPr/>
              </p:nvSpPr>
              <p:spPr bwMode="auto">
                <a:xfrm>
                  <a:off x="7796598" y="4265972"/>
                  <a:ext cx="96475" cy="129419"/>
                </a:xfrm>
                <a:custGeom>
                  <a:avLst/>
                  <a:gdLst>
                    <a:gd name="T0" fmla="*/ 94 w 94"/>
                    <a:gd name="T1" fmla="*/ 63 h 126"/>
                    <a:gd name="T2" fmla="*/ 91 w 94"/>
                    <a:gd name="T3" fmla="*/ 90 h 126"/>
                    <a:gd name="T4" fmla="*/ 82 w 94"/>
                    <a:gd name="T5" fmla="*/ 109 h 126"/>
                    <a:gd name="T6" fmla="*/ 66 w 94"/>
                    <a:gd name="T7" fmla="*/ 122 h 126"/>
                    <a:gd name="T8" fmla="*/ 46 w 94"/>
                    <a:gd name="T9" fmla="*/ 126 h 126"/>
                    <a:gd name="T10" fmla="*/ 27 w 94"/>
                    <a:gd name="T11" fmla="*/ 123 h 126"/>
                    <a:gd name="T12" fmla="*/ 13 w 94"/>
                    <a:gd name="T13" fmla="*/ 112 h 126"/>
                    <a:gd name="T14" fmla="*/ 3 w 94"/>
                    <a:gd name="T15" fmla="*/ 92 h 126"/>
                    <a:gd name="T16" fmla="*/ 0 w 94"/>
                    <a:gd name="T17" fmla="*/ 64 h 126"/>
                    <a:gd name="T18" fmla="*/ 3 w 94"/>
                    <a:gd name="T19" fmla="*/ 37 h 126"/>
                    <a:gd name="T20" fmla="*/ 12 w 94"/>
                    <a:gd name="T21" fmla="*/ 17 h 126"/>
                    <a:gd name="T22" fmla="*/ 28 w 94"/>
                    <a:gd name="T23" fmla="*/ 5 h 126"/>
                    <a:gd name="T24" fmla="*/ 48 w 94"/>
                    <a:gd name="T25" fmla="*/ 0 h 126"/>
                    <a:gd name="T26" fmla="*/ 67 w 94"/>
                    <a:gd name="T27" fmla="*/ 4 h 126"/>
                    <a:gd name="T28" fmla="*/ 81 w 94"/>
                    <a:gd name="T29" fmla="*/ 15 h 126"/>
                    <a:gd name="T30" fmla="*/ 91 w 94"/>
                    <a:gd name="T31" fmla="*/ 34 h 126"/>
                    <a:gd name="T32" fmla="*/ 94 w 94"/>
                    <a:gd name="T33" fmla="*/ 63 h 126"/>
                    <a:gd name="T34" fmla="*/ 22 w 94"/>
                    <a:gd name="T35" fmla="*/ 63 h 126"/>
                    <a:gd name="T36" fmla="*/ 22 w 94"/>
                    <a:gd name="T37" fmla="*/ 67 h 126"/>
                    <a:gd name="T38" fmla="*/ 23 w 94"/>
                    <a:gd name="T39" fmla="*/ 70 h 126"/>
                    <a:gd name="T40" fmla="*/ 68 w 94"/>
                    <a:gd name="T41" fmla="*/ 37 h 126"/>
                    <a:gd name="T42" fmla="*/ 60 w 94"/>
                    <a:gd name="T43" fmla="*/ 23 h 126"/>
                    <a:gd name="T44" fmla="*/ 47 w 94"/>
                    <a:gd name="T45" fmla="*/ 19 h 126"/>
                    <a:gd name="T46" fmla="*/ 37 w 94"/>
                    <a:gd name="T47" fmla="*/ 22 h 126"/>
                    <a:gd name="T48" fmla="*/ 29 w 94"/>
                    <a:gd name="T49" fmla="*/ 30 h 126"/>
                    <a:gd name="T50" fmla="*/ 24 w 94"/>
                    <a:gd name="T51" fmla="*/ 43 h 126"/>
                    <a:gd name="T52" fmla="*/ 22 w 94"/>
                    <a:gd name="T53" fmla="*/ 63 h 126"/>
                    <a:gd name="T54" fmla="*/ 71 w 94"/>
                    <a:gd name="T55" fmla="*/ 63 h 126"/>
                    <a:gd name="T56" fmla="*/ 71 w 94"/>
                    <a:gd name="T57" fmla="*/ 60 h 126"/>
                    <a:gd name="T58" fmla="*/ 71 w 94"/>
                    <a:gd name="T59" fmla="*/ 57 h 126"/>
                    <a:gd name="T60" fmla="*/ 26 w 94"/>
                    <a:gd name="T61" fmla="*/ 90 h 126"/>
                    <a:gd name="T62" fmla="*/ 34 w 94"/>
                    <a:gd name="T63" fmla="*/ 103 h 126"/>
                    <a:gd name="T64" fmla="*/ 47 w 94"/>
                    <a:gd name="T65" fmla="*/ 108 h 126"/>
                    <a:gd name="T66" fmla="*/ 57 w 94"/>
                    <a:gd name="T67" fmla="*/ 105 h 126"/>
                    <a:gd name="T68" fmla="*/ 64 w 94"/>
                    <a:gd name="T69" fmla="*/ 97 h 126"/>
                    <a:gd name="T70" fmla="*/ 70 w 94"/>
                    <a:gd name="T71" fmla="*/ 83 h 126"/>
                    <a:gd name="T72" fmla="*/ 71 w 94"/>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 h="126">
                      <a:moveTo>
                        <a:pt x="94" y="63"/>
                      </a:moveTo>
                      <a:cubicBezTo>
                        <a:pt x="94" y="73"/>
                        <a:pt x="93" y="82"/>
                        <a:pt x="91" y="90"/>
                      </a:cubicBezTo>
                      <a:cubicBezTo>
                        <a:pt x="89" y="97"/>
                        <a:pt x="86" y="104"/>
                        <a:pt x="82" y="109"/>
                      </a:cubicBezTo>
                      <a:cubicBezTo>
                        <a:pt x="77" y="115"/>
                        <a:pt x="72" y="119"/>
                        <a:pt x="66" y="122"/>
                      </a:cubicBezTo>
                      <a:cubicBezTo>
                        <a:pt x="60" y="125"/>
                        <a:pt x="53" y="126"/>
                        <a:pt x="46" y="126"/>
                      </a:cubicBezTo>
                      <a:cubicBezTo>
                        <a:pt x="39" y="126"/>
                        <a:pt x="33" y="125"/>
                        <a:pt x="27" y="123"/>
                      </a:cubicBezTo>
                      <a:cubicBezTo>
                        <a:pt x="21" y="120"/>
                        <a:pt x="17" y="117"/>
                        <a:pt x="13" y="112"/>
                      </a:cubicBezTo>
                      <a:cubicBezTo>
                        <a:pt x="8" y="106"/>
                        <a:pt x="5" y="100"/>
                        <a:pt x="3" y="92"/>
                      </a:cubicBezTo>
                      <a:cubicBezTo>
                        <a:pt x="1" y="84"/>
                        <a:pt x="0" y="75"/>
                        <a:pt x="0" y="64"/>
                      </a:cubicBezTo>
                      <a:cubicBezTo>
                        <a:pt x="0" y="54"/>
                        <a:pt x="1" y="45"/>
                        <a:pt x="3" y="37"/>
                      </a:cubicBezTo>
                      <a:cubicBezTo>
                        <a:pt x="5" y="29"/>
                        <a:pt x="8" y="23"/>
                        <a:pt x="12" y="17"/>
                      </a:cubicBezTo>
                      <a:cubicBezTo>
                        <a:pt x="16" y="12"/>
                        <a:pt x="22" y="8"/>
                        <a:pt x="28" y="5"/>
                      </a:cubicBezTo>
                      <a:cubicBezTo>
                        <a:pt x="34" y="2"/>
                        <a:pt x="41" y="0"/>
                        <a:pt x="48" y="0"/>
                      </a:cubicBezTo>
                      <a:cubicBezTo>
                        <a:pt x="55" y="0"/>
                        <a:pt x="61" y="2"/>
                        <a:pt x="67" y="4"/>
                      </a:cubicBezTo>
                      <a:cubicBezTo>
                        <a:pt x="72" y="6"/>
                        <a:pt x="77" y="10"/>
                        <a:pt x="81" y="15"/>
                      </a:cubicBezTo>
                      <a:cubicBezTo>
                        <a:pt x="85" y="20"/>
                        <a:pt x="89" y="26"/>
                        <a:pt x="91" y="34"/>
                      </a:cubicBezTo>
                      <a:cubicBezTo>
                        <a:pt x="93" y="42"/>
                        <a:pt x="94" y="52"/>
                        <a:pt x="94" y="63"/>
                      </a:cubicBezTo>
                      <a:close/>
                      <a:moveTo>
                        <a:pt x="22" y="63"/>
                      </a:moveTo>
                      <a:cubicBezTo>
                        <a:pt x="22" y="64"/>
                        <a:pt x="22" y="66"/>
                        <a:pt x="22" y="67"/>
                      </a:cubicBezTo>
                      <a:cubicBezTo>
                        <a:pt x="22" y="68"/>
                        <a:pt x="22" y="69"/>
                        <a:pt x="23" y="70"/>
                      </a:cubicBezTo>
                      <a:cubicBezTo>
                        <a:pt x="68" y="37"/>
                        <a:pt x="68" y="37"/>
                        <a:pt x="68" y="37"/>
                      </a:cubicBezTo>
                      <a:cubicBezTo>
                        <a:pt x="66" y="31"/>
                        <a:pt x="63" y="26"/>
                        <a:pt x="60" y="23"/>
                      </a:cubicBezTo>
                      <a:cubicBezTo>
                        <a:pt x="56" y="20"/>
                        <a:pt x="52" y="19"/>
                        <a:pt x="47" y="19"/>
                      </a:cubicBezTo>
                      <a:cubicBezTo>
                        <a:pt x="43" y="19"/>
                        <a:pt x="40" y="20"/>
                        <a:pt x="37" y="22"/>
                      </a:cubicBezTo>
                      <a:cubicBezTo>
                        <a:pt x="34" y="23"/>
                        <a:pt x="32" y="26"/>
                        <a:pt x="29" y="30"/>
                      </a:cubicBezTo>
                      <a:cubicBezTo>
                        <a:pt x="27" y="33"/>
                        <a:pt x="26" y="38"/>
                        <a:pt x="24" y="43"/>
                      </a:cubicBezTo>
                      <a:cubicBezTo>
                        <a:pt x="23" y="49"/>
                        <a:pt x="22" y="56"/>
                        <a:pt x="22" y="63"/>
                      </a:cubicBezTo>
                      <a:close/>
                      <a:moveTo>
                        <a:pt x="71" y="63"/>
                      </a:moveTo>
                      <a:cubicBezTo>
                        <a:pt x="71" y="62"/>
                        <a:pt x="71" y="61"/>
                        <a:pt x="71" y="60"/>
                      </a:cubicBezTo>
                      <a:cubicBezTo>
                        <a:pt x="71" y="59"/>
                        <a:pt x="71" y="58"/>
                        <a:pt x="71" y="57"/>
                      </a:cubicBezTo>
                      <a:cubicBezTo>
                        <a:pt x="26" y="90"/>
                        <a:pt x="26" y="90"/>
                        <a:pt x="26" y="90"/>
                      </a:cubicBezTo>
                      <a:cubicBezTo>
                        <a:pt x="28" y="96"/>
                        <a:pt x="31" y="100"/>
                        <a:pt x="34" y="103"/>
                      </a:cubicBezTo>
                      <a:cubicBezTo>
                        <a:pt x="38" y="106"/>
                        <a:pt x="42" y="108"/>
                        <a:pt x="47" y="108"/>
                      </a:cubicBezTo>
                      <a:cubicBezTo>
                        <a:pt x="50" y="108"/>
                        <a:pt x="54" y="107"/>
                        <a:pt x="57" y="105"/>
                      </a:cubicBezTo>
                      <a:cubicBezTo>
                        <a:pt x="60" y="103"/>
                        <a:pt x="62" y="100"/>
                        <a:pt x="64" y="97"/>
                      </a:cubicBezTo>
                      <a:cubicBezTo>
                        <a:pt x="67" y="93"/>
                        <a:pt x="68" y="89"/>
                        <a:pt x="70" y="83"/>
                      </a:cubicBezTo>
                      <a:cubicBezTo>
                        <a:pt x="71" y="78"/>
                        <a:pt x="71" y="71"/>
                        <a:pt x="71" y="63"/>
                      </a:cubicBez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54" name="Freeform 68">
                  <a:extLst>
                    <a:ext uri="{FF2B5EF4-FFF2-40B4-BE49-F238E27FC236}">
                      <a16:creationId xmlns:a16="http://schemas.microsoft.com/office/drawing/2014/main" id="{7A1C1A69-DCE6-AF45-B201-120590E76A76}"/>
                    </a:ext>
                  </a:extLst>
                </p:cNvPr>
                <p:cNvSpPr>
                  <a:spLocks noEditPoints="1"/>
                </p:cNvSpPr>
                <p:nvPr/>
              </p:nvSpPr>
              <p:spPr bwMode="auto">
                <a:xfrm>
                  <a:off x="7415197" y="4654165"/>
                  <a:ext cx="97653" cy="129419"/>
                </a:xfrm>
                <a:custGeom>
                  <a:avLst/>
                  <a:gdLst>
                    <a:gd name="T0" fmla="*/ 95 w 95"/>
                    <a:gd name="T1" fmla="*/ 62 h 126"/>
                    <a:gd name="T2" fmla="*/ 92 w 95"/>
                    <a:gd name="T3" fmla="*/ 89 h 126"/>
                    <a:gd name="T4" fmla="*/ 82 w 95"/>
                    <a:gd name="T5" fmla="*/ 109 h 126"/>
                    <a:gd name="T6" fmla="*/ 67 w 95"/>
                    <a:gd name="T7" fmla="*/ 121 h 126"/>
                    <a:gd name="T8" fmla="*/ 46 w 95"/>
                    <a:gd name="T9" fmla="*/ 126 h 126"/>
                    <a:gd name="T10" fmla="*/ 28 w 95"/>
                    <a:gd name="T11" fmla="*/ 122 h 126"/>
                    <a:gd name="T12" fmla="*/ 13 w 95"/>
                    <a:gd name="T13" fmla="*/ 111 h 126"/>
                    <a:gd name="T14" fmla="*/ 4 w 95"/>
                    <a:gd name="T15" fmla="*/ 92 h 126"/>
                    <a:gd name="T16" fmla="*/ 0 w 95"/>
                    <a:gd name="T17" fmla="*/ 63 h 126"/>
                    <a:gd name="T18" fmla="*/ 3 w 95"/>
                    <a:gd name="T19" fmla="*/ 37 h 126"/>
                    <a:gd name="T20" fmla="*/ 13 w 95"/>
                    <a:gd name="T21" fmla="*/ 17 h 126"/>
                    <a:gd name="T22" fmla="*/ 28 w 95"/>
                    <a:gd name="T23" fmla="*/ 4 h 126"/>
                    <a:gd name="T24" fmla="*/ 49 w 95"/>
                    <a:gd name="T25" fmla="*/ 0 h 126"/>
                    <a:gd name="T26" fmla="*/ 67 w 95"/>
                    <a:gd name="T27" fmla="*/ 4 h 126"/>
                    <a:gd name="T28" fmla="*/ 82 w 95"/>
                    <a:gd name="T29" fmla="*/ 15 h 126"/>
                    <a:gd name="T30" fmla="*/ 91 w 95"/>
                    <a:gd name="T31" fmla="*/ 34 h 126"/>
                    <a:gd name="T32" fmla="*/ 95 w 95"/>
                    <a:gd name="T33" fmla="*/ 62 h 126"/>
                    <a:gd name="T34" fmla="*/ 23 w 95"/>
                    <a:gd name="T35" fmla="*/ 63 h 126"/>
                    <a:gd name="T36" fmla="*/ 23 w 95"/>
                    <a:gd name="T37" fmla="*/ 66 h 126"/>
                    <a:gd name="T38" fmla="*/ 23 w 95"/>
                    <a:gd name="T39" fmla="*/ 69 h 126"/>
                    <a:gd name="T40" fmla="*/ 69 w 95"/>
                    <a:gd name="T41" fmla="*/ 37 h 126"/>
                    <a:gd name="T42" fmla="*/ 60 w 95"/>
                    <a:gd name="T43" fmla="*/ 23 h 126"/>
                    <a:gd name="T44" fmla="*/ 48 w 95"/>
                    <a:gd name="T45" fmla="*/ 18 h 126"/>
                    <a:gd name="T46" fmla="*/ 38 w 95"/>
                    <a:gd name="T47" fmla="*/ 21 h 126"/>
                    <a:gd name="T48" fmla="*/ 30 w 95"/>
                    <a:gd name="T49" fmla="*/ 29 h 126"/>
                    <a:gd name="T50" fmla="*/ 25 w 95"/>
                    <a:gd name="T51" fmla="*/ 43 h 126"/>
                    <a:gd name="T52" fmla="*/ 23 w 95"/>
                    <a:gd name="T53" fmla="*/ 63 h 126"/>
                    <a:gd name="T54" fmla="*/ 72 w 95"/>
                    <a:gd name="T55" fmla="*/ 63 h 126"/>
                    <a:gd name="T56" fmla="*/ 72 w 95"/>
                    <a:gd name="T57" fmla="*/ 60 h 126"/>
                    <a:gd name="T58" fmla="*/ 72 w 95"/>
                    <a:gd name="T59" fmla="*/ 57 h 126"/>
                    <a:gd name="T60" fmla="*/ 27 w 95"/>
                    <a:gd name="T61" fmla="*/ 89 h 126"/>
                    <a:gd name="T62" fmla="*/ 35 w 95"/>
                    <a:gd name="T63" fmla="*/ 103 h 126"/>
                    <a:gd name="T64" fmla="*/ 48 w 95"/>
                    <a:gd name="T65" fmla="*/ 107 h 126"/>
                    <a:gd name="T66" fmla="*/ 57 w 95"/>
                    <a:gd name="T67" fmla="*/ 105 h 126"/>
                    <a:gd name="T68" fmla="*/ 65 w 95"/>
                    <a:gd name="T69" fmla="*/ 96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2"/>
                      </a:moveTo>
                      <a:cubicBezTo>
                        <a:pt x="95" y="72"/>
                        <a:pt x="94" y="81"/>
                        <a:pt x="92" y="89"/>
                      </a:cubicBezTo>
                      <a:cubicBezTo>
                        <a:pt x="90" y="97"/>
                        <a:pt x="86" y="104"/>
                        <a:pt x="82" y="109"/>
                      </a:cubicBezTo>
                      <a:cubicBezTo>
                        <a:pt x="78" y="114"/>
                        <a:pt x="73" y="119"/>
                        <a:pt x="67" y="121"/>
                      </a:cubicBezTo>
                      <a:cubicBezTo>
                        <a:pt x="61" y="124"/>
                        <a:pt x="54" y="126"/>
                        <a:pt x="46" y="126"/>
                      </a:cubicBezTo>
                      <a:cubicBezTo>
                        <a:pt x="40" y="126"/>
                        <a:pt x="33" y="125"/>
                        <a:pt x="28" y="122"/>
                      </a:cubicBezTo>
                      <a:cubicBezTo>
                        <a:pt x="22" y="120"/>
                        <a:pt x="17" y="116"/>
                        <a:pt x="13" y="111"/>
                      </a:cubicBezTo>
                      <a:cubicBezTo>
                        <a:pt x="9" y="106"/>
                        <a:pt x="6" y="100"/>
                        <a:pt x="4" y="92"/>
                      </a:cubicBezTo>
                      <a:cubicBezTo>
                        <a:pt x="1" y="84"/>
                        <a:pt x="0" y="74"/>
                        <a:pt x="0" y="63"/>
                      </a:cubicBezTo>
                      <a:cubicBezTo>
                        <a:pt x="0" y="53"/>
                        <a:pt x="1" y="44"/>
                        <a:pt x="3" y="37"/>
                      </a:cubicBezTo>
                      <a:cubicBezTo>
                        <a:pt x="6" y="29"/>
                        <a:pt x="9" y="22"/>
                        <a:pt x="13" y="17"/>
                      </a:cubicBezTo>
                      <a:cubicBezTo>
                        <a:pt x="17" y="11"/>
                        <a:pt x="22" y="7"/>
                        <a:pt x="28" y="4"/>
                      </a:cubicBezTo>
                      <a:cubicBezTo>
                        <a:pt x="34" y="1"/>
                        <a:pt x="41" y="0"/>
                        <a:pt x="49" y="0"/>
                      </a:cubicBezTo>
                      <a:cubicBezTo>
                        <a:pt x="56" y="0"/>
                        <a:pt x="62" y="1"/>
                        <a:pt x="67" y="4"/>
                      </a:cubicBezTo>
                      <a:cubicBezTo>
                        <a:pt x="73" y="6"/>
                        <a:pt x="78" y="10"/>
                        <a:pt x="82" y="15"/>
                      </a:cubicBezTo>
                      <a:cubicBezTo>
                        <a:pt x="86" y="20"/>
                        <a:pt x="89" y="26"/>
                        <a:pt x="91" y="34"/>
                      </a:cubicBezTo>
                      <a:cubicBezTo>
                        <a:pt x="94" y="42"/>
                        <a:pt x="95" y="51"/>
                        <a:pt x="95" y="62"/>
                      </a:cubicBezTo>
                      <a:close/>
                      <a:moveTo>
                        <a:pt x="23" y="63"/>
                      </a:moveTo>
                      <a:cubicBezTo>
                        <a:pt x="23" y="64"/>
                        <a:pt x="23" y="65"/>
                        <a:pt x="23" y="66"/>
                      </a:cubicBezTo>
                      <a:cubicBezTo>
                        <a:pt x="23" y="67"/>
                        <a:pt x="23" y="68"/>
                        <a:pt x="23" y="69"/>
                      </a:cubicBezTo>
                      <a:cubicBezTo>
                        <a:pt x="69" y="37"/>
                        <a:pt x="69" y="37"/>
                        <a:pt x="69" y="37"/>
                      </a:cubicBezTo>
                      <a:cubicBezTo>
                        <a:pt x="67" y="30"/>
                        <a:pt x="64" y="26"/>
                        <a:pt x="60" y="23"/>
                      </a:cubicBezTo>
                      <a:cubicBezTo>
                        <a:pt x="57" y="20"/>
                        <a:pt x="52" y="18"/>
                        <a:pt x="48" y="18"/>
                      </a:cubicBezTo>
                      <a:cubicBezTo>
                        <a:pt x="44" y="18"/>
                        <a:pt x="41" y="19"/>
                        <a:pt x="38" y="21"/>
                      </a:cubicBezTo>
                      <a:cubicBezTo>
                        <a:pt x="35" y="23"/>
                        <a:pt x="32" y="26"/>
                        <a:pt x="30" y="29"/>
                      </a:cubicBezTo>
                      <a:cubicBezTo>
                        <a:pt x="28" y="33"/>
                        <a:pt x="26" y="38"/>
                        <a:pt x="25" y="43"/>
                      </a:cubicBezTo>
                      <a:cubicBezTo>
                        <a:pt x="24" y="49"/>
                        <a:pt x="23" y="55"/>
                        <a:pt x="23" y="63"/>
                      </a:cubicBezTo>
                      <a:close/>
                      <a:moveTo>
                        <a:pt x="72" y="63"/>
                      </a:moveTo>
                      <a:cubicBezTo>
                        <a:pt x="72" y="62"/>
                        <a:pt x="72" y="61"/>
                        <a:pt x="72" y="60"/>
                      </a:cubicBezTo>
                      <a:cubicBezTo>
                        <a:pt x="72" y="59"/>
                        <a:pt x="72" y="58"/>
                        <a:pt x="72" y="57"/>
                      </a:cubicBezTo>
                      <a:cubicBezTo>
                        <a:pt x="27" y="89"/>
                        <a:pt x="27" y="89"/>
                        <a:pt x="27" y="89"/>
                      </a:cubicBezTo>
                      <a:cubicBezTo>
                        <a:pt x="29" y="95"/>
                        <a:pt x="31" y="100"/>
                        <a:pt x="35" y="103"/>
                      </a:cubicBezTo>
                      <a:cubicBezTo>
                        <a:pt x="39" y="106"/>
                        <a:pt x="43" y="107"/>
                        <a:pt x="48" y="107"/>
                      </a:cubicBezTo>
                      <a:cubicBezTo>
                        <a:pt x="51" y="107"/>
                        <a:pt x="54" y="106"/>
                        <a:pt x="57" y="105"/>
                      </a:cubicBezTo>
                      <a:cubicBezTo>
                        <a:pt x="60" y="103"/>
                        <a:pt x="63" y="100"/>
                        <a:pt x="65" y="96"/>
                      </a:cubicBezTo>
                      <a:cubicBezTo>
                        <a:pt x="67" y="93"/>
                        <a:pt x="69" y="88"/>
                        <a:pt x="70" y="83"/>
                      </a:cubicBezTo>
                      <a:cubicBezTo>
                        <a:pt x="71" y="77"/>
                        <a:pt x="72" y="71"/>
                        <a:pt x="72" y="63"/>
                      </a:cubicBez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55" name="Freeform 71">
                  <a:extLst>
                    <a:ext uri="{FF2B5EF4-FFF2-40B4-BE49-F238E27FC236}">
                      <a16:creationId xmlns:a16="http://schemas.microsoft.com/office/drawing/2014/main" id="{5A28490C-49D5-264E-AED0-734247A665EE}"/>
                    </a:ext>
                  </a:extLst>
                </p:cNvPr>
                <p:cNvSpPr>
                  <a:spLocks noEditPoints="1"/>
                </p:cNvSpPr>
                <p:nvPr/>
              </p:nvSpPr>
              <p:spPr bwMode="auto">
                <a:xfrm>
                  <a:off x="7948313" y="4508873"/>
                  <a:ext cx="156170" cy="206971"/>
                </a:xfrm>
                <a:custGeom>
                  <a:avLst/>
                  <a:gdLst>
                    <a:gd name="T0" fmla="*/ 95 w 95"/>
                    <a:gd name="T1" fmla="*/ 62 h 126"/>
                    <a:gd name="T2" fmla="*/ 92 w 95"/>
                    <a:gd name="T3" fmla="*/ 89 h 126"/>
                    <a:gd name="T4" fmla="*/ 82 w 95"/>
                    <a:gd name="T5" fmla="*/ 109 h 126"/>
                    <a:gd name="T6" fmla="*/ 67 w 95"/>
                    <a:gd name="T7" fmla="*/ 121 h 126"/>
                    <a:gd name="T8" fmla="*/ 46 w 95"/>
                    <a:gd name="T9" fmla="*/ 126 h 126"/>
                    <a:gd name="T10" fmla="*/ 28 w 95"/>
                    <a:gd name="T11" fmla="*/ 122 h 126"/>
                    <a:gd name="T12" fmla="*/ 13 w 95"/>
                    <a:gd name="T13" fmla="*/ 111 h 126"/>
                    <a:gd name="T14" fmla="*/ 4 w 95"/>
                    <a:gd name="T15" fmla="*/ 92 h 126"/>
                    <a:gd name="T16" fmla="*/ 0 w 95"/>
                    <a:gd name="T17" fmla="*/ 63 h 126"/>
                    <a:gd name="T18" fmla="*/ 4 w 95"/>
                    <a:gd name="T19" fmla="*/ 37 h 126"/>
                    <a:gd name="T20" fmla="*/ 13 w 95"/>
                    <a:gd name="T21" fmla="*/ 17 h 126"/>
                    <a:gd name="T22" fmla="*/ 28 w 95"/>
                    <a:gd name="T23" fmla="*/ 4 h 126"/>
                    <a:gd name="T24" fmla="*/ 49 w 95"/>
                    <a:gd name="T25" fmla="*/ 0 h 126"/>
                    <a:gd name="T26" fmla="*/ 68 w 95"/>
                    <a:gd name="T27" fmla="*/ 4 h 126"/>
                    <a:gd name="T28" fmla="*/ 82 w 95"/>
                    <a:gd name="T29" fmla="*/ 15 h 126"/>
                    <a:gd name="T30" fmla="*/ 92 w 95"/>
                    <a:gd name="T31" fmla="*/ 34 h 126"/>
                    <a:gd name="T32" fmla="*/ 95 w 95"/>
                    <a:gd name="T33" fmla="*/ 62 h 126"/>
                    <a:gd name="T34" fmla="*/ 23 w 95"/>
                    <a:gd name="T35" fmla="*/ 63 h 126"/>
                    <a:gd name="T36" fmla="*/ 23 w 95"/>
                    <a:gd name="T37" fmla="*/ 66 h 126"/>
                    <a:gd name="T38" fmla="*/ 23 w 95"/>
                    <a:gd name="T39" fmla="*/ 69 h 126"/>
                    <a:gd name="T40" fmla="*/ 69 w 95"/>
                    <a:gd name="T41" fmla="*/ 37 h 126"/>
                    <a:gd name="T42" fmla="*/ 60 w 95"/>
                    <a:gd name="T43" fmla="*/ 23 h 126"/>
                    <a:gd name="T44" fmla="*/ 48 w 95"/>
                    <a:gd name="T45" fmla="*/ 18 h 126"/>
                    <a:gd name="T46" fmla="*/ 38 w 95"/>
                    <a:gd name="T47" fmla="*/ 21 h 126"/>
                    <a:gd name="T48" fmla="*/ 30 w 95"/>
                    <a:gd name="T49" fmla="*/ 29 h 126"/>
                    <a:gd name="T50" fmla="*/ 25 w 95"/>
                    <a:gd name="T51" fmla="*/ 43 h 126"/>
                    <a:gd name="T52" fmla="*/ 23 w 95"/>
                    <a:gd name="T53" fmla="*/ 63 h 126"/>
                    <a:gd name="T54" fmla="*/ 72 w 95"/>
                    <a:gd name="T55" fmla="*/ 63 h 126"/>
                    <a:gd name="T56" fmla="*/ 72 w 95"/>
                    <a:gd name="T57" fmla="*/ 60 h 126"/>
                    <a:gd name="T58" fmla="*/ 72 w 95"/>
                    <a:gd name="T59" fmla="*/ 57 h 126"/>
                    <a:gd name="T60" fmla="*/ 27 w 95"/>
                    <a:gd name="T61" fmla="*/ 89 h 126"/>
                    <a:gd name="T62" fmla="*/ 35 w 95"/>
                    <a:gd name="T63" fmla="*/ 103 h 126"/>
                    <a:gd name="T64" fmla="*/ 48 w 95"/>
                    <a:gd name="T65" fmla="*/ 107 h 126"/>
                    <a:gd name="T66" fmla="*/ 57 w 95"/>
                    <a:gd name="T67" fmla="*/ 105 h 126"/>
                    <a:gd name="T68" fmla="*/ 65 w 95"/>
                    <a:gd name="T69" fmla="*/ 96 h 126"/>
                    <a:gd name="T70" fmla="*/ 70 w 95"/>
                    <a:gd name="T71" fmla="*/ 83 h 126"/>
                    <a:gd name="T72" fmla="*/ 72 w 95"/>
                    <a:gd name="T73"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26">
                      <a:moveTo>
                        <a:pt x="95" y="62"/>
                      </a:moveTo>
                      <a:cubicBezTo>
                        <a:pt x="95" y="72"/>
                        <a:pt x="94" y="81"/>
                        <a:pt x="92" y="89"/>
                      </a:cubicBezTo>
                      <a:cubicBezTo>
                        <a:pt x="90" y="97"/>
                        <a:pt x="86" y="104"/>
                        <a:pt x="82" y="109"/>
                      </a:cubicBezTo>
                      <a:cubicBezTo>
                        <a:pt x="78" y="114"/>
                        <a:pt x="73" y="119"/>
                        <a:pt x="67" y="121"/>
                      </a:cubicBezTo>
                      <a:cubicBezTo>
                        <a:pt x="61" y="124"/>
                        <a:pt x="54" y="126"/>
                        <a:pt x="46" y="126"/>
                      </a:cubicBezTo>
                      <a:cubicBezTo>
                        <a:pt x="40" y="126"/>
                        <a:pt x="33" y="125"/>
                        <a:pt x="28" y="122"/>
                      </a:cubicBezTo>
                      <a:cubicBezTo>
                        <a:pt x="22" y="120"/>
                        <a:pt x="17" y="116"/>
                        <a:pt x="13" y="111"/>
                      </a:cubicBezTo>
                      <a:cubicBezTo>
                        <a:pt x="9" y="106"/>
                        <a:pt x="6" y="100"/>
                        <a:pt x="4" y="92"/>
                      </a:cubicBezTo>
                      <a:cubicBezTo>
                        <a:pt x="1" y="84"/>
                        <a:pt x="0" y="74"/>
                        <a:pt x="0" y="63"/>
                      </a:cubicBezTo>
                      <a:cubicBezTo>
                        <a:pt x="0" y="53"/>
                        <a:pt x="1" y="44"/>
                        <a:pt x="4" y="37"/>
                      </a:cubicBezTo>
                      <a:cubicBezTo>
                        <a:pt x="6" y="29"/>
                        <a:pt x="9" y="22"/>
                        <a:pt x="13" y="17"/>
                      </a:cubicBezTo>
                      <a:cubicBezTo>
                        <a:pt x="17" y="11"/>
                        <a:pt x="22" y="7"/>
                        <a:pt x="28" y="4"/>
                      </a:cubicBezTo>
                      <a:cubicBezTo>
                        <a:pt x="34" y="1"/>
                        <a:pt x="41" y="0"/>
                        <a:pt x="49" y="0"/>
                      </a:cubicBezTo>
                      <a:cubicBezTo>
                        <a:pt x="56" y="0"/>
                        <a:pt x="62" y="1"/>
                        <a:pt x="68" y="4"/>
                      </a:cubicBezTo>
                      <a:cubicBezTo>
                        <a:pt x="73" y="6"/>
                        <a:pt x="78" y="10"/>
                        <a:pt x="82" y="15"/>
                      </a:cubicBezTo>
                      <a:cubicBezTo>
                        <a:pt x="86" y="20"/>
                        <a:pt x="89" y="26"/>
                        <a:pt x="92" y="34"/>
                      </a:cubicBezTo>
                      <a:cubicBezTo>
                        <a:pt x="94" y="42"/>
                        <a:pt x="95" y="51"/>
                        <a:pt x="95" y="62"/>
                      </a:cubicBezTo>
                      <a:close/>
                      <a:moveTo>
                        <a:pt x="23" y="63"/>
                      </a:moveTo>
                      <a:cubicBezTo>
                        <a:pt x="23" y="64"/>
                        <a:pt x="23" y="65"/>
                        <a:pt x="23" y="66"/>
                      </a:cubicBezTo>
                      <a:cubicBezTo>
                        <a:pt x="23" y="67"/>
                        <a:pt x="23" y="68"/>
                        <a:pt x="23" y="69"/>
                      </a:cubicBezTo>
                      <a:cubicBezTo>
                        <a:pt x="69" y="37"/>
                        <a:pt x="69" y="37"/>
                        <a:pt x="69" y="37"/>
                      </a:cubicBezTo>
                      <a:cubicBezTo>
                        <a:pt x="67" y="30"/>
                        <a:pt x="64" y="26"/>
                        <a:pt x="60" y="23"/>
                      </a:cubicBezTo>
                      <a:cubicBezTo>
                        <a:pt x="57" y="20"/>
                        <a:pt x="52" y="18"/>
                        <a:pt x="48" y="18"/>
                      </a:cubicBezTo>
                      <a:cubicBezTo>
                        <a:pt x="44" y="18"/>
                        <a:pt x="41" y="19"/>
                        <a:pt x="38" y="21"/>
                      </a:cubicBezTo>
                      <a:cubicBezTo>
                        <a:pt x="35" y="23"/>
                        <a:pt x="32" y="26"/>
                        <a:pt x="30" y="29"/>
                      </a:cubicBezTo>
                      <a:cubicBezTo>
                        <a:pt x="28" y="33"/>
                        <a:pt x="26" y="38"/>
                        <a:pt x="25" y="43"/>
                      </a:cubicBezTo>
                      <a:cubicBezTo>
                        <a:pt x="24" y="49"/>
                        <a:pt x="23" y="55"/>
                        <a:pt x="23" y="63"/>
                      </a:cubicBezTo>
                      <a:close/>
                      <a:moveTo>
                        <a:pt x="72" y="63"/>
                      </a:moveTo>
                      <a:cubicBezTo>
                        <a:pt x="72" y="62"/>
                        <a:pt x="72" y="61"/>
                        <a:pt x="72" y="60"/>
                      </a:cubicBezTo>
                      <a:cubicBezTo>
                        <a:pt x="72" y="59"/>
                        <a:pt x="72" y="58"/>
                        <a:pt x="72" y="57"/>
                      </a:cubicBezTo>
                      <a:cubicBezTo>
                        <a:pt x="27" y="89"/>
                        <a:pt x="27" y="89"/>
                        <a:pt x="27" y="89"/>
                      </a:cubicBezTo>
                      <a:cubicBezTo>
                        <a:pt x="29" y="95"/>
                        <a:pt x="31" y="100"/>
                        <a:pt x="35" y="103"/>
                      </a:cubicBezTo>
                      <a:cubicBezTo>
                        <a:pt x="39" y="106"/>
                        <a:pt x="43" y="107"/>
                        <a:pt x="48" y="107"/>
                      </a:cubicBezTo>
                      <a:cubicBezTo>
                        <a:pt x="51" y="107"/>
                        <a:pt x="54" y="106"/>
                        <a:pt x="57" y="105"/>
                      </a:cubicBezTo>
                      <a:cubicBezTo>
                        <a:pt x="60" y="103"/>
                        <a:pt x="63" y="100"/>
                        <a:pt x="65" y="96"/>
                      </a:cubicBezTo>
                      <a:cubicBezTo>
                        <a:pt x="67" y="93"/>
                        <a:pt x="69" y="88"/>
                        <a:pt x="70" y="83"/>
                      </a:cubicBezTo>
                      <a:cubicBezTo>
                        <a:pt x="72" y="77"/>
                        <a:pt x="72" y="71"/>
                        <a:pt x="72" y="63"/>
                      </a:cubicBezTo>
                      <a:close/>
                    </a:path>
                  </a:pathLst>
                </a:custGeom>
                <a:solidFill>
                  <a:srgbClr val="FFFF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9721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sp>
        <p:nvSpPr>
          <p:cNvPr id="75" name="Title 1">
            <a:extLst>
              <a:ext uri="{FF2B5EF4-FFF2-40B4-BE49-F238E27FC236}">
                <a16:creationId xmlns:a16="http://schemas.microsoft.com/office/drawing/2014/main" id="{07FA2F2E-145F-7945-8878-8BB51105D4B9}"/>
              </a:ext>
            </a:extLst>
          </p:cNvPr>
          <p:cNvSpPr txBox="1">
            <a:spLocks/>
          </p:cNvSpPr>
          <p:nvPr/>
        </p:nvSpPr>
        <p:spPr>
          <a:xfrm>
            <a:off x="73907" y="133406"/>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Amazon SageMaker Neo</a:t>
            </a:r>
          </a:p>
          <a:p>
            <a:pPr>
              <a:defRPr/>
            </a:pPr>
            <a:r>
              <a:rPr lang="en-US" sz="1800" b="0" i="1" dirty="0">
                <a:solidFill>
                  <a:srgbClr val="FF9900"/>
                </a:solidFill>
                <a:latin typeface="Amazon Ember"/>
              </a:rPr>
              <a:t>Train once, run everywhere with 2x performance and no accuracy lost</a:t>
            </a:r>
          </a:p>
          <a:p>
            <a:pPr marL="0" marR="0" lvl="0" indent="0" defTabSz="4572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a:p>
            <a:pPr marL="0" marR="0" lvl="0" indent="0" defTabSz="4572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2" name="TextBox 1">
            <a:extLst>
              <a:ext uri="{FF2B5EF4-FFF2-40B4-BE49-F238E27FC236}">
                <a16:creationId xmlns:a16="http://schemas.microsoft.com/office/drawing/2014/main" id="{22E1E8C2-F7D6-3541-938A-540226643877}"/>
              </a:ext>
            </a:extLst>
          </p:cNvPr>
          <p:cNvSpPr txBox="1"/>
          <p:nvPr/>
        </p:nvSpPr>
        <p:spPr>
          <a:xfrm>
            <a:off x="3877583" y="1674072"/>
            <a:ext cx="1219871" cy="523220"/>
          </a:xfrm>
          <a:prstGeom prst="rect">
            <a:avLst/>
          </a:prstGeom>
          <a:noFill/>
        </p:spPr>
        <p:txBody>
          <a:bodyPr wrap="square" rtlCol="0">
            <a:spAutoFit/>
          </a:bodyPr>
          <a:lstStyle/>
          <a:p>
            <a:pPr algn="ctr"/>
            <a:r>
              <a:rPr lang="en-US" sz="1400" dirty="0">
                <a:solidFill>
                  <a:schemeClr val="bg1"/>
                </a:solidFill>
              </a:rPr>
              <a:t>Automate Optimization</a:t>
            </a:r>
          </a:p>
        </p:txBody>
      </p:sp>
    </p:spTree>
    <p:extLst>
      <p:ext uri="{BB962C8B-B14F-4D97-AF65-F5344CB8AC3E}">
        <p14:creationId xmlns:p14="http://schemas.microsoft.com/office/powerpoint/2010/main" val="3410679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DD2546-CB36-AE4B-A42D-4CE8C0BD4FE7}"/>
              </a:ext>
            </a:extLst>
          </p:cNvPr>
          <p:cNvPicPr>
            <a:picLocks noChangeAspect="1"/>
          </p:cNvPicPr>
          <p:nvPr/>
        </p:nvPicPr>
        <p:blipFill>
          <a:blip r:embed="rId2"/>
          <a:stretch>
            <a:fillRect/>
          </a:stretch>
        </p:blipFill>
        <p:spPr>
          <a:xfrm>
            <a:off x="2257425" y="0"/>
            <a:ext cx="6886575" cy="4585009"/>
          </a:xfrm>
          <a:prstGeom prst="rect">
            <a:avLst/>
          </a:prstGeom>
        </p:spPr>
      </p:pic>
      <p:sp>
        <p:nvSpPr>
          <p:cNvPr id="3" name="Title 1">
            <a:extLst>
              <a:ext uri="{FF2B5EF4-FFF2-40B4-BE49-F238E27FC236}">
                <a16:creationId xmlns:a16="http://schemas.microsoft.com/office/drawing/2014/main" id="{1B7F1FB5-A621-D747-97FF-BC37D9AAA03C}"/>
              </a:ext>
            </a:extLst>
          </p:cNvPr>
          <p:cNvSpPr txBox="1">
            <a:spLocks/>
          </p:cNvSpPr>
          <p:nvPr/>
        </p:nvSpPr>
        <p:spPr>
          <a:xfrm>
            <a:off x="1" y="0"/>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Reinventing the Retail Experience</a:t>
            </a:r>
          </a:p>
        </p:txBody>
      </p:sp>
    </p:spTree>
    <p:extLst>
      <p:ext uri="{BB962C8B-B14F-4D97-AF65-F5344CB8AC3E}">
        <p14:creationId xmlns:p14="http://schemas.microsoft.com/office/powerpoint/2010/main" val="102562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CA7AD4-B219-954D-88D2-A03CE4B620DB}"/>
              </a:ext>
            </a:extLst>
          </p:cNvPr>
          <p:cNvGrpSpPr/>
          <p:nvPr/>
        </p:nvGrpSpPr>
        <p:grpSpPr>
          <a:xfrm>
            <a:off x="372013" y="1415845"/>
            <a:ext cx="8547785" cy="2203167"/>
            <a:chOff x="1006640" y="4004005"/>
            <a:chExt cx="13091080" cy="3374188"/>
          </a:xfrm>
        </p:grpSpPr>
        <p:cxnSp>
          <p:nvCxnSpPr>
            <p:cNvPr id="3" name="Straight Arrow Connector 2">
              <a:extLst>
                <a:ext uri="{FF2B5EF4-FFF2-40B4-BE49-F238E27FC236}">
                  <a16:creationId xmlns:a16="http://schemas.microsoft.com/office/drawing/2014/main" id="{269A95C0-96D3-9249-A5DE-A27A46EC5F26}"/>
                </a:ext>
              </a:extLst>
            </p:cNvPr>
            <p:cNvCxnSpPr>
              <a:cxnSpLocks/>
            </p:cNvCxnSpPr>
            <p:nvPr/>
          </p:nvCxnSpPr>
          <p:spPr>
            <a:xfrm>
              <a:off x="2830360" y="4142664"/>
              <a:ext cx="0" cy="5951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A03925F-0EA1-F343-B97F-C3F820A637F5}"/>
                </a:ext>
              </a:extLst>
            </p:cNvPr>
            <p:cNvGrpSpPr/>
            <p:nvPr/>
          </p:nvGrpSpPr>
          <p:grpSpPr>
            <a:xfrm>
              <a:off x="1006640" y="4004005"/>
              <a:ext cx="13091080" cy="3374188"/>
              <a:chOff x="1006640" y="4004005"/>
              <a:chExt cx="13091080" cy="3374188"/>
            </a:xfrm>
          </p:grpSpPr>
          <p:sp>
            <p:nvSpPr>
              <p:cNvPr id="5" name="TextBox 4">
                <a:extLst>
                  <a:ext uri="{FF2B5EF4-FFF2-40B4-BE49-F238E27FC236}">
                    <a16:creationId xmlns:a16="http://schemas.microsoft.com/office/drawing/2014/main" id="{47AFAF2F-5685-BD41-8272-A7CBE67FDBE6}"/>
                  </a:ext>
                </a:extLst>
              </p:cNvPr>
              <p:cNvSpPr txBox="1"/>
              <p:nvPr/>
            </p:nvSpPr>
            <p:spPr>
              <a:xfrm>
                <a:off x="1006640" y="6341489"/>
                <a:ext cx="4972513" cy="627864"/>
              </a:xfrm>
              <a:prstGeom prst="rect">
                <a:avLst/>
              </a:prstGeom>
              <a:noFill/>
            </p:spPr>
            <p:txBody>
              <a:bodyPr wrap="square" lIns="114300" tIns="91440" rIns="114300" bIns="91440" rtlCol="0">
                <a:spAutoFit/>
              </a:bodyPr>
              <a:lstStyle>
                <a:defPPr>
                  <a:defRPr lang="en-US"/>
                </a:defPPr>
                <a:lvl1pPr algn="ctr">
                  <a:lnSpc>
                    <a:spcPct val="90000"/>
                  </a:lnSpc>
                  <a:spcAft>
                    <a:spcPts val="1800"/>
                  </a:spcAft>
                  <a:defRPr sz="2400" b="1">
                    <a:solidFill>
                      <a:schemeClr val="accent5"/>
                    </a:solidFill>
                  </a:defRPr>
                </a:lvl1pPr>
              </a:lstStyle>
              <a:p>
                <a:pPr>
                  <a:spcAft>
                    <a:spcPts val="1125"/>
                  </a:spcAft>
                </a:pPr>
                <a:r>
                  <a:rPr lang="en-US" sz="1500" dirty="0">
                    <a:solidFill>
                      <a:srgbClr val="FF9900"/>
                    </a:solidFill>
                    <a:latin typeface="Amazon Ember" panose="02000000000000000000" pitchFamily="2" charset="0"/>
                    <a:ea typeface="Amazon Ember" panose="02000000000000000000" pitchFamily="2" charset="0"/>
                  </a:rPr>
                  <a:t>SageMaker Hosted Endpoints</a:t>
                </a:r>
              </a:p>
            </p:txBody>
          </p:sp>
          <p:pic>
            <p:nvPicPr>
              <p:cNvPr id="6" name="Graphic 5">
                <a:extLst>
                  <a:ext uri="{FF2B5EF4-FFF2-40B4-BE49-F238E27FC236}">
                    <a16:creationId xmlns:a16="http://schemas.microsoft.com/office/drawing/2014/main" id="{C33A3BE3-9F02-EF41-BEC1-9A55D587F1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9812" y="4621194"/>
                <a:ext cx="1014221" cy="1267778"/>
              </a:xfrm>
              <a:prstGeom prst="rect">
                <a:avLst/>
              </a:prstGeom>
            </p:spPr>
          </p:pic>
          <p:pic>
            <p:nvPicPr>
              <p:cNvPr id="7" name="Picture 6">
                <a:extLst>
                  <a:ext uri="{FF2B5EF4-FFF2-40B4-BE49-F238E27FC236}">
                    <a16:creationId xmlns:a16="http://schemas.microsoft.com/office/drawing/2014/main" id="{B35158D4-A2A3-F043-A5D9-92B2F83171AC}"/>
                  </a:ext>
                </a:extLst>
              </p:cNvPr>
              <p:cNvPicPr>
                <a:picLocks noChangeAspect="1"/>
              </p:cNvPicPr>
              <p:nvPr/>
            </p:nvPicPr>
            <p:blipFill>
              <a:blip r:embed="rId4"/>
              <a:stretch>
                <a:fillRect/>
              </a:stretch>
            </p:blipFill>
            <p:spPr>
              <a:xfrm>
                <a:off x="1428703" y="4544202"/>
                <a:ext cx="1028700" cy="1460501"/>
              </a:xfrm>
              <a:prstGeom prst="rect">
                <a:avLst/>
              </a:prstGeom>
              <a:ln>
                <a:noFill/>
              </a:ln>
            </p:spPr>
          </p:pic>
          <p:cxnSp>
            <p:nvCxnSpPr>
              <p:cNvPr id="8" name="Straight Arrow Connector 7">
                <a:extLst>
                  <a:ext uri="{FF2B5EF4-FFF2-40B4-BE49-F238E27FC236}">
                    <a16:creationId xmlns:a16="http://schemas.microsoft.com/office/drawing/2014/main" id="{4BB344DD-1D32-6A4C-80B8-DD0306F64CFC}"/>
                  </a:ext>
                </a:extLst>
              </p:cNvPr>
              <p:cNvCxnSpPr>
                <a:cxnSpLocks/>
              </p:cNvCxnSpPr>
              <p:nvPr/>
            </p:nvCxnSpPr>
            <p:spPr>
              <a:xfrm>
                <a:off x="2369336" y="5783478"/>
                <a:ext cx="461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C2E0777-7B8B-3A48-9C1A-EB2E20821407}"/>
                  </a:ext>
                </a:extLst>
              </p:cNvPr>
              <p:cNvPicPr>
                <a:picLocks noChangeAspect="1"/>
              </p:cNvPicPr>
              <p:nvPr/>
            </p:nvPicPr>
            <p:blipFill>
              <a:blip r:embed="rId5">
                <a:lum bright="70000" contrast="-70000"/>
              </a:blip>
              <a:stretch>
                <a:fillRect/>
              </a:stretch>
            </p:blipFill>
            <p:spPr>
              <a:xfrm>
                <a:off x="4093767" y="4430744"/>
                <a:ext cx="2812354" cy="1687413"/>
              </a:xfrm>
              <a:prstGeom prst="rect">
                <a:avLst/>
              </a:prstGeom>
            </p:spPr>
          </p:pic>
          <p:sp>
            <p:nvSpPr>
              <p:cNvPr id="12" name="Freeform 11">
                <a:extLst>
                  <a:ext uri="{FF2B5EF4-FFF2-40B4-BE49-F238E27FC236}">
                    <a16:creationId xmlns:a16="http://schemas.microsoft.com/office/drawing/2014/main" id="{457CCE94-F05B-BF4A-A61F-4A89EEF064D8}"/>
                  </a:ext>
                </a:extLst>
              </p:cNvPr>
              <p:cNvSpPr/>
              <p:nvPr/>
            </p:nvSpPr>
            <p:spPr bwMode="auto">
              <a:xfrm>
                <a:off x="6868633" y="4847668"/>
                <a:ext cx="850604" cy="894732"/>
              </a:xfrm>
              <a:custGeom>
                <a:avLst/>
                <a:gdLst>
                  <a:gd name="connsiteX0" fmla="*/ 850604 w 850604"/>
                  <a:gd name="connsiteY0" fmla="*/ 0 h 1190846"/>
                  <a:gd name="connsiteX1" fmla="*/ 0 w 850604"/>
                  <a:gd name="connsiteY1" fmla="*/ 1190846 h 1190846"/>
                  <a:gd name="connsiteX0" fmla="*/ 850604 w 850604"/>
                  <a:gd name="connsiteY0" fmla="*/ 0 h 1190846"/>
                  <a:gd name="connsiteX1" fmla="*/ 0 w 850604"/>
                  <a:gd name="connsiteY1" fmla="*/ 1190846 h 1190846"/>
                  <a:gd name="connsiteX0" fmla="*/ 850604 w 850604"/>
                  <a:gd name="connsiteY0" fmla="*/ 0 h 1190846"/>
                  <a:gd name="connsiteX1" fmla="*/ 0 w 850604"/>
                  <a:gd name="connsiteY1" fmla="*/ 1190846 h 1190846"/>
                  <a:gd name="connsiteX0" fmla="*/ 850604 w 850604"/>
                  <a:gd name="connsiteY0" fmla="*/ 0 h 1190846"/>
                  <a:gd name="connsiteX1" fmla="*/ 0 w 850604"/>
                  <a:gd name="connsiteY1" fmla="*/ 1190846 h 1190846"/>
                  <a:gd name="connsiteX0" fmla="*/ 850604 w 850604"/>
                  <a:gd name="connsiteY0" fmla="*/ 0 h 1190846"/>
                  <a:gd name="connsiteX1" fmla="*/ 0 w 850604"/>
                  <a:gd name="connsiteY1" fmla="*/ 1190846 h 1190846"/>
                  <a:gd name="connsiteX0" fmla="*/ 850604 w 857557"/>
                  <a:gd name="connsiteY0" fmla="*/ 0 h 1190846"/>
                  <a:gd name="connsiteX1" fmla="*/ 0 w 857557"/>
                  <a:gd name="connsiteY1" fmla="*/ 1190846 h 1190846"/>
                  <a:gd name="connsiteX0" fmla="*/ 850604 w 850604"/>
                  <a:gd name="connsiteY0" fmla="*/ 0 h 1190887"/>
                  <a:gd name="connsiteX1" fmla="*/ 0 w 850604"/>
                  <a:gd name="connsiteY1" fmla="*/ 1190846 h 1190887"/>
                </a:gdLst>
                <a:ahLst/>
                <a:cxnLst>
                  <a:cxn ang="0">
                    <a:pos x="connsiteX0" y="connsiteY0"/>
                  </a:cxn>
                  <a:cxn ang="0">
                    <a:pos x="connsiteX1" y="connsiteY1"/>
                  </a:cxn>
                </a:cxnLst>
                <a:rect l="l" t="t" r="r" b="b"/>
                <a:pathLst>
                  <a:path w="850604" h="1190887">
                    <a:moveTo>
                      <a:pt x="850604" y="0"/>
                    </a:moveTo>
                    <a:cubicBezTo>
                      <a:pt x="834699" y="831847"/>
                      <a:pt x="885701" y="1195341"/>
                      <a:pt x="0" y="1190846"/>
                    </a:cubicBezTo>
                  </a:path>
                </a:pathLst>
              </a:custGeom>
              <a:noFill/>
              <a:ln>
                <a:solidFill>
                  <a:schemeClr val="tx1"/>
                </a:solidFill>
                <a:headEnd type="none" w="med" len="med"/>
                <a:tailEnd type="stealth"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25"/>
              </a:p>
            </p:txBody>
          </p:sp>
          <p:sp>
            <p:nvSpPr>
              <p:cNvPr id="13" name="TextBox 12">
                <a:extLst>
                  <a:ext uri="{FF2B5EF4-FFF2-40B4-BE49-F238E27FC236}">
                    <a16:creationId xmlns:a16="http://schemas.microsoft.com/office/drawing/2014/main" id="{DE3ACDBF-5B93-0149-A405-8D1BF8E5CACB}"/>
                  </a:ext>
                </a:extLst>
              </p:cNvPr>
              <p:cNvSpPr txBox="1"/>
              <p:nvPr/>
            </p:nvSpPr>
            <p:spPr>
              <a:xfrm>
                <a:off x="8090621" y="4004005"/>
                <a:ext cx="6007099" cy="3374188"/>
              </a:xfrm>
              <a:prstGeom prst="rect">
                <a:avLst/>
              </a:prstGeom>
              <a:noFill/>
            </p:spPr>
            <p:txBody>
              <a:bodyPr wrap="square" lIns="114300" tIns="91440" rIns="114300" bIns="91440" rtlCol="0">
                <a:spAutoFit/>
              </a:bodyPr>
              <a:lstStyle/>
              <a:p>
                <a:pPr marL="285750" indent="-285750">
                  <a:lnSpc>
                    <a:spcPct val="90000"/>
                  </a:lnSpc>
                  <a:spcAft>
                    <a:spcPts val="1125"/>
                  </a:spcAft>
                  <a:buFont typeface="Arial" panose="020B0604020202020204" pitchFamily="34" charset="0"/>
                  <a:buChar char="•"/>
                </a:pPr>
                <a:r>
                  <a:rPr lang="en-US" sz="1750" dirty="0">
                    <a:solidFill>
                      <a:schemeClr val="bg2"/>
                    </a:solidFill>
                    <a:latin typeface="Amazon Ember" panose="02000000000000000000" pitchFamily="2" charset="0"/>
                    <a:ea typeface="Amazon Ember" panose="02000000000000000000" pitchFamily="2" charset="0"/>
                  </a:rPr>
                  <a:t>Auto-scaling</a:t>
                </a:r>
              </a:p>
              <a:p>
                <a:pPr marL="285750" indent="-285750">
                  <a:lnSpc>
                    <a:spcPct val="90000"/>
                  </a:lnSpc>
                  <a:spcAft>
                    <a:spcPts val="1125"/>
                  </a:spcAft>
                  <a:buFont typeface="Arial" panose="020B0604020202020204" pitchFamily="34" charset="0"/>
                  <a:buChar char="•"/>
                </a:pPr>
                <a:r>
                  <a:rPr lang="en-US" sz="1750" dirty="0">
                    <a:solidFill>
                      <a:schemeClr val="bg2"/>
                    </a:solidFill>
                    <a:latin typeface="Amazon Ember" panose="02000000000000000000" pitchFamily="2" charset="0"/>
                    <a:ea typeface="Amazon Ember" panose="02000000000000000000" pitchFamily="2" charset="0"/>
                  </a:rPr>
                  <a:t>Performance monitoring</a:t>
                </a:r>
              </a:p>
              <a:p>
                <a:pPr marL="285750" indent="-285750">
                  <a:lnSpc>
                    <a:spcPct val="90000"/>
                  </a:lnSpc>
                  <a:spcAft>
                    <a:spcPts val="1125"/>
                  </a:spcAft>
                  <a:buFont typeface="Arial" panose="020B0604020202020204" pitchFamily="34" charset="0"/>
                  <a:buChar char="•"/>
                </a:pPr>
                <a:r>
                  <a:rPr lang="en-US" sz="1750" dirty="0">
                    <a:solidFill>
                      <a:schemeClr val="bg2"/>
                    </a:solidFill>
                    <a:latin typeface="Amazon Ember" panose="02000000000000000000" pitchFamily="2" charset="0"/>
                    <a:ea typeface="Amazon Ember" panose="02000000000000000000" pitchFamily="2" charset="0"/>
                  </a:rPr>
                  <a:t>A/B Testing</a:t>
                </a:r>
              </a:p>
              <a:p>
                <a:pPr marL="285750" indent="-285750">
                  <a:lnSpc>
                    <a:spcPct val="90000"/>
                  </a:lnSpc>
                  <a:spcAft>
                    <a:spcPts val="1125"/>
                  </a:spcAft>
                  <a:buFont typeface="Arial" panose="020B0604020202020204" pitchFamily="34" charset="0"/>
                  <a:buChar char="•"/>
                </a:pPr>
                <a:r>
                  <a:rPr lang="en-US" sz="1750" dirty="0">
                    <a:solidFill>
                      <a:schemeClr val="bg2"/>
                    </a:solidFill>
                    <a:latin typeface="Amazon Ember" panose="02000000000000000000" pitchFamily="2" charset="0"/>
                    <a:ea typeface="Amazon Ember" panose="02000000000000000000" pitchFamily="2" charset="0"/>
                  </a:rPr>
                  <a:t>Elastic Inference support</a:t>
                </a:r>
              </a:p>
              <a:p>
                <a:pPr marL="285750" indent="-285750">
                  <a:lnSpc>
                    <a:spcPct val="90000"/>
                  </a:lnSpc>
                  <a:spcAft>
                    <a:spcPts val="1125"/>
                  </a:spcAft>
                  <a:buFont typeface="Arial" panose="020B0604020202020204" pitchFamily="34" charset="0"/>
                  <a:buChar char="•"/>
                </a:pPr>
                <a:r>
                  <a:rPr lang="en-US" sz="1750" dirty="0">
                    <a:solidFill>
                      <a:schemeClr val="bg2"/>
                    </a:solidFill>
                    <a:latin typeface="Amazon Ember" panose="02000000000000000000" pitchFamily="2" charset="0"/>
                    <a:ea typeface="Amazon Ember" panose="02000000000000000000" pitchFamily="2" charset="0"/>
                  </a:rPr>
                  <a:t>Suited for real-time and batch workloads</a:t>
                </a:r>
              </a:p>
            </p:txBody>
          </p:sp>
        </p:grpSp>
      </p:grpSp>
      <p:sp>
        <p:nvSpPr>
          <p:cNvPr id="14" name="Title 1">
            <a:extLst>
              <a:ext uri="{FF2B5EF4-FFF2-40B4-BE49-F238E27FC236}">
                <a16:creationId xmlns:a16="http://schemas.microsoft.com/office/drawing/2014/main" id="{641A49F3-137A-0E40-920A-371C0655DA1A}"/>
              </a:ext>
            </a:extLst>
          </p:cNvPr>
          <p:cNvSpPr txBox="1">
            <a:spLocks/>
          </p:cNvSpPr>
          <p:nvPr/>
        </p:nvSpPr>
        <p:spPr>
          <a:xfrm>
            <a:off x="73907" y="133406"/>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Simplified Model Deployment and Hosting</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Tree>
    <p:extLst>
      <p:ext uri="{BB962C8B-B14F-4D97-AF65-F5344CB8AC3E}">
        <p14:creationId xmlns:p14="http://schemas.microsoft.com/office/powerpoint/2010/main" val="2442971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5B9AE4FF-B34A-4923-B8CF-0B19EC47A1B8}"/>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Custom machine learning for your business</a:t>
            </a:r>
          </a:p>
        </p:txBody>
      </p:sp>
      <p:sp>
        <p:nvSpPr>
          <p:cNvPr id="15" name="TextBox 14">
            <a:extLst>
              <a:ext uri="{FF2B5EF4-FFF2-40B4-BE49-F238E27FC236}">
                <a16:creationId xmlns:a16="http://schemas.microsoft.com/office/drawing/2014/main" id="{7265CD86-C208-4812-86CB-D701DFACF303}"/>
              </a:ext>
            </a:extLst>
          </p:cNvPr>
          <p:cNvSpPr txBox="1"/>
          <p:nvPr/>
        </p:nvSpPr>
        <p:spPr>
          <a:xfrm flipH="1">
            <a:off x="6640890" y="2162399"/>
            <a:ext cx="1476366" cy="492443"/>
          </a:xfrm>
          <a:prstGeom prst="rect">
            <a:avLst/>
          </a:prstGeom>
          <a:noFill/>
        </p:spPr>
        <p:txBody>
          <a:bodyPr wrap="none" lIns="0" tIns="0" rIns="0" bIns="0" rtlCol="0">
            <a:spAutoFit/>
          </a:bodyPr>
          <a:lstStyle/>
          <a:p>
            <a:pPr algn="ctr">
              <a:spcBef>
                <a:spcPct val="0"/>
              </a:spcBef>
            </a:pPr>
            <a:r>
              <a:rPr lang="en-US" sz="32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One</a:t>
            </a:r>
            <a:r>
              <a:rPr lang="en-US" sz="32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-click</a:t>
            </a:r>
          </a:p>
        </p:txBody>
      </p:sp>
      <p:sp>
        <p:nvSpPr>
          <p:cNvPr id="16" name="Title 17">
            <a:extLst>
              <a:ext uri="{FF2B5EF4-FFF2-40B4-BE49-F238E27FC236}">
                <a16:creationId xmlns:a16="http://schemas.microsoft.com/office/drawing/2014/main" id="{C8D68ADC-E667-42FA-B23B-ACD4E3C74B84}"/>
              </a:ext>
            </a:extLst>
          </p:cNvPr>
          <p:cNvSpPr txBox="1">
            <a:spLocks/>
          </p:cNvSpPr>
          <p:nvPr/>
        </p:nvSpPr>
        <p:spPr>
          <a:xfrm>
            <a:off x="6864967" y="2696185"/>
            <a:ext cx="1069202" cy="369332"/>
          </a:xfrm>
          <a:prstGeom prst="rect">
            <a:avLst/>
          </a:prstGeom>
        </p:spPr>
        <p:txBody>
          <a:bodyPr wrap="none" lIns="0" tIns="0" rIns="0" bIns="0">
            <a:spAutoFit/>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pPr algn="ctr" defTabSz="457200">
              <a:defRPr/>
            </a:pP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model training </a:t>
            </a:r>
          </a:p>
          <a:p>
            <a:pPr algn="ctr" defTabSz="457200">
              <a:defRPr/>
            </a:pP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&amp; deployment</a:t>
            </a:r>
          </a:p>
        </p:txBody>
      </p:sp>
      <p:sp>
        <p:nvSpPr>
          <p:cNvPr id="17" name="TextBox 16">
            <a:extLst>
              <a:ext uri="{FF2B5EF4-FFF2-40B4-BE49-F238E27FC236}">
                <a16:creationId xmlns:a16="http://schemas.microsoft.com/office/drawing/2014/main" id="{55E17A6C-8AEE-408B-B9EB-8C0E090A3483}"/>
              </a:ext>
            </a:extLst>
          </p:cNvPr>
          <p:cNvSpPr txBox="1"/>
          <p:nvPr/>
        </p:nvSpPr>
        <p:spPr>
          <a:xfrm flipH="1">
            <a:off x="4452513" y="2162400"/>
            <a:ext cx="564257" cy="492443"/>
          </a:xfrm>
          <a:prstGeom prst="rect">
            <a:avLst/>
          </a:prstGeom>
          <a:noFill/>
        </p:spPr>
        <p:txBody>
          <a:bodyPr wrap="none" lIns="0" tIns="0" rIns="0" bIns="0" rtlCol="0">
            <a:spAutoFit/>
          </a:bodyPr>
          <a:lstStyle/>
          <a:p>
            <a:pPr algn="ctr">
              <a:spcBef>
                <a:spcPct val="0"/>
              </a:spcBef>
            </a:pPr>
            <a:r>
              <a:rPr lang="en-US" sz="32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10</a:t>
            </a:r>
            <a:r>
              <a:rPr lang="en-US" sz="32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x</a:t>
            </a:r>
          </a:p>
        </p:txBody>
      </p:sp>
      <p:sp>
        <p:nvSpPr>
          <p:cNvPr id="18" name="Title 17">
            <a:extLst>
              <a:ext uri="{FF2B5EF4-FFF2-40B4-BE49-F238E27FC236}">
                <a16:creationId xmlns:a16="http://schemas.microsoft.com/office/drawing/2014/main" id="{77CA374E-E5B3-41DC-9AC7-8AE9782CDA97}"/>
              </a:ext>
            </a:extLst>
          </p:cNvPr>
          <p:cNvSpPr txBox="1">
            <a:spLocks/>
          </p:cNvSpPr>
          <p:nvPr/>
        </p:nvSpPr>
        <p:spPr>
          <a:xfrm>
            <a:off x="4155155" y="2697062"/>
            <a:ext cx="1158972" cy="369332"/>
          </a:xfrm>
          <a:prstGeom prst="rect">
            <a:avLst/>
          </a:prstGeom>
        </p:spPr>
        <p:txBody>
          <a:bodyPr wrap="none" lIns="0" tIns="0" rIns="0" bIns="0">
            <a:spAutoFit/>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pPr algn="ctr" defTabSz="457200">
              <a:defRPr/>
            </a:pP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better algorithm</a:t>
            </a:r>
            <a:b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b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performance</a:t>
            </a:r>
          </a:p>
        </p:txBody>
      </p:sp>
      <p:sp>
        <p:nvSpPr>
          <p:cNvPr id="19" name="TextBox 18">
            <a:extLst>
              <a:ext uri="{FF2B5EF4-FFF2-40B4-BE49-F238E27FC236}">
                <a16:creationId xmlns:a16="http://schemas.microsoft.com/office/drawing/2014/main" id="{5171F9D1-AC6B-4538-8F77-26D80A3051C9}"/>
              </a:ext>
            </a:extLst>
          </p:cNvPr>
          <p:cNvSpPr txBox="1"/>
          <p:nvPr/>
        </p:nvSpPr>
        <p:spPr>
          <a:xfrm flipH="1">
            <a:off x="6572315" y="3689985"/>
            <a:ext cx="1628652" cy="443198"/>
          </a:xfrm>
          <a:prstGeom prst="rect">
            <a:avLst/>
          </a:prstGeom>
          <a:noFill/>
        </p:spPr>
        <p:txBody>
          <a:bodyPr wrap="none" lIns="0" tIns="0" rIns="0" bIns="0" rtlCol="0">
            <a:spAutoFit/>
          </a:bodyPr>
          <a:lstStyle/>
          <a:p>
            <a:pPr algn="ctr">
              <a:lnSpc>
                <a:spcPct val="90000"/>
              </a:lnSpc>
              <a:spcBef>
                <a:spcPct val="0"/>
              </a:spcBef>
            </a:pPr>
            <a:r>
              <a:rPr lang="en-US" sz="32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Train </a:t>
            </a:r>
            <a:r>
              <a:rPr lang="en-US" sz="32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once</a:t>
            </a:r>
          </a:p>
        </p:txBody>
      </p:sp>
      <p:sp>
        <p:nvSpPr>
          <p:cNvPr id="20" name="Title 17">
            <a:extLst>
              <a:ext uri="{FF2B5EF4-FFF2-40B4-BE49-F238E27FC236}">
                <a16:creationId xmlns:a16="http://schemas.microsoft.com/office/drawing/2014/main" id="{18056E65-1312-4103-80BA-7021FCFF1B96}"/>
              </a:ext>
            </a:extLst>
          </p:cNvPr>
          <p:cNvSpPr txBox="1">
            <a:spLocks/>
          </p:cNvSpPr>
          <p:nvPr/>
        </p:nvSpPr>
        <p:spPr>
          <a:xfrm>
            <a:off x="6500590" y="4185845"/>
            <a:ext cx="1801084" cy="184666"/>
          </a:xfrm>
          <a:prstGeom prst="rect">
            <a:avLst/>
          </a:prstGeom>
        </p:spPr>
        <p:txBody>
          <a:bodyPr wrap="square" lIns="0" tIns="0" rIns="0" bIns="0">
            <a:spAutoFit/>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pPr algn="ctr" defTabSz="457200">
              <a:defRPr/>
            </a:pP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run anywhere</a:t>
            </a:r>
          </a:p>
        </p:txBody>
      </p:sp>
      <p:sp>
        <p:nvSpPr>
          <p:cNvPr id="29" name="Discovery &amp;…">
            <a:extLst>
              <a:ext uri="{FF2B5EF4-FFF2-40B4-BE49-F238E27FC236}">
                <a16:creationId xmlns:a16="http://schemas.microsoft.com/office/drawing/2014/main" id="{8E452A4F-AF21-40A6-B4D2-FA65E91D26E7}"/>
              </a:ext>
            </a:extLst>
          </p:cNvPr>
          <p:cNvSpPr txBox="1"/>
          <p:nvPr/>
        </p:nvSpPr>
        <p:spPr>
          <a:xfrm>
            <a:off x="3805339" y="1087933"/>
            <a:ext cx="2630666" cy="201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8467" tIns="8467" rIns="8467" bIns="8467" numCol="1" anchor="ctr">
            <a:spAutoFit/>
          </a:bodyPr>
          <a:lstStyle>
            <a:lvl1pPr>
              <a:defRPr sz="3500" b="1" spc="450">
                <a:solidFill>
                  <a:srgbClr val="FFFFFF"/>
                </a:solidFill>
                <a:latin typeface="Amazon Ember"/>
                <a:ea typeface="Amazon Ember"/>
                <a:cs typeface="Amazon Ember"/>
                <a:sym typeface="Amazon Ember"/>
              </a:defRPr>
            </a:lvl1pPr>
          </a:lstStyle>
          <a:p>
            <a:pPr defTabSz="587601" hangingPunct="0"/>
            <a:r>
              <a:rPr sz="1200" b="0" kern="0" spc="167" dirty="0">
                <a:latin typeface="Amazon Ember" panose="020B0603020204020204" pitchFamily="34" charset="0"/>
                <a:ea typeface="Amazon Ember" panose="020B0603020204020204" pitchFamily="34" charset="0"/>
                <a:cs typeface="Amazon Ember" panose="020B0603020204020204" pitchFamily="34" charset="0"/>
              </a:rPr>
              <a:t>AMAZON SAGEMAKER</a:t>
            </a:r>
          </a:p>
        </p:txBody>
      </p:sp>
      <p:sp>
        <p:nvSpPr>
          <p:cNvPr id="23" name="TextBox 22">
            <a:extLst>
              <a:ext uri="{FF2B5EF4-FFF2-40B4-BE49-F238E27FC236}">
                <a16:creationId xmlns:a16="http://schemas.microsoft.com/office/drawing/2014/main" id="{7265CD86-C208-4812-86CB-D701DFACF303}"/>
              </a:ext>
            </a:extLst>
          </p:cNvPr>
          <p:cNvSpPr txBox="1"/>
          <p:nvPr/>
        </p:nvSpPr>
        <p:spPr>
          <a:xfrm flipH="1">
            <a:off x="1335853" y="2176301"/>
            <a:ext cx="721351" cy="492443"/>
          </a:xfrm>
          <a:prstGeom prst="rect">
            <a:avLst/>
          </a:prstGeom>
          <a:noFill/>
        </p:spPr>
        <p:txBody>
          <a:bodyPr wrap="none" lIns="0" tIns="0" rIns="0" bIns="0" rtlCol="0">
            <a:spAutoFit/>
          </a:bodyPr>
          <a:lstStyle/>
          <a:p>
            <a:pPr algn="ctr">
              <a:spcBef>
                <a:spcPct val="0"/>
              </a:spcBef>
            </a:pPr>
            <a:r>
              <a:rPr lang="en-US" sz="32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70</a:t>
            </a:r>
            <a:r>
              <a:rPr lang="en-US" sz="32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a:t>
            </a:r>
            <a:endParaRPr lang="en-US" sz="32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4" name="TextBox 3"/>
          <p:cNvSpPr txBox="1"/>
          <p:nvPr/>
        </p:nvSpPr>
        <p:spPr>
          <a:xfrm>
            <a:off x="457200" y="2666702"/>
            <a:ext cx="2272937" cy="646331"/>
          </a:xfrm>
          <a:prstGeom prst="rect">
            <a:avLst/>
          </a:prstGeom>
          <a:noFill/>
        </p:spPr>
        <p:txBody>
          <a:bodyPr wrap="square" rtlCol="0">
            <a:spAutoFit/>
          </a:bodyPr>
          <a:lstStyle/>
          <a:p>
            <a:pPr algn="ctr"/>
            <a:r>
              <a:rPr lang="en-US" sz="12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cost reduction for data labeling using Ground Truth</a:t>
            </a:r>
          </a:p>
          <a:p>
            <a:pPr algn="ctr"/>
            <a:endParaRPr lang="en-US" sz="1200" dirty="0">
              <a:latin typeface="Amazon Ember" panose="02000000000000000000" pitchFamily="2" charset="0"/>
              <a:ea typeface="Amazon Ember" panose="02000000000000000000" pitchFamily="2" charset="0"/>
            </a:endParaRPr>
          </a:p>
        </p:txBody>
      </p:sp>
      <p:sp>
        <p:nvSpPr>
          <p:cNvPr id="24" name="TextBox 23">
            <a:extLst>
              <a:ext uri="{FF2B5EF4-FFF2-40B4-BE49-F238E27FC236}">
                <a16:creationId xmlns:a16="http://schemas.microsoft.com/office/drawing/2014/main" id="{7265CD86-C208-4812-86CB-D701DFACF303}"/>
              </a:ext>
            </a:extLst>
          </p:cNvPr>
          <p:cNvSpPr txBox="1"/>
          <p:nvPr/>
        </p:nvSpPr>
        <p:spPr>
          <a:xfrm flipH="1">
            <a:off x="4522325" y="3657018"/>
            <a:ext cx="365485" cy="492443"/>
          </a:xfrm>
          <a:prstGeom prst="rect">
            <a:avLst/>
          </a:prstGeom>
          <a:noFill/>
        </p:spPr>
        <p:txBody>
          <a:bodyPr wrap="none" lIns="0" tIns="0" rIns="0" bIns="0" rtlCol="0">
            <a:spAutoFit/>
          </a:bodyPr>
          <a:lstStyle/>
          <a:p>
            <a:pPr algn="ctr">
              <a:spcBef>
                <a:spcPct val="0"/>
              </a:spcBef>
            </a:pPr>
            <a:r>
              <a:rPr lang="en-US" sz="32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2</a:t>
            </a:r>
            <a:r>
              <a:rPr lang="en-US" sz="32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x</a:t>
            </a:r>
            <a:endParaRPr lang="en-US" sz="32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25" name="TextBox 24"/>
          <p:cNvSpPr txBox="1"/>
          <p:nvPr/>
        </p:nvSpPr>
        <p:spPr>
          <a:xfrm>
            <a:off x="3540033" y="4140224"/>
            <a:ext cx="2442755" cy="646331"/>
          </a:xfrm>
          <a:prstGeom prst="rect">
            <a:avLst/>
          </a:prstGeom>
          <a:noFill/>
        </p:spPr>
        <p:txBody>
          <a:bodyPr wrap="square" rtlCol="0">
            <a:spAutoFit/>
          </a:bodyPr>
          <a:lstStyle/>
          <a:p>
            <a:pPr algn="ctr"/>
            <a:r>
              <a:rPr lang="en-US" sz="12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performance increases from model optimization with Neo</a:t>
            </a:r>
          </a:p>
          <a:p>
            <a:pPr algn="ctr"/>
            <a:endParaRPr lang="en-US" sz="1200" dirty="0">
              <a:latin typeface="Amazon Ember" panose="02000000000000000000" pitchFamily="2" charset="0"/>
              <a:ea typeface="Amazon Ember" panose="02000000000000000000" pitchFamily="2" charset="0"/>
            </a:endParaRPr>
          </a:p>
        </p:txBody>
      </p:sp>
      <p:sp>
        <p:nvSpPr>
          <p:cNvPr id="31" name="TextBox 30">
            <a:extLst>
              <a:ext uri="{FF2B5EF4-FFF2-40B4-BE49-F238E27FC236}">
                <a16:creationId xmlns:a16="http://schemas.microsoft.com/office/drawing/2014/main" id="{7265CD86-C208-4812-86CB-D701DFACF303}"/>
              </a:ext>
            </a:extLst>
          </p:cNvPr>
          <p:cNvSpPr txBox="1"/>
          <p:nvPr/>
        </p:nvSpPr>
        <p:spPr>
          <a:xfrm flipH="1">
            <a:off x="1329633" y="3640740"/>
            <a:ext cx="721351" cy="492443"/>
          </a:xfrm>
          <a:prstGeom prst="rect">
            <a:avLst/>
          </a:prstGeom>
          <a:noFill/>
        </p:spPr>
        <p:txBody>
          <a:bodyPr wrap="none" lIns="0" tIns="0" rIns="0" bIns="0" rtlCol="0">
            <a:spAutoFit/>
          </a:bodyPr>
          <a:lstStyle/>
          <a:p>
            <a:pPr algn="ctr">
              <a:spcBef>
                <a:spcPct val="0"/>
              </a:spcBef>
            </a:pPr>
            <a:r>
              <a:rPr lang="en-US" sz="32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75</a:t>
            </a:r>
            <a:r>
              <a:rPr lang="en-US" sz="32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a:t>
            </a:r>
            <a:endParaRPr lang="en-US" sz="32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32" name="TextBox 31"/>
          <p:cNvSpPr txBox="1"/>
          <p:nvPr/>
        </p:nvSpPr>
        <p:spPr>
          <a:xfrm>
            <a:off x="624525" y="4135606"/>
            <a:ext cx="2105612" cy="646331"/>
          </a:xfrm>
          <a:prstGeom prst="rect">
            <a:avLst/>
          </a:prstGeom>
          <a:noFill/>
        </p:spPr>
        <p:txBody>
          <a:bodyPr wrap="square" rtlCol="0">
            <a:spAutoFit/>
          </a:bodyPr>
          <a:lstStyle/>
          <a:p>
            <a:pPr algn="ctr"/>
            <a:r>
              <a:rPr lang="en-US" sz="1200" dirty="0">
                <a:solidFill>
                  <a:schemeClr val="bg1"/>
                </a:solidFill>
                <a:latin typeface="Amazon Ember" panose="02000000000000000000" pitchFamily="2" charset="0"/>
                <a:ea typeface="Amazon Ember" panose="02000000000000000000" pitchFamily="2" charset="0"/>
                <a:cs typeface="Amazon Ember Cd" panose="020B0606020204020204" pitchFamily="34" charset="0"/>
              </a:rPr>
              <a:t>cost reduction for inference with Elastic Inference</a:t>
            </a:r>
          </a:p>
          <a:p>
            <a:pPr algn="ctr"/>
            <a:endParaRPr lang="en-US" sz="1200" dirty="0">
              <a:latin typeface="Amazon Ember" panose="02000000000000000000" pitchFamily="2" charset="0"/>
              <a:ea typeface="Amazon Ember" panose="02000000000000000000" pitchFamily="2" charset="0"/>
            </a:endParaRPr>
          </a:p>
        </p:txBody>
      </p:sp>
      <p:sp>
        <p:nvSpPr>
          <p:cNvPr id="21" name="Fulfilment &amp;…">
            <a:extLst>
              <a:ext uri="{FF2B5EF4-FFF2-40B4-BE49-F238E27FC236}">
                <a16:creationId xmlns:a16="http://schemas.microsoft.com/office/drawing/2014/main" id="{4232D168-B738-564E-AB5A-6002500B5EC4}"/>
              </a:ext>
            </a:extLst>
          </p:cNvPr>
          <p:cNvSpPr txBox="1"/>
          <p:nvPr/>
        </p:nvSpPr>
        <p:spPr>
          <a:xfrm>
            <a:off x="1159630" y="1641535"/>
            <a:ext cx="1271336" cy="151258"/>
          </a:xfrm>
          <a:prstGeom prst="rect">
            <a:avLst/>
          </a:prstGeom>
          <a:ln w="12700">
            <a:miter lim="400000"/>
          </a:ln>
          <a:extLst>
            <a:ext uri="{C572A759-6A51-4108-AA02-DFA0A04FC94B}">
              <ma14:wrappingTextBoxFlag xmlns="" xmlns:ma14="http://schemas.microsoft.com/office/mac/drawingml/2011/main" val="1"/>
            </a:ext>
          </a:extLst>
        </p:spPr>
        <p:txBody>
          <a:bodyPr wrap="square" lIns="7143" tIns="7143" rIns="7143" bIns="7143" anchor="ctr">
            <a:spAutoFit/>
          </a:bodyPr>
          <a:lstStyle/>
          <a:p>
            <a:pPr defTabSz="270231">
              <a:spcBef>
                <a:spcPct val="20000"/>
              </a:spcBef>
            </a:pPr>
            <a:r>
              <a:rPr lang="en-US" sz="889" b="1" spc="134"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REDUCE COSTS</a:t>
            </a:r>
          </a:p>
        </p:txBody>
      </p:sp>
      <p:sp>
        <p:nvSpPr>
          <p:cNvPr id="22" name="Fulfilment &amp;…">
            <a:extLst>
              <a:ext uri="{FF2B5EF4-FFF2-40B4-BE49-F238E27FC236}">
                <a16:creationId xmlns:a16="http://schemas.microsoft.com/office/drawing/2014/main" id="{4232D168-B738-564E-AB5A-6002500B5EC4}"/>
              </a:ext>
            </a:extLst>
          </p:cNvPr>
          <p:cNvSpPr txBox="1"/>
          <p:nvPr/>
        </p:nvSpPr>
        <p:spPr>
          <a:xfrm>
            <a:off x="3876937" y="1658447"/>
            <a:ext cx="1819110" cy="151258"/>
          </a:xfrm>
          <a:prstGeom prst="rect">
            <a:avLst/>
          </a:prstGeom>
          <a:ln w="12700">
            <a:miter lim="400000"/>
          </a:ln>
          <a:extLst>
            <a:ext uri="{C572A759-6A51-4108-AA02-DFA0A04FC94B}">
              <ma14:wrappingTextBoxFlag xmlns="" xmlns:ma14="http://schemas.microsoft.com/office/mac/drawingml/2011/main" val="1"/>
            </a:ext>
          </a:extLst>
        </p:spPr>
        <p:txBody>
          <a:bodyPr wrap="square" lIns="7143" tIns="7143" rIns="7143" bIns="7143" anchor="ctr">
            <a:spAutoFit/>
          </a:bodyPr>
          <a:lstStyle/>
          <a:p>
            <a:pPr defTabSz="270231">
              <a:spcBef>
                <a:spcPct val="20000"/>
              </a:spcBef>
            </a:pPr>
            <a:r>
              <a:rPr lang="en-US" sz="889" b="1" spc="134"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INCREASE PERFORMANCE</a:t>
            </a:r>
          </a:p>
        </p:txBody>
      </p:sp>
      <p:sp>
        <p:nvSpPr>
          <p:cNvPr id="33" name="Fulfilment &amp;…">
            <a:extLst>
              <a:ext uri="{FF2B5EF4-FFF2-40B4-BE49-F238E27FC236}">
                <a16:creationId xmlns:a16="http://schemas.microsoft.com/office/drawing/2014/main" id="{4232D168-B738-564E-AB5A-6002500B5EC4}"/>
              </a:ext>
            </a:extLst>
          </p:cNvPr>
          <p:cNvSpPr txBox="1"/>
          <p:nvPr/>
        </p:nvSpPr>
        <p:spPr>
          <a:xfrm>
            <a:off x="6762455" y="1658447"/>
            <a:ext cx="1271336" cy="151258"/>
          </a:xfrm>
          <a:prstGeom prst="rect">
            <a:avLst/>
          </a:prstGeom>
          <a:ln w="12700">
            <a:miter lim="400000"/>
          </a:ln>
          <a:extLst>
            <a:ext uri="{C572A759-6A51-4108-AA02-DFA0A04FC94B}">
              <ma14:wrappingTextBoxFlag xmlns="" xmlns:ma14="http://schemas.microsoft.com/office/mac/drawingml/2011/main" val="1"/>
            </a:ext>
          </a:extLst>
        </p:spPr>
        <p:txBody>
          <a:bodyPr wrap="square" lIns="7143" tIns="7143" rIns="7143" bIns="7143" anchor="ctr">
            <a:spAutoFit/>
          </a:bodyPr>
          <a:lstStyle/>
          <a:p>
            <a:pPr algn="ctr" defTabSz="270231">
              <a:spcBef>
                <a:spcPct val="20000"/>
              </a:spcBef>
            </a:pPr>
            <a:r>
              <a:rPr lang="en-US" sz="889" b="1" spc="134"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EASE-OF-USE</a:t>
            </a:r>
          </a:p>
        </p:txBody>
      </p:sp>
      <p:sp>
        <p:nvSpPr>
          <p:cNvPr id="35" name="Straight Connector 90">
            <a:extLst>
              <a:ext uri="{FF2B5EF4-FFF2-40B4-BE49-F238E27FC236}">
                <a16:creationId xmlns:a16="http://schemas.microsoft.com/office/drawing/2014/main" id="{9FB5863C-15BA-4DA3-A7DF-B9E1FE945591}"/>
              </a:ext>
            </a:extLst>
          </p:cNvPr>
          <p:cNvSpPr/>
          <p:nvPr/>
        </p:nvSpPr>
        <p:spPr>
          <a:xfrm>
            <a:off x="6436005" y="1992303"/>
            <a:ext cx="1955519" cy="0"/>
          </a:xfrm>
          <a:prstGeom prst="line">
            <a:avLst/>
          </a:prstGeom>
          <a:noFill/>
          <a:ln w="1270"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36" name="Straight Connector 90">
            <a:extLst>
              <a:ext uri="{FF2B5EF4-FFF2-40B4-BE49-F238E27FC236}">
                <a16:creationId xmlns:a16="http://schemas.microsoft.com/office/drawing/2014/main" id="{9FB5863C-15BA-4DA3-A7DF-B9E1FE945591}"/>
              </a:ext>
            </a:extLst>
          </p:cNvPr>
          <p:cNvSpPr/>
          <p:nvPr/>
        </p:nvSpPr>
        <p:spPr>
          <a:xfrm>
            <a:off x="3718781" y="1989239"/>
            <a:ext cx="1955519" cy="0"/>
          </a:xfrm>
          <a:prstGeom prst="line">
            <a:avLst/>
          </a:prstGeom>
          <a:noFill/>
          <a:ln w="1270"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37" name="Straight Connector 90">
            <a:extLst>
              <a:ext uri="{FF2B5EF4-FFF2-40B4-BE49-F238E27FC236}">
                <a16:creationId xmlns:a16="http://schemas.microsoft.com/office/drawing/2014/main" id="{9FB5863C-15BA-4DA3-A7DF-B9E1FE945591}"/>
              </a:ext>
            </a:extLst>
          </p:cNvPr>
          <p:cNvSpPr/>
          <p:nvPr/>
        </p:nvSpPr>
        <p:spPr>
          <a:xfrm>
            <a:off x="624524" y="1992303"/>
            <a:ext cx="1955519" cy="0"/>
          </a:xfrm>
          <a:prstGeom prst="line">
            <a:avLst/>
          </a:prstGeom>
          <a:noFill/>
          <a:ln w="1270"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Tree>
    <p:extLst>
      <p:ext uri="{BB962C8B-B14F-4D97-AF65-F5344CB8AC3E}">
        <p14:creationId xmlns:p14="http://schemas.microsoft.com/office/powerpoint/2010/main" val="27958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scovery &amp;…"/>
          <p:cNvSpPr txBox="1"/>
          <p:nvPr/>
        </p:nvSpPr>
        <p:spPr>
          <a:xfrm>
            <a:off x="362969" y="3908190"/>
            <a:ext cx="2133533" cy="4275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467" tIns="8467" rIns="8467" bIns="8467" numCol="1" anchor="ctr">
            <a:spAutoFit/>
          </a:bodyPr>
          <a:lstStyle>
            <a:lvl1pPr algn="ctr">
              <a:lnSpc>
                <a:spcPct val="150000"/>
              </a:lnSpc>
              <a:defRPr sz="4000" spc="450">
                <a:solidFill>
                  <a:srgbClr val="FFFFFF"/>
                </a:solidFill>
                <a:latin typeface="Amazon Ember"/>
                <a:ea typeface="Amazon Ember"/>
                <a:cs typeface="Amazon Ember"/>
                <a:sym typeface="Amazon Ember"/>
              </a:defRPr>
            </a:lvl1pPr>
          </a:lstStyle>
          <a:p>
            <a:pPr algn="l" defTabSz="587601" hangingPunct="0"/>
            <a:r>
              <a:rPr lang="en-US"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ML FRAMEWORKS &amp; INFRASTRUCTURE</a:t>
            </a:r>
            <a:endParaRPr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Discovery &amp;…">
            <a:extLst>
              <a:ext uri="{FF2B5EF4-FFF2-40B4-BE49-F238E27FC236}">
                <a16:creationId xmlns:a16="http://schemas.microsoft.com/office/drawing/2014/main" id="{42FF768E-6227-CC48-8F54-4519AEC216E4}"/>
              </a:ext>
            </a:extLst>
          </p:cNvPr>
          <p:cNvSpPr txBox="1"/>
          <p:nvPr/>
        </p:nvSpPr>
        <p:spPr>
          <a:xfrm>
            <a:off x="362969" y="1488031"/>
            <a:ext cx="1981124" cy="2039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467" tIns="8467" rIns="8467" bIns="8467" numCol="1" anchor="ctr">
            <a:spAutoFit/>
          </a:bodyPr>
          <a:lstStyle>
            <a:lvl1pPr algn="ctr">
              <a:lnSpc>
                <a:spcPct val="150000"/>
              </a:lnSpc>
              <a:defRPr sz="4000" spc="450">
                <a:solidFill>
                  <a:srgbClr val="FFFFFF"/>
                </a:solidFill>
                <a:latin typeface="Amazon Ember"/>
                <a:ea typeface="Amazon Ember"/>
                <a:cs typeface="Amazon Ember"/>
                <a:sym typeface="Amazon Ember"/>
              </a:defRPr>
            </a:lvl1pPr>
          </a:lstStyle>
          <a:p>
            <a:pPr algn="l" defTabSz="587601" hangingPunct="0"/>
            <a:r>
              <a:rPr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a:t>
            </a:r>
            <a:r>
              <a:rPr lang="en-US"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a:t>
            </a:r>
            <a:r>
              <a:rPr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SERVICES</a:t>
            </a:r>
          </a:p>
        </p:txBody>
      </p:sp>
      <p:sp>
        <p:nvSpPr>
          <p:cNvPr id="18" name="Rekognition">
            <a:extLst>
              <a:ext uri="{FF2B5EF4-FFF2-40B4-BE49-F238E27FC236}">
                <a16:creationId xmlns:a16="http://schemas.microsoft.com/office/drawing/2014/main" id="{35D67666-AA41-334E-910E-FB16E52DEBEF}"/>
              </a:ext>
            </a:extLst>
          </p:cNvPr>
          <p:cNvSpPr txBox="1"/>
          <p:nvPr/>
        </p:nvSpPr>
        <p:spPr>
          <a:xfrm>
            <a:off x="1498300" y="1740134"/>
            <a:ext cx="841447" cy="2051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600"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IMAGE</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Polly">
            <a:extLst>
              <a:ext uri="{FF2B5EF4-FFF2-40B4-BE49-F238E27FC236}">
                <a16:creationId xmlns:a16="http://schemas.microsoft.com/office/drawing/2014/main" id="{EA0F1E69-BEAB-F743-9B15-EDEEF01C08DF}"/>
              </a:ext>
            </a:extLst>
          </p:cNvPr>
          <p:cNvSpPr txBox="1"/>
          <p:nvPr/>
        </p:nvSpPr>
        <p:spPr>
          <a:xfrm>
            <a:off x="3951115" y="1740134"/>
            <a:ext cx="396581"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POLLY</a:t>
            </a:r>
          </a:p>
        </p:txBody>
      </p:sp>
      <p:sp>
        <p:nvSpPr>
          <p:cNvPr id="20" name="Transcribe">
            <a:extLst>
              <a:ext uri="{FF2B5EF4-FFF2-40B4-BE49-F238E27FC236}">
                <a16:creationId xmlns:a16="http://schemas.microsoft.com/office/drawing/2014/main" id="{BEA36427-41D3-8C48-BB00-82CDFC425F35}"/>
              </a:ext>
            </a:extLst>
          </p:cNvPr>
          <p:cNvSpPr txBox="1"/>
          <p:nvPr/>
        </p:nvSpPr>
        <p:spPr>
          <a:xfrm>
            <a:off x="4401506" y="1740134"/>
            <a:ext cx="750204"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TRANSCRIBE</a:t>
            </a:r>
          </a:p>
        </p:txBody>
      </p:sp>
      <p:sp>
        <p:nvSpPr>
          <p:cNvPr id="21" name="Translate">
            <a:extLst>
              <a:ext uri="{FF2B5EF4-FFF2-40B4-BE49-F238E27FC236}">
                <a16:creationId xmlns:a16="http://schemas.microsoft.com/office/drawing/2014/main" id="{F2E114E5-BE83-AF4D-B066-F24121262C28}"/>
              </a:ext>
            </a:extLst>
          </p:cNvPr>
          <p:cNvSpPr txBox="1"/>
          <p:nvPr/>
        </p:nvSpPr>
        <p:spPr>
          <a:xfrm>
            <a:off x="5353286" y="1740134"/>
            <a:ext cx="695829"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TRANSLATE</a:t>
            </a:r>
          </a:p>
        </p:txBody>
      </p:sp>
      <p:sp>
        <p:nvSpPr>
          <p:cNvPr id="22" name="Comprehend">
            <a:extLst>
              <a:ext uri="{FF2B5EF4-FFF2-40B4-BE49-F238E27FC236}">
                <a16:creationId xmlns:a16="http://schemas.microsoft.com/office/drawing/2014/main" id="{828EEAE6-155B-AF46-873E-0C2BA5594218}"/>
              </a:ext>
            </a:extLst>
          </p:cNvPr>
          <p:cNvSpPr txBox="1"/>
          <p:nvPr/>
        </p:nvSpPr>
        <p:spPr>
          <a:xfrm>
            <a:off x="6100789" y="1740134"/>
            <a:ext cx="819133"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COMPREHEND</a:t>
            </a:r>
          </a:p>
        </p:txBody>
      </p:sp>
      <p:sp>
        <p:nvSpPr>
          <p:cNvPr id="23" name="Lex">
            <a:extLst>
              <a:ext uri="{FF2B5EF4-FFF2-40B4-BE49-F238E27FC236}">
                <a16:creationId xmlns:a16="http://schemas.microsoft.com/office/drawing/2014/main" id="{45D62D51-0FB6-8C44-B0DC-26F58A25755A}"/>
              </a:ext>
            </a:extLst>
          </p:cNvPr>
          <p:cNvSpPr txBox="1"/>
          <p:nvPr/>
        </p:nvSpPr>
        <p:spPr>
          <a:xfrm>
            <a:off x="7118950" y="1740134"/>
            <a:ext cx="236538"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LEX</a:t>
            </a:r>
          </a:p>
        </p:txBody>
      </p:sp>
      <p:sp>
        <p:nvSpPr>
          <p:cNvPr id="31" name="Rekognition">
            <a:extLst>
              <a:ext uri="{FF2B5EF4-FFF2-40B4-BE49-F238E27FC236}">
                <a16:creationId xmlns:a16="http://schemas.microsoft.com/office/drawing/2014/main" id="{35D67666-AA41-334E-910E-FB16E52DEBEF}"/>
              </a:ext>
            </a:extLst>
          </p:cNvPr>
          <p:cNvSpPr txBox="1"/>
          <p:nvPr/>
        </p:nvSpPr>
        <p:spPr>
          <a:xfrm>
            <a:off x="2324088" y="1740134"/>
            <a:ext cx="841447" cy="2051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600"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600"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VIDEO</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ekognition">
            <a:extLst>
              <a:ext uri="{FF2B5EF4-FFF2-40B4-BE49-F238E27FC236}">
                <a16:creationId xmlns:a16="http://schemas.microsoft.com/office/drawing/2014/main" id="{68C73B96-C0F8-E54C-A655-23FF11ABD2C3}"/>
              </a:ext>
            </a:extLst>
          </p:cNvPr>
          <p:cNvSpPr txBox="1"/>
          <p:nvPr/>
        </p:nvSpPr>
        <p:spPr>
          <a:xfrm>
            <a:off x="2585037" y="1152313"/>
            <a:ext cx="317329"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Vision</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Rekognition">
            <a:extLst>
              <a:ext uri="{FF2B5EF4-FFF2-40B4-BE49-F238E27FC236}">
                <a16:creationId xmlns:a16="http://schemas.microsoft.com/office/drawing/2014/main" id="{2C87CEF6-2B5C-5E4A-B5E5-F69D0253E202}"/>
              </a:ext>
            </a:extLst>
          </p:cNvPr>
          <p:cNvSpPr txBox="1"/>
          <p:nvPr/>
        </p:nvSpPr>
        <p:spPr>
          <a:xfrm>
            <a:off x="4297817" y="1152313"/>
            <a:ext cx="367023"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Speech</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ekognition">
            <a:extLst>
              <a:ext uri="{FF2B5EF4-FFF2-40B4-BE49-F238E27FC236}">
                <a16:creationId xmlns:a16="http://schemas.microsoft.com/office/drawing/2014/main" id="{C9B6A9BC-E926-184E-A0E1-C864874F8BE5}"/>
              </a:ext>
            </a:extLst>
          </p:cNvPr>
          <p:cNvSpPr txBox="1"/>
          <p:nvPr/>
        </p:nvSpPr>
        <p:spPr>
          <a:xfrm>
            <a:off x="5863054" y="1152313"/>
            <a:ext cx="486799"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Language</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Rekognition">
            <a:extLst>
              <a:ext uri="{FF2B5EF4-FFF2-40B4-BE49-F238E27FC236}">
                <a16:creationId xmlns:a16="http://schemas.microsoft.com/office/drawing/2014/main" id="{B774F760-EBEA-6C49-9457-046F40467AED}"/>
              </a:ext>
            </a:extLst>
          </p:cNvPr>
          <p:cNvSpPr txBox="1"/>
          <p:nvPr/>
        </p:nvSpPr>
        <p:spPr>
          <a:xfrm>
            <a:off x="6997187" y="1152313"/>
            <a:ext cx="454738"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Chatbots</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Graphic 2">
            <a:extLst>
              <a:ext uri="{FF2B5EF4-FFF2-40B4-BE49-F238E27FC236}">
                <a16:creationId xmlns:a16="http://schemas.microsoft.com/office/drawing/2014/main" id="{2BEFC8C3-5AF4-4A85-A7A4-E6B49ED06F5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08870" y="1424338"/>
            <a:ext cx="260645" cy="260645"/>
          </a:xfrm>
          <a:prstGeom prst="rect">
            <a:avLst/>
          </a:prstGeom>
        </p:spPr>
      </p:pic>
      <p:pic>
        <p:nvPicPr>
          <p:cNvPr id="4" name="Graphic 3">
            <a:extLst>
              <a:ext uri="{FF2B5EF4-FFF2-40B4-BE49-F238E27FC236}">
                <a16:creationId xmlns:a16="http://schemas.microsoft.com/office/drawing/2014/main" id="{7F776313-5DB7-4519-BCBE-46CFAC1DCDA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05827" y="1434256"/>
            <a:ext cx="238880" cy="238880"/>
          </a:xfrm>
          <a:prstGeom prst="rect">
            <a:avLst/>
          </a:prstGeom>
        </p:spPr>
      </p:pic>
      <p:pic>
        <p:nvPicPr>
          <p:cNvPr id="17" name="Graphic 16">
            <a:extLst>
              <a:ext uri="{FF2B5EF4-FFF2-40B4-BE49-F238E27FC236}">
                <a16:creationId xmlns:a16="http://schemas.microsoft.com/office/drawing/2014/main" id="{4D07E88A-3E5B-409A-93D2-6FED91E602C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806658" y="1439149"/>
            <a:ext cx="238881" cy="238881"/>
          </a:xfrm>
          <a:prstGeom prst="rect">
            <a:avLst/>
          </a:prstGeom>
        </p:spPr>
      </p:pic>
      <p:pic>
        <p:nvPicPr>
          <p:cNvPr id="44" name="Graphic 43">
            <a:extLst>
              <a:ext uri="{FF2B5EF4-FFF2-40B4-BE49-F238E27FC236}">
                <a16:creationId xmlns:a16="http://schemas.microsoft.com/office/drawing/2014/main" id="{D3D01467-401C-40A3-A528-E2F0F4892FA7}"/>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612087" y="1434256"/>
            <a:ext cx="252811" cy="252811"/>
          </a:xfrm>
          <a:prstGeom prst="rect">
            <a:avLst/>
          </a:prstGeom>
        </p:spPr>
      </p:pic>
      <p:pic>
        <p:nvPicPr>
          <p:cNvPr id="47" name="Graphic 46">
            <a:extLst>
              <a:ext uri="{FF2B5EF4-FFF2-40B4-BE49-F238E27FC236}">
                <a16:creationId xmlns:a16="http://schemas.microsoft.com/office/drawing/2014/main" id="{6F0E9516-62B1-4E9E-8AD2-6FFFB9086818}"/>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659185" y="1434254"/>
            <a:ext cx="238882" cy="238882"/>
          </a:xfrm>
          <a:prstGeom prst="rect">
            <a:avLst/>
          </a:prstGeom>
        </p:spPr>
      </p:pic>
      <p:pic>
        <p:nvPicPr>
          <p:cNvPr id="48" name="Graphic 47">
            <a:extLst>
              <a:ext uri="{FF2B5EF4-FFF2-40B4-BE49-F238E27FC236}">
                <a16:creationId xmlns:a16="http://schemas.microsoft.com/office/drawing/2014/main" id="{A4C960DE-7194-4929-B802-28E340E17CFD}"/>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605120" y="1427483"/>
            <a:ext cx="206524" cy="229471"/>
          </a:xfrm>
          <a:prstGeom prst="rect">
            <a:avLst/>
          </a:prstGeom>
        </p:spPr>
      </p:pic>
      <p:pic>
        <p:nvPicPr>
          <p:cNvPr id="49" name="Graphic 48">
            <a:extLst>
              <a:ext uri="{FF2B5EF4-FFF2-40B4-BE49-F238E27FC236}">
                <a16:creationId xmlns:a16="http://schemas.microsoft.com/office/drawing/2014/main" id="{3F69763F-39E0-46A1-8EF7-CD0CF1F23867}"/>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391239" y="1424338"/>
            <a:ext cx="238232" cy="238232"/>
          </a:xfrm>
          <a:prstGeom prst="rect">
            <a:avLst/>
          </a:prstGeom>
        </p:spPr>
      </p:pic>
      <p:sp>
        <p:nvSpPr>
          <p:cNvPr id="5" name="Straight Connector 90"/>
          <p:cNvSpPr/>
          <p:nvPr/>
        </p:nvSpPr>
        <p:spPr>
          <a:xfrm>
            <a:off x="5535" y="2115368"/>
            <a:ext cx="9132408"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500"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36" name="Straight Connector 89"/>
          <p:cNvSpPr/>
          <p:nvPr/>
        </p:nvSpPr>
        <p:spPr>
          <a:xfrm>
            <a:off x="1" y="3584317"/>
            <a:ext cx="9132407"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500"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37" name="Discovery &amp;…"/>
          <p:cNvSpPr txBox="1"/>
          <p:nvPr/>
        </p:nvSpPr>
        <p:spPr>
          <a:xfrm>
            <a:off x="4732178" y="2317498"/>
            <a:ext cx="1617675" cy="201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467" tIns="8467" rIns="8467" bIns="8467" numCol="1" anchor="ctr">
            <a:spAutoFit/>
          </a:bodyPr>
          <a:lstStyle>
            <a:lvl1pPr>
              <a:defRPr sz="3500" b="1" spc="450">
                <a:solidFill>
                  <a:srgbClr val="FFFFFF"/>
                </a:solidFill>
                <a:latin typeface="Amazon Ember"/>
                <a:ea typeface="Amazon Ember"/>
                <a:cs typeface="Amazon Ember"/>
                <a:sym typeface="Amazon Ember"/>
              </a:defRPr>
            </a:lvl1pPr>
          </a:lstStyle>
          <a:p>
            <a:pPr defTabSz="587601" hangingPunct="0"/>
            <a:r>
              <a:rPr sz="600" b="0" kern="0" spc="167" dirty="0">
                <a:latin typeface="Amazon Ember" panose="020B0603020204020204" pitchFamily="34" charset="0"/>
                <a:ea typeface="Amazon Ember" panose="020B0603020204020204" pitchFamily="34" charset="0"/>
                <a:cs typeface="Amazon Ember" panose="020B0603020204020204" pitchFamily="34" charset="0"/>
              </a:rPr>
              <a:t>AMAZON </a:t>
            </a:r>
            <a:br>
              <a:rPr lang="en-US" sz="600" b="0" kern="0" spc="167" dirty="0">
                <a:latin typeface="Amazon Ember" panose="020B0603020204020204" pitchFamily="34" charset="0"/>
                <a:ea typeface="Amazon Ember" panose="020B0603020204020204" pitchFamily="34" charset="0"/>
                <a:cs typeface="Amazon Ember" panose="020B0603020204020204" pitchFamily="34" charset="0"/>
              </a:rPr>
            </a:br>
            <a:r>
              <a:rPr lang="en-US" sz="600" b="0" kern="0" spc="167" dirty="0">
                <a:latin typeface="Amazon Ember" panose="020B0603020204020204" pitchFamily="34" charset="0"/>
                <a:ea typeface="Amazon Ember" panose="020B0603020204020204" pitchFamily="34" charset="0"/>
                <a:cs typeface="Amazon Ember" panose="020B0603020204020204" pitchFamily="34" charset="0"/>
              </a:rPr>
              <a:t>S</a:t>
            </a:r>
            <a:r>
              <a:rPr sz="600" b="0" kern="0" spc="167" dirty="0">
                <a:latin typeface="Amazon Ember" panose="020B0603020204020204" pitchFamily="34" charset="0"/>
                <a:ea typeface="Amazon Ember" panose="020B0603020204020204" pitchFamily="34" charset="0"/>
                <a:cs typeface="Amazon Ember" panose="020B0603020204020204" pitchFamily="34" charset="0"/>
              </a:rPr>
              <a:t>AGEMAKER</a:t>
            </a:r>
          </a:p>
        </p:txBody>
      </p:sp>
      <p:pic>
        <p:nvPicPr>
          <p:cNvPr id="2" name="Graphic 1">
            <a:extLst>
              <a:ext uri="{FF2B5EF4-FFF2-40B4-BE49-F238E27FC236}">
                <a16:creationId xmlns:a16="http://schemas.microsoft.com/office/drawing/2014/main" id="{7DE72512-E6B3-41FB-92E8-7FCC8C140349}"/>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297818" y="2227576"/>
            <a:ext cx="358224" cy="365389"/>
          </a:xfrm>
          <a:prstGeom prst="rect">
            <a:avLst/>
          </a:prstGeom>
        </p:spPr>
      </p:pic>
      <p:sp>
        <p:nvSpPr>
          <p:cNvPr id="52" name="Transcribe">
            <a:extLst>
              <a:ext uri="{FF2B5EF4-FFF2-40B4-BE49-F238E27FC236}">
                <a16:creationId xmlns:a16="http://schemas.microsoft.com/office/drawing/2014/main" id="{BEA36427-41D3-8C48-BB00-82CDFC425F35}"/>
              </a:ext>
            </a:extLst>
          </p:cNvPr>
          <p:cNvSpPr txBox="1"/>
          <p:nvPr/>
        </p:nvSpPr>
        <p:spPr>
          <a:xfrm>
            <a:off x="2399646" y="2706262"/>
            <a:ext cx="477179"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BUILD</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3" name="Straight Connector 52"/>
          <p:cNvCxnSpPr/>
          <p:nvPr/>
        </p:nvCxnSpPr>
        <p:spPr>
          <a:xfrm>
            <a:off x="2383895" y="2625772"/>
            <a:ext cx="5427032"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54" name="Transcribe">
            <a:extLst>
              <a:ext uri="{FF2B5EF4-FFF2-40B4-BE49-F238E27FC236}">
                <a16:creationId xmlns:a16="http://schemas.microsoft.com/office/drawing/2014/main" id="{BEA36427-41D3-8C48-BB00-82CDFC425F35}"/>
              </a:ext>
            </a:extLst>
          </p:cNvPr>
          <p:cNvSpPr txBox="1"/>
          <p:nvPr/>
        </p:nvSpPr>
        <p:spPr>
          <a:xfrm>
            <a:off x="5015208" y="2700553"/>
            <a:ext cx="478781"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TRAIN</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Lex">
            <a:extLst>
              <a:ext uri="{FF2B5EF4-FFF2-40B4-BE49-F238E27FC236}">
                <a16:creationId xmlns:a16="http://schemas.microsoft.com/office/drawing/2014/main" id="{45D62D51-0FB6-8C44-B0DC-26F58A25755A}"/>
              </a:ext>
            </a:extLst>
          </p:cNvPr>
          <p:cNvSpPr txBox="1"/>
          <p:nvPr/>
        </p:nvSpPr>
        <p:spPr>
          <a:xfrm>
            <a:off x="7507541" y="1741816"/>
            <a:ext cx="623823"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FORECAST</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Rekognition">
            <a:extLst>
              <a:ext uri="{FF2B5EF4-FFF2-40B4-BE49-F238E27FC236}">
                <a16:creationId xmlns:a16="http://schemas.microsoft.com/office/drawing/2014/main" id="{B774F760-EBEA-6C49-9457-046F40467AED}"/>
              </a:ext>
            </a:extLst>
          </p:cNvPr>
          <p:cNvSpPr txBox="1"/>
          <p:nvPr/>
        </p:nvSpPr>
        <p:spPr>
          <a:xfrm>
            <a:off x="7499608" y="1155515"/>
            <a:ext cx="583107"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Forecasting</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Rekognition">
            <a:extLst>
              <a:ext uri="{FF2B5EF4-FFF2-40B4-BE49-F238E27FC236}">
                <a16:creationId xmlns:a16="http://schemas.microsoft.com/office/drawing/2014/main" id="{35D67666-AA41-334E-910E-FB16E52DEBEF}"/>
              </a:ext>
            </a:extLst>
          </p:cNvPr>
          <p:cNvSpPr txBox="1"/>
          <p:nvPr/>
        </p:nvSpPr>
        <p:spPr>
          <a:xfrm>
            <a:off x="3175123" y="1737909"/>
            <a:ext cx="617411"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TEXTRACT</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Lex">
            <a:extLst>
              <a:ext uri="{FF2B5EF4-FFF2-40B4-BE49-F238E27FC236}">
                <a16:creationId xmlns:a16="http://schemas.microsoft.com/office/drawing/2014/main" id="{45D62D51-0FB6-8C44-B0DC-26F58A25755A}"/>
              </a:ext>
            </a:extLst>
          </p:cNvPr>
          <p:cNvSpPr txBox="1"/>
          <p:nvPr/>
        </p:nvSpPr>
        <p:spPr>
          <a:xfrm>
            <a:off x="8127820" y="1742691"/>
            <a:ext cx="828623" cy="112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600" kern="0" spc="224" dirty="0">
                <a:latin typeface="Amazon Ember" panose="020B0603020204020204" pitchFamily="34" charset="0"/>
                <a:ea typeface="Amazon Ember" panose="020B0603020204020204" pitchFamily="34" charset="0"/>
                <a:cs typeface="Amazon Ember" panose="020B0603020204020204" pitchFamily="34" charset="0"/>
              </a:rPr>
              <a:t>PERSONALIZE</a:t>
            </a:r>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Rekognition">
            <a:extLst>
              <a:ext uri="{FF2B5EF4-FFF2-40B4-BE49-F238E27FC236}">
                <a16:creationId xmlns:a16="http://schemas.microsoft.com/office/drawing/2014/main" id="{B774F760-EBEA-6C49-9457-046F40467AED}"/>
              </a:ext>
            </a:extLst>
          </p:cNvPr>
          <p:cNvSpPr txBox="1"/>
          <p:nvPr/>
        </p:nvSpPr>
        <p:spPr>
          <a:xfrm>
            <a:off x="8075580" y="1150226"/>
            <a:ext cx="906016"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Recommendations</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Transcribe">
            <a:extLst>
              <a:ext uri="{FF2B5EF4-FFF2-40B4-BE49-F238E27FC236}">
                <a16:creationId xmlns:a16="http://schemas.microsoft.com/office/drawing/2014/main" id="{BEA36427-41D3-8C48-BB00-82CDFC425F35}"/>
              </a:ext>
            </a:extLst>
          </p:cNvPr>
          <p:cNvSpPr txBox="1"/>
          <p:nvPr/>
        </p:nvSpPr>
        <p:spPr>
          <a:xfrm>
            <a:off x="7277970" y="2694531"/>
            <a:ext cx="596826"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latin typeface="Amazon Ember" panose="020B0603020204020204" pitchFamily="34" charset="0"/>
                <a:ea typeface="Amazon Ember" panose="020B0603020204020204" pitchFamily="34" charset="0"/>
                <a:cs typeface="Amazon Ember" panose="020B0603020204020204" pitchFamily="34" charset="0"/>
              </a:rPr>
              <a:t>DEPLOY</a:t>
            </a:r>
            <a:endParaRPr sz="600" kern="0" spc="358"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Rekognition">
            <a:extLst>
              <a:ext uri="{FF2B5EF4-FFF2-40B4-BE49-F238E27FC236}">
                <a16:creationId xmlns:a16="http://schemas.microsoft.com/office/drawing/2014/main" id="{B774F760-EBEA-6C49-9457-046F40467AED}"/>
              </a:ext>
            </a:extLst>
          </p:cNvPr>
          <p:cNvSpPr txBox="1"/>
          <p:nvPr/>
        </p:nvSpPr>
        <p:spPr>
          <a:xfrm>
            <a:off x="1711972" y="2836993"/>
            <a:ext cx="1654811"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Pre-built algorithms &amp; notebooks</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Rekognition">
            <a:extLst>
              <a:ext uri="{FF2B5EF4-FFF2-40B4-BE49-F238E27FC236}">
                <a16:creationId xmlns:a16="http://schemas.microsoft.com/office/drawing/2014/main" id="{35D67666-AA41-334E-910E-FB16E52DEBEF}"/>
              </a:ext>
            </a:extLst>
          </p:cNvPr>
          <p:cNvSpPr txBox="1"/>
          <p:nvPr/>
        </p:nvSpPr>
        <p:spPr>
          <a:xfrm>
            <a:off x="3244366" y="2983241"/>
            <a:ext cx="20581" cy="2051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endParaRPr lang="en-US" sz="600"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endParaRPr sz="600"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Rekognition">
            <a:extLst>
              <a:ext uri="{FF2B5EF4-FFF2-40B4-BE49-F238E27FC236}">
                <a16:creationId xmlns:a16="http://schemas.microsoft.com/office/drawing/2014/main" id="{B774F760-EBEA-6C49-9457-046F40467AED}"/>
              </a:ext>
            </a:extLst>
          </p:cNvPr>
          <p:cNvSpPr txBox="1"/>
          <p:nvPr/>
        </p:nvSpPr>
        <p:spPr>
          <a:xfrm>
            <a:off x="1799195" y="2996991"/>
            <a:ext cx="1865124" cy="2359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algn="l"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Data labeling  (</a:t>
            </a:r>
            <a:r>
              <a:rPr lang="en-US" sz="700" kern="0" spc="224" dirty="0">
                <a:latin typeface="Amazon Ember" panose="020B0603020204020204" pitchFamily="34" charset="0"/>
                <a:ea typeface="Amazon Ember" panose="020B0603020204020204" pitchFamily="34" charset="0"/>
                <a:cs typeface="Amazon Ember" panose="020B0603020204020204" pitchFamily="34" charset="0"/>
              </a:rPr>
              <a:t>GROUND TRUTH)</a:t>
            </a:r>
          </a:p>
          <a:p>
            <a:pPr defTabSz="587601" hangingPunct="0"/>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Rekognition">
            <a:extLst>
              <a:ext uri="{FF2B5EF4-FFF2-40B4-BE49-F238E27FC236}">
                <a16:creationId xmlns:a16="http://schemas.microsoft.com/office/drawing/2014/main" id="{B774F760-EBEA-6C49-9457-046F40467AED}"/>
              </a:ext>
            </a:extLst>
          </p:cNvPr>
          <p:cNvSpPr txBox="1"/>
          <p:nvPr/>
        </p:nvSpPr>
        <p:spPr>
          <a:xfrm>
            <a:off x="4371531" y="2827745"/>
            <a:ext cx="1690654"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One-click model training &amp; tuning</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Rekognition">
            <a:extLst>
              <a:ext uri="{FF2B5EF4-FFF2-40B4-BE49-F238E27FC236}">
                <a16:creationId xmlns:a16="http://schemas.microsoft.com/office/drawing/2014/main" id="{B774F760-EBEA-6C49-9457-046F40467AED}"/>
              </a:ext>
            </a:extLst>
          </p:cNvPr>
          <p:cNvSpPr txBox="1"/>
          <p:nvPr/>
        </p:nvSpPr>
        <p:spPr>
          <a:xfrm>
            <a:off x="4414351" y="2998746"/>
            <a:ext cx="1082987"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Optimization  (</a:t>
            </a:r>
            <a:r>
              <a:rPr lang="en-US" sz="700" kern="0" spc="220" dirty="0">
                <a:latin typeface="Amazon Ember" panose="020B0603020204020204" pitchFamily="34" charset="0"/>
                <a:ea typeface="Amazon Ember" panose="020B0603020204020204" pitchFamily="34" charset="0"/>
                <a:cs typeface="Amazon Ember" panose="020B0603020204020204" pitchFamily="34" charset="0"/>
              </a:rPr>
              <a:t>NEO)</a:t>
            </a:r>
            <a:endParaRPr sz="700" kern="0" spc="22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Rekognition">
            <a:extLst>
              <a:ext uri="{FF2B5EF4-FFF2-40B4-BE49-F238E27FC236}">
                <a16:creationId xmlns:a16="http://schemas.microsoft.com/office/drawing/2014/main" id="{B774F760-EBEA-6C49-9457-046F40467AED}"/>
              </a:ext>
            </a:extLst>
          </p:cNvPr>
          <p:cNvSpPr txBox="1"/>
          <p:nvPr/>
        </p:nvSpPr>
        <p:spPr>
          <a:xfrm>
            <a:off x="6969102" y="2828523"/>
            <a:ext cx="1605290"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algn="l"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One-click deployment &amp; hosting</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Discovery &amp;…">
            <a:extLst>
              <a:ext uri="{FF2B5EF4-FFF2-40B4-BE49-F238E27FC236}">
                <a16:creationId xmlns:a16="http://schemas.microsoft.com/office/drawing/2014/main" id="{42FF768E-6227-CC48-8F54-4519AEC216E4}"/>
              </a:ext>
            </a:extLst>
          </p:cNvPr>
          <p:cNvSpPr txBox="1"/>
          <p:nvPr/>
        </p:nvSpPr>
        <p:spPr>
          <a:xfrm>
            <a:off x="362969" y="2668698"/>
            <a:ext cx="1981124" cy="2039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467" tIns="8467" rIns="8467" bIns="8467" numCol="1" anchor="ctr">
            <a:spAutoFit/>
          </a:bodyPr>
          <a:lstStyle>
            <a:lvl1pPr algn="ctr">
              <a:lnSpc>
                <a:spcPct val="150000"/>
              </a:lnSpc>
              <a:defRPr sz="4000" spc="450">
                <a:solidFill>
                  <a:srgbClr val="FFFFFF"/>
                </a:solidFill>
                <a:latin typeface="Amazon Ember"/>
                <a:ea typeface="Amazon Ember"/>
                <a:cs typeface="Amazon Ember"/>
                <a:sym typeface="Amazon Ember"/>
              </a:defRPr>
            </a:lvl1pPr>
          </a:lstStyle>
          <a:p>
            <a:pPr algn="l" defTabSz="587601" hangingPunct="0"/>
            <a:r>
              <a:rPr lang="en-US"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ML</a:t>
            </a:r>
            <a:r>
              <a:rPr sz="900" kern="0" spc="1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SERVICES</a:t>
            </a:r>
          </a:p>
        </p:txBody>
      </p:sp>
      <p:grpSp>
        <p:nvGrpSpPr>
          <p:cNvPr id="90" name="Group 89">
            <a:extLst>
              <a:ext uri="{FF2B5EF4-FFF2-40B4-BE49-F238E27FC236}">
                <a16:creationId xmlns:a16="http://schemas.microsoft.com/office/drawing/2014/main" id="{52A99B8B-A8A7-4E68-8E37-CC2D535B431B}"/>
              </a:ext>
            </a:extLst>
          </p:cNvPr>
          <p:cNvGrpSpPr/>
          <p:nvPr/>
        </p:nvGrpSpPr>
        <p:grpSpPr>
          <a:xfrm>
            <a:off x="3425546" y="3961388"/>
            <a:ext cx="640486" cy="401984"/>
            <a:chOff x="5102736" y="6039206"/>
            <a:chExt cx="1128088" cy="644584"/>
          </a:xfrm>
        </p:grpSpPr>
        <p:pic>
          <p:nvPicPr>
            <p:cNvPr id="91" name="Picture 90">
              <a:extLst>
                <a:ext uri="{FF2B5EF4-FFF2-40B4-BE49-F238E27FC236}">
                  <a16:creationId xmlns:a16="http://schemas.microsoft.com/office/drawing/2014/main" id="{64725BCF-77E8-42C1-AE4A-75846DAB1229}"/>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102736" y="6039206"/>
              <a:ext cx="1128088" cy="344693"/>
            </a:xfrm>
            <a:prstGeom prst="rect">
              <a:avLst/>
            </a:prstGeom>
          </p:spPr>
        </p:pic>
        <p:pic>
          <p:nvPicPr>
            <p:cNvPr id="92" name="Picture 91">
              <a:extLst>
                <a:ext uri="{FF2B5EF4-FFF2-40B4-BE49-F238E27FC236}">
                  <a16:creationId xmlns:a16="http://schemas.microsoft.com/office/drawing/2014/main" id="{F66381DB-4CA6-4AF5-954D-A1A998E0336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64071" y="6450219"/>
              <a:ext cx="805419" cy="233571"/>
            </a:xfrm>
            <a:prstGeom prst="rect">
              <a:avLst/>
            </a:prstGeom>
          </p:spPr>
        </p:pic>
      </p:grpSp>
      <p:sp>
        <p:nvSpPr>
          <p:cNvPr id="93" name="Rekognition">
            <a:extLst>
              <a:ext uri="{FF2B5EF4-FFF2-40B4-BE49-F238E27FC236}">
                <a16:creationId xmlns:a16="http://schemas.microsoft.com/office/drawing/2014/main" id="{EBE74854-C3C1-4807-937F-AE773E28D7A5}"/>
              </a:ext>
            </a:extLst>
          </p:cNvPr>
          <p:cNvSpPr txBox="1"/>
          <p:nvPr/>
        </p:nvSpPr>
        <p:spPr>
          <a:xfrm>
            <a:off x="2277379" y="3671151"/>
            <a:ext cx="594839"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107" dirty="0">
                <a:latin typeface="Amazon Ember" panose="020B0603020204020204" pitchFamily="34" charset="0"/>
                <a:ea typeface="Amazon Ember" panose="020B0603020204020204" pitchFamily="34" charset="0"/>
                <a:cs typeface="Amazon Ember" panose="020B0603020204020204" pitchFamily="34" charset="0"/>
              </a:rPr>
              <a:t>Frameworks</a:t>
            </a:r>
            <a:endParaRPr sz="600" kern="0" spc="10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Rekognition">
            <a:extLst>
              <a:ext uri="{FF2B5EF4-FFF2-40B4-BE49-F238E27FC236}">
                <a16:creationId xmlns:a16="http://schemas.microsoft.com/office/drawing/2014/main" id="{FC7508FB-D3F6-45B6-BE05-FC54C7D5FE9F}"/>
              </a:ext>
            </a:extLst>
          </p:cNvPr>
          <p:cNvSpPr txBox="1"/>
          <p:nvPr/>
        </p:nvSpPr>
        <p:spPr>
          <a:xfrm>
            <a:off x="3540215" y="3671151"/>
            <a:ext cx="511483"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107" dirty="0">
                <a:latin typeface="Amazon Ember" panose="020B0603020204020204" pitchFamily="34" charset="0"/>
                <a:ea typeface="Amazon Ember" panose="020B0603020204020204" pitchFamily="34" charset="0"/>
                <a:cs typeface="Amazon Ember" panose="020B0603020204020204" pitchFamily="34" charset="0"/>
              </a:rPr>
              <a:t>Interfaces</a:t>
            </a:r>
            <a:endParaRPr sz="600" kern="0" spc="10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6" name="Picture 27" descr="Picture 27">
            <a:extLst>
              <a:ext uri="{FF2B5EF4-FFF2-40B4-BE49-F238E27FC236}">
                <a16:creationId xmlns:a16="http://schemas.microsoft.com/office/drawing/2014/main" id="{6EB7BF78-6700-48AD-B940-75D371FA898D}"/>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149747" y="3964876"/>
            <a:ext cx="697865" cy="140259"/>
          </a:xfrm>
          <a:prstGeom prst="rect">
            <a:avLst/>
          </a:prstGeom>
          <a:ln w="12700" cap="flat">
            <a:noFill/>
            <a:miter lim="400000"/>
          </a:ln>
          <a:effectLst/>
        </p:spPr>
      </p:pic>
      <p:pic>
        <p:nvPicPr>
          <p:cNvPr id="97" name="Picture 25" descr="Picture 25">
            <a:extLst>
              <a:ext uri="{FF2B5EF4-FFF2-40B4-BE49-F238E27FC236}">
                <a16:creationId xmlns:a16="http://schemas.microsoft.com/office/drawing/2014/main" id="{C5239B2D-17CB-4F02-85B3-F49D7AE30C01}"/>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239024" y="4449717"/>
            <a:ext cx="563931" cy="124665"/>
          </a:xfrm>
          <a:prstGeom prst="rect">
            <a:avLst/>
          </a:prstGeom>
          <a:ln w="12700">
            <a:miter lim="400000"/>
          </a:ln>
        </p:spPr>
      </p:pic>
      <p:pic>
        <p:nvPicPr>
          <p:cNvPr id="98" name="Picture 28" descr="Picture 28">
            <a:extLst>
              <a:ext uri="{FF2B5EF4-FFF2-40B4-BE49-F238E27FC236}">
                <a16:creationId xmlns:a16="http://schemas.microsoft.com/office/drawing/2014/main" id="{1E32AD17-5019-495B-BF9D-02B1D8A45FEC}"/>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306808" y="4199755"/>
            <a:ext cx="482605" cy="174421"/>
          </a:xfrm>
          <a:prstGeom prst="rect">
            <a:avLst/>
          </a:prstGeom>
          <a:ln w="12700">
            <a:miter lim="400000"/>
          </a:ln>
        </p:spPr>
      </p:pic>
      <p:sp>
        <p:nvSpPr>
          <p:cNvPr id="101" name="Rekognition">
            <a:extLst>
              <a:ext uri="{FF2B5EF4-FFF2-40B4-BE49-F238E27FC236}">
                <a16:creationId xmlns:a16="http://schemas.microsoft.com/office/drawing/2014/main" id="{1EFD982E-B113-4F62-98A6-3C0BB5B931D7}"/>
              </a:ext>
            </a:extLst>
          </p:cNvPr>
          <p:cNvSpPr txBox="1"/>
          <p:nvPr/>
        </p:nvSpPr>
        <p:spPr>
          <a:xfrm>
            <a:off x="6239355" y="3671151"/>
            <a:ext cx="702625"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107" dirty="0">
                <a:latin typeface="Amazon Ember" panose="020B0603020204020204" pitchFamily="34" charset="0"/>
                <a:ea typeface="Amazon Ember" panose="020B0603020204020204" pitchFamily="34" charset="0"/>
                <a:cs typeface="Amazon Ember" panose="020B0603020204020204" pitchFamily="34" charset="0"/>
              </a:rPr>
              <a:t>Infrastructure</a:t>
            </a:r>
            <a:endParaRPr sz="600" kern="0" spc="10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3" name="Graphic 2">
            <a:extLst>
              <a:ext uri="{FF2B5EF4-FFF2-40B4-BE49-F238E27FC236}">
                <a16:creationId xmlns:a16="http://schemas.microsoft.com/office/drawing/2014/main" id="{AFF0847F-B579-41A4-BF46-86D5289A3D22}"/>
              </a:ext>
            </a:extLst>
          </p:cNvPr>
          <p:cNvPicPr>
            <a:picLocks noChangeAspect="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3902" y1="89706" x2="3902" y2="89706"/>
                        <a14:foregroundMark x1="97073" y1="46569" x2="97073" y2="46569"/>
                      </a14:backgroundRemoval>
                    </a14:imgEffect>
                  </a14:imgLayer>
                </a14:imgProps>
              </a:ext>
              <a:ext uri="{28A0092B-C50C-407E-A947-70E740481C1C}">
                <a14:useLocalDpi xmlns:a14="http://schemas.microsoft.com/office/drawing/2010/main"/>
              </a:ext>
            </a:extLst>
          </a:blip>
          <a:srcRect/>
          <a:stretch/>
        </p:blipFill>
        <p:spPr>
          <a:xfrm>
            <a:off x="4777085" y="3963268"/>
            <a:ext cx="279603" cy="277266"/>
          </a:xfrm>
          <a:prstGeom prst="rect">
            <a:avLst/>
          </a:prstGeom>
        </p:spPr>
      </p:pic>
      <p:pic>
        <p:nvPicPr>
          <p:cNvPr id="104" name="Graphic 2">
            <a:extLst>
              <a:ext uri="{FF2B5EF4-FFF2-40B4-BE49-F238E27FC236}">
                <a16:creationId xmlns:a16="http://schemas.microsoft.com/office/drawing/2014/main" id="{6C847841-C795-4C7B-A0E9-24962C9847FB}"/>
              </a:ext>
            </a:extLst>
          </p:cNvPr>
          <p:cNvPicPr>
            <a:picLocks noChangeAspect="1"/>
          </p:cNvPicPr>
          <p:nvPr/>
        </p:nvPicPr>
        <p:blipFill rotWithShape="1">
          <a:blip r:embed="rId24" cstate="email">
            <a:extLst>
              <a:ext uri="{BEBA8EAE-BF5A-486C-A8C5-ECC9F3942E4B}">
                <a14:imgProps xmlns:a14="http://schemas.microsoft.com/office/drawing/2010/main">
                  <a14:imgLayer r:embed="rId26">
                    <a14:imgEffect>
                      <a14:backgroundRemoval t="0" b="100000" l="0" r="100000">
                        <a14:foregroundMark x1="3902" y1="89706" x2="3902" y2="89706"/>
                        <a14:foregroundMark x1="97073" y1="46569" x2="97073" y2="46569"/>
                      </a14:backgroundRemoval>
                    </a14:imgEffect>
                  </a14:imgLayer>
                </a14:imgProps>
              </a:ext>
              <a:ext uri="{28A0092B-C50C-407E-A947-70E740481C1C}">
                <a14:useLocalDpi xmlns:a14="http://schemas.microsoft.com/office/drawing/2010/main"/>
              </a:ext>
            </a:extLst>
          </a:blip>
          <a:srcRect/>
          <a:stretch/>
        </p:blipFill>
        <p:spPr>
          <a:xfrm>
            <a:off x="5452991" y="3963268"/>
            <a:ext cx="279603" cy="277266"/>
          </a:xfrm>
          <a:prstGeom prst="rect">
            <a:avLst/>
          </a:prstGeom>
        </p:spPr>
      </p:pic>
      <p:pic>
        <p:nvPicPr>
          <p:cNvPr id="105" name="Graphic 2">
            <a:extLst>
              <a:ext uri="{FF2B5EF4-FFF2-40B4-BE49-F238E27FC236}">
                <a16:creationId xmlns:a16="http://schemas.microsoft.com/office/drawing/2014/main" id="{77C669DA-9F43-4FA6-910A-2DFE1898C796}"/>
              </a:ext>
            </a:extLst>
          </p:cNvPr>
          <p:cNvPicPr>
            <a:picLocks noChangeAspect="1"/>
          </p:cNvPicPr>
          <p:nvPr/>
        </p:nvPicPr>
        <p:blipFill rotWithShape="1">
          <a:blip r:embed="rId24" cstate="email">
            <a:extLst>
              <a:ext uri="{BEBA8EAE-BF5A-486C-A8C5-ECC9F3942E4B}">
                <a14:imgProps xmlns:a14="http://schemas.microsoft.com/office/drawing/2010/main">
                  <a14:imgLayer r:embed="rId26">
                    <a14:imgEffect>
                      <a14:backgroundRemoval t="0" b="100000" l="0" r="100000">
                        <a14:foregroundMark x1="3902" y1="89706" x2="3902" y2="89706"/>
                        <a14:foregroundMark x1="97073" y1="46569" x2="97073" y2="46569"/>
                      </a14:backgroundRemoval>
                    </a14:imgEffect>
                  </a14:imgLayer>
                </a14:imgProps>
              </a:ext>
              <a:ext uri="{28A0092B-C50C-407E-A947-70E740481C1C}">
                <a14:useLocalDpi xmlns:a14="http://schemas.microsoft.com/office/drawing/2010/main"/>
              </a:ext>
            </a:extLst>
          </a:blip>
          <a:srcRect/>
          <a:stretch/>
        </p:blipFill>
        <p:spPr>
          <a:xfrm>
            <a:off x="6102853" y="3963268"/>
            <a:ext cx="279603" cy="277266"/>
          </a:xfrm>
          <a:prstGeom prst="rect">
            <a:avLst/>
          </a:prstGeom>
        </p:spPr>
      </p:pic>
      <p:sp>
        <p:nvSpPr>
          <p:cNvPr id="106" name="Translate">
            <a:extLst>
              <a:ext uri="{FF2B5EF4-FFF2-40B4-BE49-F238E27FC236}">
                <a16:creationId xmlns:a16="http://schemas.microsoft.com/office/drawing/2014/main" id="{5A6C6AF8-CB31-438C-A10A-46602FC32F71}"/>
              </a:ext>
            </a:extLst>
          </p:cNvPr>
          <p:cNvSpPr txBox="1"/>
          <p:nvPr/>
        </p:nvSpPr>
        <p:spPr>
          <a:xfrm>
            <a:off x="4613489" y="4322888"/>
            <a:ext cx="621897" cy="2174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 P3 </a:t>
            </a:r>
            <a:br>
              <a:rPr lang="en-US"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&amp; P3N</a:t>
            </a:r>
            <a:endParaRPr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Translate">
            <a:extLst>
              <a:ext uri="{FF2B5EF4-FFF2-40B4-BE49-F238E27FC236}">
                <a16:creationId xmlns:a16="http://schemas.microsoft.com/office/drawing/2014/main" id="{1CAAFC49-E4BA-42EE-BED1-C30C15A8D24E}"/>
              </a:ext>
            </a:extLst>
          </p:cNvPr>
          <p:cNvSpPr txBox="1"/>
          <p:nvPr/>
        </p:nvSpPr>
        <p:spPr>
          <a:xfrm>
            <a:off x="5322162" y="4322888"/>
            <a:ext cx="555149"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 C5</a:t>
            </a:r>
            <a:endParaRPr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Translate">
            <a:extLst>
              <a:ext uri="{FF2B5EF4-FFF2-40B4-BE49-F238E27FC236}">
                <a16:creationId xmlns:a16="http://schemas.microsoft.com/office/drawing/2014/main" id="{533C8AB2-08A1-4A59-AA87-5DFBA6029B14}"/>
              </a:ext>
            </a:extLst>
          </p:cNvPr>
          <p:cNvSpPr txBox="1"/>
          <p:nvPr/>
        </p:nvSpPr>
        <p:spPr>
          <a:xfrm>
            <a:off x="6006396" y="4322888"/>
            <a:ext cx="485193"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FPGAs</a:t>
            </a:r>
            <a:endParaRPr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ranslate">
            <a:extLst>
              <a:ext uri="{FF2B5EF4-FFF2-40B4-BE49-F238E27FC236}">
                <a16:creationId xmlns:a16="http://schemas.microsoft.com/office/drawing/2014/main" id="{47F57117-B467-4BAD-8C2E-6F42FFE9C3BC}"/>
              </a:ext>
            </a:extLst>
          </p:cNvPr>
          <p:cNvSpPr txBox="1"/>
          <p:nvPr/>
        </p:nvSpPr>
        <p:spPr>
          <a:xfrm>
            <a:off x="6593288" y="4322888"/>
            <a:ext cx="968018" cy="1251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GREENGRASS</a:t>
            </a:r>
            <a:endParaRPr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0" name="Graphic 9">
            <a:extLst>
              <a:ext uri="{FF2B5EF4-FFF2-40B4-BE49-F238E27FC236}">
                <a16:creationId xmlns:a16="http://schemas.microsoft.com/office/drawing/2014/main" id="{003D6782-2071-49B0-A6B6-FFB736E9468B}"/>
              </a:ext>
            </a:extLst>
          </p:cNvPr>
          <p:cNvPicPr>
            <a:picLocks noChangeAspect="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44175" y1="43350" x2="44175" y2="43350"/>
                        <a14:foregroundMark x1="36893" y1="73892" x2="36893" y2="73892"/>
                        <a14:foregroundMark x1="56311" y1="73892" x2="56311" y2="73892"/>
                        <a14:foregroundMark x1="73786" y1="52217" x2="73786" y2="52217"/>
                        <a14:foregroundMark x1="73786" y1="34975" x2="73786" y2="34975"/>
                      </a14:backgroundRemoval>
                    </a14:imgEffect>
                  </a14:imgLayer>
                </a14:imgProps>
              </a:ext>
              <a:ext uri="{28A0092B-C50C-407E-A947-70E740481C1C}">
                <a14:useLocalDpi xmlns:a14="http://schemas.microsoft.com/office/drawing/2010/main"/>
              </a:ext>
            </a:extLst>
          </a:blip>
          <a:srcRect/>
          <a:stretch/>
        </p:blipFill>
        <p:spPr>
          <a:xfrm>
            <a:off x="6943253" y="3975987"/>
            <a:ext cx="279604" cy="275708"/>
          </a:xfrm>
          <a:prstGeom prst="rect">
            <a:avLst/>
          </a:prstGeom>
        </p:spPr>
      </p:pic>
      <p:sp>
        <p:nvSpPr>
          <p:cNvPr id="112" name="Translate">
            <a:extLst>
              <a:ext uri="{FF2B5EF4-FFF2-40B4-BE49-F238E27FC236}">
                <a16:creationId xmlns:a16="http://schemas.microsoft.com/office/drawing/2014/main" id="{50431FD8-BB3F-4178-8FBA-FA10DED4E1A3}"/>
              </a:ext>
            </a:extLst>
          </p:cNvPr>
          <p:cNvSpPr txBox="1"/>
          <p:nvPr/>
        </p:nvSpPr>
        <p:spPr>
          <a:xfrm>
            <a:off x="7663005" y="4322888"/>
            <a:ext cx="838752" cy="2174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6254" tIns="16254" rIns="16254" bIns="16254" numCol="1" anchor="t">
            <a:spAutoFit/>
          </a:bodyPr>
          <a:lstStyle>
            <a:lvl1pPr algn="ctr">
              <a:defRPr sz="2800" spc="600">
                <a:solidFill>
                  <a:srgbClr val="FFFFFF"/>
                </a:solidFill>
                <a:latin typeface="Amazon Ember"/>
                <a:ea typeface="Amazon Ember"/>
                <a:cs typeface="Amazon Ember"/>
                <a:sym typeface="Amazon Ember"/>
              </a:defRPr>
            </a:lvl1pPr>
          </a:lstStyle>
          <a:p>
            <a:pPr defTabSz="940162" hangingPunct="0"/>
            <a:r>
              <a:rPr lang="en-US"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ELASTIC</a:t>
            </a:r>
            <a:br>
              <a:rPr lang="en-US"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INFERENCE</a:t>
            </a:r>
            <a:endParaRPr sz="600" kern="0" spc="358"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326931" y="1431097"/>
            <a:ext cx="238995" cy="238995"/>
          </a:xfrm>
          <a:prstGeom prst="rect">
            <a:avLst/>
          </a:prstGeom>
        </p:spPr>
      </p:pic>
      <p:pic>
        <p:nvPicPr>
          <p:cNvPr id="9" name="Picture 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688416" y="1455614"/>
            <a:ext cx="198469" cy="198469"/>
          </a:xfrm>
          <a:prstGeom prst="rect">
            <a:avLst/>
          </a:prstGeom>
        </p:spPr>
      </p:pic>
      <p:pic>
        <p:nvPicPr>
          <p:cNvPr id="10" name="Picture 9"/>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8403246" y="1444319"/>
            <a:ext cx="233711" cy="233711"/>
          </a:xfrm>
          <a:prstGeom prst="rect">
            <a:avLst/>
          </a:prstGeom>
        </p:spPr>
      </p:pic>
      <p:pic>
        <p:nvPicPr>
          <p:cNvPr id="13" name="Picture 12"/>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7374415" y="3975987"/>
            <a:ext cx="1326999" cy="340568"/>
          </a:xfrm>
          <a:prstGeom prst="rect">
            <a:avLst/>
          </a:prstGeom>
        </p:spPr>
      </p:pic>
      <p:sp>
        <p:nvSpPr>
          <p:cNvPr id="69" name="Rekognition">
            <a:extLst>
              <a:ext uri="{FF2B5EF4-FFF2-40B4-BE49-F238E27FC236}">
                <a16:creationId xmlns:a16="http://schemas.microsoft.com/office/drawing/2014/main" id="{B774F760-EBEA-6C49-9457-046F40467AED}"/>
              </a:ext>
            </a:extLst>
          </p:cNvPr>
          <p:cNvSpPr txBox="1"/>
          <p:nvPr/>
        </p:nvSpPr>
        <p:spPr>
          <a:xfrm>
            <a:off x="4402043" y="3178434"/>
            <a:ext cx="1169742" cy="1282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700" kern="0" spc="67" dirty="0">
                <a:latin typeface="Amazon Ember" panose="020B0603020204020204" pitchFamily="34" charset="0"/>
                <a:ea typeface="Amazon Ember" panose="020B0603020204020204" pitchFamily="34" charset="0"/>
                <a:cs typeface="Amazon Ember" panose="020B0603020204020204" pitchFamily="34" charset="0"/>
              </a:rPr>
              <a:t>Reinforcement learning</a:t>
            </a:r>
            <a:endParaRPr sz="700" kern="0" spc="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p:cNvSpPr/>
          <p:nvPr/>
        </p:nvSpPr>
        <p:spPr>
          <a:xfrm>
            <a:off x="1722829" y="3121338"/>
            <a:ext cx="2337227" cy="415498"/>
          </a:xfrm>
          <a:prstGeom prst="rect">
            <a:avLst/>
          </a:prstGeom>
        </p:spPr>
        <p:txBody>
          <a:bodyPr wrap="square">
            <a:spAutoFit/>
          </a:bodyPr>
          <a:lstStyle/>
          <a:p>
            <a:pPr defTabSz="587601" hangingPunct="0"/>
            <a:r>
              <a:rPr lang="en-US" sz="700" kern="0" spc="7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Algorithms &amp; models </a:t>
            </a:r>
            <a:r>
              <a:rPr lang="en-US" sz="700" kern="0" spc="224"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MARKETPLACE </a:t>
            </a:r>
          </a:p>
          <a:p>
            <a:pPr defTabSz="587601" hangingPunct="0"/>
            <a:r>
              <a:rPr lang="en-US" sz="700" kern="0" spc="224"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MACHINE LEARNING)</a:t>
            </a:r>
          </a:p>
        </p:txBody>
      </p:sp>
      <p:sp>
        <p:nvSpPr>
          <p:cNvPr id="76" name="Title 1">
            <a:extLst>
              <a:ext uri="{FF2B5EF4-FFF2-40B4-BE49-F238E27FC236}">
                <a16:creationId xmlns:a16="http://schemas.microsoft.com/office/drawing/2014/main" id="{1071EE45-AD02-5D46-BB98-A109A25ABB5F}"/>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The Amazon ML stack: Broadest &amp; deepest set of capabilities</a:t>
            </a:r>
          </a:p>
        </p:txBody>
      </p:sp>
      <p:sp>
        <p:nvSpPr>
          <p:cNvPr id="68" name="Rectangle 67">
            <a:extLst>
              <a:ext uri="{FF2B5EF4-FFF2-40B4-BE49-F238E27FC236}">
                <a16:creationId xmlns:a16="http://schemas.microsoft.com/office/drawing/2014/main" id="{B91B62D4-22C8-0D4F-BFC3-8F88A5B7ADAD}"/>
              </a:ext>
            </a:extLst>
          </p:cNvPr>
          <p:cNvSpPr/>
          <p:nvPr/>
        </p:nvSpPr>
        <p:spPr bwMode="auto">
          <a:xfrm>
            <a:off x="0" y="943115"/>
            <a:ext cx="9011478" cy="1155553"/>
          </a:xfrm>
          <a:prstGeom prst="rect">
            <a:avLst/>
          </a:prstGeom>
          <a:gradFill>
            <a:gsLst>
              <a:gs pos="86000">
                <a:srgbClr val="12232C">
                  <a:alpha val="20000"/>
                </a:srgbClr>
              </a:gs>
              <a:gs pos="100000">
                <a:schemeClr val="bg1">
                  <a:lumMod val="65000"/>
                </a:schemeClr>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243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D18C38-147B-6049-A4B6-1F3B62D6DCE2}"/>
              </a:ext>
            </a:extLst>
          </p:cNvPr>
          <p:cNvPicPr>
            <a:picLocks noChangeAspect="1"/>
          </p:cNvPicPr>
          <p:nvPr/>
        </p:nvPicPr>
        <p:blipFill>
          <a:blip r:embed="rId2"/>
          <a:stretch>
            <a:fillRect/>
          </a:stretch>
        </p:blipFill>
        <p:spPr>
          <a:xfrm>
            <a:off x="1728358" y="823138"/>
            <a:ext cx="5001162" cy="3900521"/>
          </a:xfrm>
          <a:prstGeom prst="rect">
            <a:avLst/>
          </a:prstGeom>
        </p:spPr>
      </p:pic>
      <p:pic>
        <p:nvPicPr>
          <p:cNvPr id="3" name="Picture 2">
            <a:extLst>
              <a:ext uri="{FF2B5EF4-FFF2-40B4-BE49-F238E27FC236}">
                <a16:creationId xmlns:a16="http://schemas.microsoft.com/office/drawing/2014/main" id="{950523BC-90DC-B942-86D2-0FBB8D8F075B}"/>
              </a:ext>
            </a:extLst>
          </p:cNvPr>
          <p:cNvPicPr>
            <a:picLocks noChangeAspect="1"/>
          </p:cNvPicPr>
          <p:nvPr/>
        </p:nvPicPr>
        <p:blipFill>
          <a:blip r:embed="rId3"/>
          <a:stretch>
            <a:fillRect/>
          </a:stretch>
        </p:blipFill>
        <p:spPr>
          <a:xfrm>
            <a:off x="101697" y="1697360"/>
            <a:ext cx="1299252" cy="1948878"/>
          </a:xfrm>
          <a:prstGeom prst="rect">
            <a:avLst/>
          </a:prstGeom>
        </p:spPr>
      </p:pic>
      <p:pic>
        <p:nvPicPr>
          <p:cNvPr id="5" name="Graphic 4">
            <a:extLst>
              <a:ext uri="{FF2B5EF4-FFF2-40B4-BE49-F238E27FC236}">
                <a16:creationId xmlns:a16="http://schemas.microsoft.com/office/drawing/2014/main" id="{EFEE7AF6-BF30-4D4C-81D8-0B065248462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2030" y="1985999"/>
            <a:ext cx="588539" cy="600310"/>
          </a:xfrm>
          <a:prstGeom prst="rect">
            <a:avLst/>
          </a:prstGeom>
        </p:spPr>
      </p:pic>
      <p:cxnSp>
        <p:nvCxnSpPr>
          <p:cNvPr id="6" name="Straight Arrow Connector 5">
            <a:extLst>
              <a:ext uri="{FF2B5EF4-FFF2-40B4-BE49-F238E27FC236}">
                <a16:creationId xmlns:a16="http://schemas.microsoft.com/office/drawing/2014/main" id="{12904C10-7437-4344-B409-7EAF870F69A2}"/>
              </a:ext>
            </a:extLst>
          </p:cNvPr>
          <p:cNvCxnSpPr>
            <a:cxnSpLocks/>
          </p:cNvCxnSpPr>
          <p:nvPr/>
        </p:nvCxnSpPr>
        <p:spPr>
          <a:xfrm>
            <a:off x="1050569" y="2298181"/>
            <a:ext cx="97449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C14C5B-55FA-0C48-B833-A744220958D8}"/>
              </a:ext>
            </a:extLst>
          </p:cNvPr>
          <p:cNvPicPr>
            <a:picLocks noChangeAspect="1"/>
          </p:cNvPicPr>
          <p:nvPr/>
        </p:nvPicPr>
        <p:blipFill>
          <a:blip r:embed="rId6"/>
          <a:stretch>
            <a:fillRect/>
          </a:stretch>
        </p:blipFill>
        <p:spPr>
          <a:xfrm>
            <a:off x="7056930" y="1697360"/>
            <a:ext cx="1821037" cy="1212811"/>
          </a:xfrm>
          <a:prstGeom prst="rect">
            <a:avLst/>
          </a:prstGeom>
        </p:spPr>
      </p:pic>
      <p:cxnSp>
        <p:nvCxnSpPr>
          <p:cNvPr id="13" name="Straight Arrow Connector 12">
            <a:extLst>
              <a:ext uri="{FF2B5EF4-FFF2-40B4-BE49-F238E27FC236}">
                <a16:creationId xmlns:a16="http://schemas.microsoft.com/office/drawing/2014/main" id="{09EB04F4-D5CA-9940-8A47-4C409638CF5F}"/>
              </a:ext>
            </a:extLst>
          </p:cNvPr>
          <p:cNvCxnSpPr>
            <a:cxnSpLocks/>
          </p:cNvCxnSpPr>
          <p:nvPr/>
        </p:nvCxnSpPr>
        <p:spPr>
          <a:xfrm>
            <a:off x="6651088" y="2298639"/>
            <a:ext cx="109837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11607DE1-C58F-7141-8FAA-5669359F9FD8}"/>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Chatbots with Amazon Lex</a:t>
            </a:r>
          </a:p>
        </p:txBody>
      </p:sp>
    </p:spTree>
    <p:extLst>
      <p:ext uri="{BB962C8B-B14F-4D97-AF65-F5344CB8AC3E}">
        <p14:creationId xmlns:p14="http://schemas.microsoft.com/office/powerpoint/2010/main" val="4025688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FF7725F-934A-CB4B-970F-85F624D25524}"/>
              </a:ext>
            </a:extLst>
          </p:cNvPr>
          <p:cNvGrpSpPr/>
          <p:nvPr/>
        </p:nvGrpSpPr>
        <p:grpSpPr>
          <a:xfrm>
            <a:off x="1651563" y="1310026"/>
            <a:ext cx="6441508" cy="1478713"/>
            <a:chOff x="0" y="1325602"/>
            <a:chExt cx="8852914" cy="2032275"/>
          </a:xfrm>
        </p:grpSpPr>
        <p:sp>
          <p:nvSpPr>
            <p:cNvPr id="2" name="TextBox 1">
              <a:extLst>
                <a:ext uri="{FF2B5EF4-FFF2-40B4-BE49-F238E27FC236}">
                  <a16:creationId xmlns:a16="http://schemas.microsoft.com/office/drawing/2014/main" id="{BDCEEA2F-0AFC-6349-BE4B-012F9DF2F7AA}"/>
                </a:ext>
              </a:extLst>
            </p:cNvPr>
            <p:cNvSpPr txBox="1"/>
            <p:nvPr/>
          </p:nvSpPr>
          <p:spPr>
            <a:xfrm>
              <a:off x="75539" y="2834657"/>
              <a:ext cx="1463040" cy="523220"/>
            </a:xfrm>
            <a:prstGeom prst="rect">
              <a:avLst/>
            </a:prstGeom>
            <a:noFill/>
          </p:spPr>
          <p:txBody>
            <a:bodyPr wrap="none" rtlCol="0">
              <a:noAutofit/>
            </a:bodyPr>
            <a:lstStyle/>
            <a:p>
              <a:pPr algn="ctr"/>
              <a:r>
                <a:rPr lang="en-US" sz="1100" dirty="0">
                  <a:solidFill>
                    <a:srgbClr val="FFFFFF"/>
                  </a:solidFill>
                  <a:latin typeface="Amazon Ember" charset="0"/>
                  <a:ea typeface="Amazon Ember" charset="0"/>
                  <a:cs typeface="Amazon Ember" charset="0"/>
                </a:rPr>
                <a:t>Object and Scene</a:t>
              </a:r>
            </a:p>
            <a:p>
              <a:pPr algn="ctr"/>
              <a:r>
                <a:rPr lang="en-US" sz="1100" dirty="0">
                  <a:solidFill>
                    <a:srgbClr val="FFFFFF"/>
                  </a:solidFill>
                  <a:latin typeface="Amazon Ember" charset="0"/>
                  <a:ea typeface="Amazon Ember" charset="0"/>
                  <a:cs typeface="Amazon Ember" charset="0"/>
                </a:rPr>
                <a:t>Detection</a:t>
              </a:r>
            </a:p>
          </p:txBody>
        </p:sp>
        <p:sp>
          <p:nvSpPr>
            <p:cNvPr id="3" name="TextBox 2">
              <a:extLst>
                <a:ext uri="{FF2B5EF4-FFF2-40B4-BE49-F238E27FC236}">
                  <a16:creationId xmlns:a16="http://schemas.microsoft.com/office/drawing/2014/main" id="{39C574C9-FAFB-C242-AE68-58F5ED3A9A9B}"/>
                </a:ext>
              </a:extLst>
            </p:cNvPr>
            <p:cNvSpPr txBox="1"/>
            <p:nvPr/>
          </p:nvSpPr>
          <p:spPr>
            <a:xfrm>
              <a:off x="1471597" y="2834657"/>
              <a:ext cx="1463040" cy="523220"/>
            </a:xfrm>
            <a:prstGeom prst="rect">
              <a:avLst/>
            </a:prstGeom>
            <a:noFill/>
          </p:spPr>
          <p:txBody>
            <a:bodyPr wrap="none" rtlCol="0">
              <a:noAutofit/>
            </a:bodyPr>
            <a:lstStyle/>
            <a:p>
              <a:pPr algn="ctr"/>
              <a:r>
                <a:rPr lang="en-US" sz="1100" dirty="0">
                  <a:solidFill>
                    <a:srgbClr val="FFFFFF"/>
                  </a:solidFill>
                  <a:latin typeface="Amazon Ember" charset="0"/>
                  <a:ea typeface="Amazon Ember" charset="0"/>
                  <a:cs typeface="Amazon Ember" charset="0"/>
                </a:rPr>
                <a:t>Facial </a:t>
              </a:r>
            </a:p>
            <a:p>
              <a:pPr algn="ctr"/>
              <a:r>
                <a:rPr lang="en-US" sz="1100" dirty="0">
                  <a:solidFill>
                    <a:srgbClr val="FFFFFF"/>
                  </a:solidFill>
                  <a:latin typeface="Amazon Ember" charset="0"/>
                  <a:ea typeface="Amazon Ember" charset="0"/>
                  <a:cs typeface="Amazon Ember" charset="0"/>
                </a:rPr>
                <a:t>Analysis</a:t>
              </a:r>
            </a:p>
          </p:txBody>
        </p:sp>
        <p:sp>
          <p:nvSpPr>
            <p:cNvPr id="4" name="TextBox 3">
              <a:extLst>
                <a:ext uri="{FF2B5EF4-FFF2-40B4-BE49-F238E27FC236}">
                  <a16:creationId xmlns:a16="http://schemas.microsoft.com/office/drawing/2014/main" id="{82CBCA52-A705-F749-9740-19A5EBF98261}"/>
                </a:ext>
              </a:extLst>
            </p:cNvPr>
            <p:cNvSpPr txBox="1"/>
            <p:nvPr/>
          </p:nvSpPr>
          <p:spPr>
            <a:xfrm>
              <a:off x="2967695" y="2834657"/>
              <a:ext cx="1463040" cy="523220"/>
            </a:xfrm>
            <a:prstGeom prst="rect">
              <a:avLst/>
            </a:prstGeom>
            <a:noFill/>
          </p:spPr>
          <p:txBody>
            <a:bodyPr wrap="none" rtlCol="0">
              <a:noAutofit/>
            </a:bodyPr>
            <a:lstStyle/>
            <a:p>
              <a:pPr algn="ctr"/>
              <a:r>
                <a:rPr lang="en-US" sz="1100" dirty="0">
                  <a:solidFill>
                    <a:srgbClr val="FFFFFF"/>
                  </a:solidFill>
                  <a:latin typeface="Amazon Ember" charset="0"/>
                  <a:ea typeface="Amazon Ember" charset="0"/>
                  <a:cs typeface="Amazon Ember" charset="0"/>
                </a:rPr>
                <a:t>Face</a:t>
              </a:r>
            </a:p>
            <a:p>
              <a:pPr algn="ctr"/>
              <a:r>
                <a:rPr lang="en-US" sz="1100" dirty="0">
                  <a:solidFill>
                    <a:srgbClr val="FFFFFF"/>
                  </a:solidFill>
                  <a:latin typeface="Amazon Ember" charset="0"/>
                  <a:ea typeface="Amazon Ember" charset="0"/>
                  <a:cs typeface="Amazon Ember" charset="0"/>
                </a:rPr>
                <a:t>Recognition</a:t>
              </a:r>
            </a:p>
          </p:txBody>
        </p:sp>
        <p:sp>
          <p:nvSpPr>
            <p:cNvPr id="5" name="TextBox 4">
              <a:extLst>
                <a:ext uri="{FF2B5EF4-FFF2-40B4-BE49-F238E27FC236}">
                  <a16:creationId xmlns:a16="http://schemas.microsoft.com/office/drawing/2014/main" id="{6B6192BE-4BFD-144C-915E-9FDD4F046D16}"/>
                </a:ext>
              </a:extLst>
            </p:cNvPr>
            <p:cNvSpPr txBox="1"/>
            <p:nvPr/>
          </p:nvSpPr>
          <p:spPr>
            <a:xfrm>
              <a:off x="7389874" y="2834658"/>
              <a:ext cx="1463040" cy="523219"/>
            </a:xfrm>
            <a:prstGeom prst="rect">
              <a:avLst/>
            </a:prstGeom>
            <a:noFill/>
          </p:spPr>
          <p:txBody>
            <a:bodyPr wrap="square" rtlCol="0">
              <a:noAutofit/>
            </a:bodyPr>
            <a:lstStyle/>
            <a:p>
              <a:pPr algn="ctr"/>
              <a:r>
                <a:rPr lang="en-US" sz="1100" dirty="0">
                  <a:solidFill>
                    <a:srgbClr val="FFFFFF"/>
                  </a:solidFill>
                  <a:latin typeface="Amazon Ember" charset="0"/>
                  <a:ea typeface="Amazon Ember" charset="0"/>
                  <a:cs typeface="Amazon Ember" charset="0"/>
                </a:rPr>
                <a:t>Text in Image</a:t>
              </a:r>
            </a:p>
          </p:txBody>
        </p:sp>
        <p:sp>
          <p:nvSpPr>
            <p:cNvPr id="6" name="TextBox 5">
              <a:extLst>
                <a:ext uri="{FF2B5EF4-FFF2-40B4-BE49-F238E27FC236}">
                  <a16:creationId xmlns:a16="http://schemas.microsoft.com/office/drawing/2014/main" id="{75CC1997-FCEF-204E-ADBE-B107FC798B33}"/>
                </a:ext>
              </a:extLst>
            </p:cNvPr>
            <p:cNvSpPr txBox="1"/>
            <p:nvPr/>
          </p:nvSpPr>
          <p:spPr>
            <a:xfrm>
              <a:off x="4447265" y="2834657"/>
              <a:ext cx="1463040" cy="523220"/>
            </a:xfrm>
            <a:prstGeom prst="rect">
              <a:avLst/>
            </a:prstGeom>
            <a:noFill/>
          </p:spPr>
          <p:txBody>
            <a:bodyPr wrap="square" rtlCol="0">
              <a:noAutofit/>
            </a:bodyPr>
            <a:lstStyle/>
            <a:p>
              <a:pPr algn="ctr"/>
              <a:r>
                <a:rPr lang="en-US" sz="1100" dirty="0">
                  <a:solidFill>
                    <a:srgbClr val="FFFFFF"/>
                  </a:solidFill>
                  <a:latin typeface="Amazon Ember" charset="0"/>
                  <a:ea typeface="Amazon Ember" charset="0"/>
                  <a:cs typeface="Amazon Ember" charset="0"/>
                </a:rPr>
                <a:t>Unsafe Image Detection</a:t>
              </a:r>
            </a:p>
          </p:txBody>
        </p:sp>
        <p:sp>
          <p:nvSpPr>
            <p:cNvPr id="7" name="TextBox 6">
              <a:extLst>
                <a:ext uri="{FF2B5EF4-FFF2-40B4-BE49-F238E27FC236}">
                  <a16:creationId xmlns:a16="http://schemas.microsoft.com/office/drawing/2014/main" id="{E829AA87-A0CB-064E-8F8E-A109397449D6}"/>
                </a:ext>
              </a:extLst>
            </p:cNvPr>
            <p:cNvSpPr txBox="1"/>
            <p:nvPr/>
          </p:nvSpPr>
          <p:spPr>
            <a:xfrm>
              <a:off x="5949502" y="2834657"/>
              <a:ext cx="1463040" cy="523220"/>
            </a:xfrm>
            <a:prstGeom prst="rect">
              <a:avLst/>
            </a:prstGeom>
            <a:noFill/>
          </p:spPr>
          <p:txBody>
            <a:bodyPr wrap="square" rtlCol="0">
              <a:noAutofit/>
            </a:bodyPr>
            <a:lstStyle/>
            <a:p>
              <a:pPr algn="ctr"/>
              <a:r>
                <a:rPr lang="en-US" sz="1100" dirty="0">
                  <a:solidFill>
                    <a:srgbClr val="FFFFFF"/>
                  </a:solidFill>
                  <a:latin typeface="Amazon Ember" charset="0"/>
                  <a:ea typeface="Amazon Ember" charset="0"/>
                  <a:cs typeface="Amazon Ember" charset="0"/>
                </a:rPr>
                <a:t>Celebrity Recognition</a:t>
              </a:r>
            </a:p>
          </p:txBody>
        </p:sp>
        <p:pic>
          <p:nvPicPr>
            <p:cNvPr id="8" name="Picture 7" descr="intro-img-03.png">
              <a:extLst>
                <a:ext uri="{FF2B5EF4-FFF2-40B4-BE49-F238E27FC236}">
                  <a16:creationId xmlns:a16="http://schemas.microsoft.com/office/drawing/2014/main" id="{B138A235-B9C4-AD41-94D5-8D8ACCCBED81}"/>
                </a:ext>
              </a:extLst>
            </p:cNvPr>
            <p:cNvPicPr>
              <a:picLocks noChangeAspect="1"/>
            </p:cNvPicPr>
            <p:nvPr/>
          </p:nvPicPr>
          <p:blipFill rotWithShape="1">
            <a:blip r:embed="rId2">
              <a:extLst>
                <a:ext uri="{28A0092B-C50C-407E-A947-70E740481C1C}">
                  <a14:useLocalDpi xmlns:a14="http://schemas.microsoft.com/office/drawing/2010/main" val="0"/>
                </a:ext>
              </a:extLst>
            </a:blip>
            <a:srcRect t="30669" r="75346" b="24106"/>
            <a:stretch/>
          </p:blipFill>
          <p:spPr>
            <a:xfrm>
              <a:off x="0" y="1325602"/>
              <a:ext cx="1425333" cy="1472893"/>
            </a:xfrm>
            <a:prstGeom prst="rect">
              <a:avLst/>
            </a:prstGeom>
          </p:spPr>
        </p:pic>
        <p:pic>
          <p:nvPicPr>
            <p:cNvPr id="9" name="Picture 8" descr="intro-img-03.png">
              <a:extLst>
                <a:ext uri="{FF2B5EF4-FFF2-40B4-BE49-F238E27FC236}">
                  <a16:creationId xmlns:a16="http://schemas.microsoft.com/office/drawing/2014/main" id="{3A2F4F51-5092-6E49-A43B-93FB6FC41300}"/>
                </a:ext>
              </a:extLst>
            </p:cNvPr>
            <p:cNvPicPr>
              <a:picLocks noChangeAspect="1"/>
            </p:cNvPicPr>
            <p:nvPr/>
          </p:nvPicPr>
          <p:blipFill rotWithShape="1">
            <a:blip r:embed="rId2">
              <a:extLst>
                <a:ext uri="{28A0092B-C50C-407E-A947-70E740481C1C}">
                  <a14:useLocalDpi xmlns:a14="http://schemas.microsoft.com/office/drawing/2010/main" val="0"/>
                </a:ext>
              </a:extLst>
            </a:blip>
            <a:srcRect l="76338" t="30669" r="2822" b="24106"/>
            <a:stretch/>
          </p:blipFill>
          <p:spPr>
            <a:xfrm>
              <a:off x="3180029" y="1340633"/>
              <a:ext cx="1204857" cy="1472893"/>
            </a:xfrm>
            <a:prstGeom prst="rect">
              <a:avLst/>
            </a:prstGeom>
          </p:spPr>
        </p:pic>
        <p:pic>
          <p:nvPicPr>
            <p:cNvPr id="10" name="Picture 9">
              <a:extLst>
                <a:ext uri="{FF2B5EF4-FFF2-40B4-BE49-F238E27FC236}">
                  <a16:creationId xmlns:a16="http://schemas.microsoft.com/office/drawing/2014/main" id="{721324FA-9A0F-FA43-AFEE-466DFDF379D9}"/>
                </a:ext>
              </a:extLst>
            </p:cNvPr>
            <p:cNvPicPr>
              <a:picLocks noChangeAspect="1"/>
            </p:cNvPicPr>
            <p:nvPr/>
          </p:nvPicPr>
          <p:blipFill>
            <a:blip r:embed="rId3"/>
            <a:stretch>
              <a:fillRect/>
            </a:stretch>
          </p:blipFill>
          <p:spPr>
            <a:xfrm>
              <a:off x="4617121" y="1400584"/>
              <a:ext cx="1250978" cy="1299560"/>
            </a:xfrm>
            <a:prstGeom prst="rect">
              <a:avLst/>
            </a:prstGeom>
          </p:spPr>
        </p:pic>
        <p:pic>
          <p:nvPicPr>
            <p:cNvPr id="11" name="Picture 10">
              <a:extLst>
                <a:ext uri="{FF2B5EF4-FFF2-40B4-BE49-F238E27FC236}">
                  <a16:creationId xmlns:a16="http://schemas.microsoft.com/office/drawing/2014/main" id="{99740AD9-7288-B04C-83DA-A9AA2572A815}"/>
                </a:ext>
              </a:extLst>
            </p:cNvPr>
            <p:cNvPicPr>
              <a:picLocks noChangeAspect="1"/>
            </p:cNvPicPr>
            <p:nvPr/>
          </p:nvPicPr>
          <p:blipFill rotWithShape="1">
            <a:blip r:embed="rId4"/>
            <a:srcRect l="4945" t="3014" r="3280" b="2604"/>
            <a:stretch/>
          </p:blipFill>
          <p:spPr>
            <a:xfrm>
              <a:off x="6158782" y="1392139"/>
              <a:ext cx="1201481" cy="1339821"/>
            </a:xfrm>
            <a:prstGeom prst="rect">
              <a:avLst/>
            </a:prstGeom>
          </p:spPr>
        </p:pic>
        <p:pic>
          <p:nvPicPr>
            <p:cNvPr id="12" name="Picture 11" descr="intro-img-03.png">
              <a:extLst>
                <a:ext uri="{FF2B5EF4-FFF2-40B4-BE49-F238E27FC236}">
                  <a16:creationId xmlns:a16="http://schemas.microsoft.com/office/drawing/2014/main" id="{BCA8B617-CF75-FC46-AE00-454017E32241}"/>
                </a:ext>
              </a:extLst>
            </p:cNvPr>
            <p:cNvPicPr>
              <a:picLocks noChangeAspect="1"/>
            </p:cNvPicPr>
            <p:nvPr/>
          </p:nvPicPr>
          <p:blipFill rotWithShape="1">
            <a:blip r:embed="rId2">
              <a:extLst>
                <a:ext uri="{28A0092B-C50C-407E-A947-70E740481C1C}">
                  <a14:useLocalDpi xmlns:a14="http://schemas.microsoft.com/office/drawing/2010/main" val="0"/>
                </a:ext>
              </a:extLst>
            </a:blip>
            <a:srcRect l="27703" t="31843" r="51918" b="24107"/>
            <a:stretch/>
          </p:blipFill>
          <p:spPr>
            <a:xfrm>
              <a:off x="1678254" y="1365258"/>
              <a:ext cx="1206726" cy="1469399"/>
            </a:xfrm>
            <a:prstGeom prst="rect">
              <a:avLst/>
            </a:prstGeom>
          </p:spPr>
        </p:pic>
        <p:pic>
          <p:nvPicPr>
            <p:cNvPr id="13" name="Picture 12">
              <a:extLst>
                <a:ext uri="{FF2B5EF4-FFF2-40B4-BE49-F238E27FC236}">
                  <a16:creationId xmlns:a16="http://schemas.microsoft.com/office/drawing/2014/main" id="{15FA7789-46C2-5544-950D-338B98DB7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6875" y="1342271"/>
              <a:ext cx="1306039" cy="1416186"/>
            </a:xfrm>
            <a:prstGeom prst="rect">
              <a:avLst/>
            </a:prstGeom>
          </p:spPr>
        </p:pic>
      </p:grpSp>
      <p:grpSp>
        <p:nvGrpSpPr>
          <p:cNvPr id="19" name="Group 18">
            <a:extLst>
              <a:ext uri="{FF2B5EF4-FFF2-40B4-BE49-F238E27FC236}">
                <a16:creationId xmlns:a16="http://schemas.microsoft.com/office/drawing/2014/main" id="{75CA5703-EA82-B34D-A904-3A7A1F9218E6}"/>
              </a:ext>
            </a:extLst>
          </p:cNvPr>
          <p:cNvGrpSpPr/>
          <p:nvPr/>
        </p:nvGrpSpPr>
        <p:grpSpPr>
          <a:xfrm>
            <a:off x="3752051" y="3068704"/>
            <a:ext cx="1904662" cy="1230040"/>
            <a:chOff x="2009182" y="2674300"/>
            <a:chExt cx="3635558" cy="2347862"/>
          </a:xfrm>
        </p:grpSpPr>
        <p:pic>
          <p:nvPicPr>
            <p:cNvPr id="15" name="Picture 14">
              <a:extLst>
                <a:ext uri="{FF2B5EF4-FFF2-40B4-BE49-F238E27FC236}">
                  <a16:creationId xmlns:a16="http://schemas.microsoft.com/office/drawing/2014/main" id="{B5555AFD-DD64-1B42-94CE-E5BC4B23578C}"/>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4088978" y="2674300"/>
              <a:ext cx="1368737" cy="1303557"/>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pic>
          <p:nvPicPr>
            <p:cNvPr id="16" name="Picture 15">
              <a:extLst>
                <a:ext uri="{FF2B5EF4-FFF2-40B4-BE49-F238E27FC236}">
                  <a16:creationId xmlns:a16="http://schemas.microsoft.com/office/drawing/2014/main" id="{8AC2C926-3369-3048-A97A-A66665D039C3}"/>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2056334" y="2674300"/>
              <a:ext cx="1368737" cy="1303558"/>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sp>
          <p:nvSpPr>
            <p:cNvPr id="17" name="TextBox 16">
              <a:extLst>
                <a:ext uri="{FF2B5EF4-FFF2-40B4-BE49-F238E27FC236}">
                  <a16:creationId xmlns:a16="http://schemas.microsoft.com/office/drawing/2014/main" id="{1F080C2F-7E9F-EB4C-854A-CC92F604C795}"/>
                </a:ext>
              </a:extLst>
            </p:cNvPr>
            <p:cNvSpPr txBox="1"/>
            <p:nvPr/>
          </p:nvSpPr>
          <p:spPr>
            <a:xfrm>
              <a:off x="2009182" y="4273801"/>
              <a:ext cx="1463040" cy="523220"/>
            </a:xfrm>
            <a:prstGeom prst="rect">
              <a:avLst/>
            </a:prstGeom>
            <a:noFill/>
          </p:spPr>
          <p:txBody>
            <a:bodyPr wrap="none" rtlCol="0">
              <a:noAutofit/>
            </a:bodyPr>
            <a:lstStyle/>
            <a:p>
              <a:pPr algn="ctr"/>
              <a:r>
                <a:rPr lang="en-US" sz="1100" dirty="0">
                  <a:solidFill>
                    <a:srgbClr val="FF9B41"/>
                  </a:solidFill>
                  <a:latin typeface="Amazon Ember" charset="0"/>
                  <a:ea typeface="Amazon Ember" charset="0"/>
                  <a:cs typeface="Amazon Ember" charset="0"/>
                </a:rPr>
                <a:t>Person Tracking</a:t>
              </a:r>
            </a:p>
          </p:txBody>
        </p:sp>
        <p:sp>
          <p:nvSpPr>
            <p:cNvPr id="18" name="TextBox 17">
              <a:extLst>
                <a:ext uri="{FF2B5EF4-FFF2-40B4-BE49-F238E27FC236}">
                  <a16:creationId xmlns:a16="http://schemas.microsoft.com/office/drawing/2014/main" id="{944E9262-121E-F144-9E07-05AB089E5498}"/>
                </a:ext>
              </a:extLst>
            </p:cNvPr>
            <p:cNvSpPr txBox="1"/>
            <p:nvPr/>
          </p:nvSpPr>
          <p:spPr>
            <a:xfrm>
              <a:off x="3780528" y="4277309"/>
              <a:ext cx="1864212" cy="744853"/>
            </a:xfrm>
            <a:prstGeom prst="rect">
              <a:avLst/>
            </a:prstGeom>
            <a:noFill/>
          </p:spPr>
          <p:txBody>
            <a:bodyPr wrap="square" rtlCol="0">
              <a:noAutofit/>
            </a:bodyPr>
            <a:lstStyle/>
            <a:p>
              <a:pPr algn="ctr"/>
              <a:r>
                <a:rPr lang="en-US" sz="1100" dirty="0">
                  <a:solidFill>
                    <a:srgbClr val="FF9B41"/>
                  </a:solidFill>
                  <a:latin typeface="Amazon Ember" charset="0"/>
                  <a:ea typeface="Amazon Ember" charset="0"/>
                  <a:cs typeface="Amazon Ember" charset="0"/>
                </a:rPr>
                <a:t>Real-time Live Stream</a:t>
              </a:r>
            </a:p>
          </p:txBody>
        </p:sp>
      </p:grpSp>
      <p:sp>
        <p:nvSpPr>
          <p:cNvPr id="20" name="Title 1">
            <a:extLst>
              <a:ext uri="{FF2B5EF4-FFF2-40B4-BE49-F238E27FC236}">
                <a16:creationId xmlns:a16="http://schemas.microsoft.com/office/drawing/2014/main" id="{4CF5F6AE-CF6C-EA43-9714-00A04EA23F7B}"/>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Vision: Amazon Rekognition</a:t>
            </a:r>
          </a:p>
        </p:txBody>
      </p:sp>
      <p:sp>
        <p:nvSpPr>
          <p:cNvPr id="21" name="Fulfilment &amp;…">
            <a:extLst>
              <a:ext uri="{FF2B5EF4-FFF2-40B4-BE49-F238E27FC236}">
                <a16:creationId xmlns:a16="http://schemas.microsoft.com/office/drawing/2014/main" id="{61B3F065-2050-CA41-B766-53DBFE80868E}"/>
              </a:ext>
            </a:extLst>
          </p:cNvPr>
          <p:cNvSpPr txBox="1"/>
          <p:nvPr/>
        </p:nvSpPr>
        <p:spPr>
          <a:xfrm>
            <a:off x="588565" y="3367955"/>
            <a:ext cx="1271336" cy="229869"/>
          </a:xfrm>
          <a:prstGeom prst="rect">
            <a:avLst/>
          </a:prstGeom>
          <a:ln w="12700">
            <a:miter lim="400000"/>
          </a:ln>
          <a:extLst>
            <a:ext uri="{C572A759-6A51-4108-AA02-DFA0A04FC94B}">
              <ma14:wrappingTextBoxFlag xmlns="" xmlns:ma14="http://schemas.microsoft.com/office/mac/drawingml/2011/main" val="1"/>
            </a:ext>
          </a:extLst>
        </p:spPr>
        <p:txBody>
          <a:bodyPr wrap="square" lIns="7143" tIns="7143" rIns="7143" bIns="7143" anchor="ctr">
            <a:spAutoFit/>
          </a:bodyPr>
          <a:lstStyle/>
          <a:p>
            <a:pPr defTabSz="270231">
              <a:spcBef>
                <a:spcPct val="20000"/>
              </a:spcBef>
            </a:pPr>
            <a:r>
              <a:rPr lang="en-US" sz="1400" b="1" spc="134"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VIDEO</a:t>
            </a:r>
            <a:endParaRPr lang="en-US" sz="889" b="1" spc="134"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Fulfilment &amp;…">
            <a:extLst>
              <a:ext uri="{FF2B5EF4-FFF2-40B4-BE49-F238E27FC236}">
                <a16:creationId xmlns:a16="http://schemas.microsoft.com/office/drawing/2014/main" id="{F1420976-CEEC-0E46-A21E-6E1D9DD898F1}"/>
              </a:ext>
            </a:extLst>
          </p:cNvPr>
          <p:cNvSpPr txBox="1"/>
          <p:nvPr/>
        </p:nvSpPr>
        <p:spPr>
          <a:xfrm>
            <a:off x="530944" y="1799986"/>
            <a:ext cx="1271336" cy="229869"/>
          </a:xfrm>
          <a:prstGeom prst="rect">
            <a:avLst/>
          </a:prstGeom>
          <a:ln w="12700">
            <a:miter lim="400000"/>
          </a:ln>
          <a:extLst>
            <a:ext uri="{C572A759-6A51-4108-AA02-DFA0A04FC94B}">
              <ma14:wrappingTextBoxFlag xmlns="" xmlns:ma14="http://schemas.microsoft.com/office/mac/drawingml/2011/main" val="1"/>
            </a:ext>
          </a:extLst>
        </p:spPr>
        <p:txBody>
          <a:bodyPr wrap="square" lIns="7143" tIns="7143" rIns="7143" bIns="7143" anchor="ctr">
            <a:spAutoFit/>
          </a:bodyPr>
          <a:lstStyle/>
          <a:p>
            <a:pPr defTabSz="270231">
              <a:spcBef>
                <a:spcPct val="20000"/>
              </a:spcBef>
            </a:pPr>
            <a:r>
              <a:rPr lang="en-US" sz="1400" b="1" spc="134"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IMAGES</a:t>
            </a:r>
          </a:p>
        </p:txBody>
      </p:sp>
    </p:spTree>
    <p:extLst>
      <p:ext uri="{BB962C8B-B14F-4D97-AF65-F5344CB8AC3E}">
        <p14:creationId xmlns:p14="http://schemas.microsoft.com/office/powerpoint/2010/main" val="3639426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FF7725F-934A-CB4B-970F-85F624D25524}"/>
              </a:ext>
            </a:extLst>
          </p:cNvPr>
          <p:cNvGrpSpPr/>
          <p:nvPr/>
        </p:nvGrpSpPr>
        <p:grpSpPr>
          <a:xfrm>
            <a:off x="1651563" y="1310026"/>
            <a:ext cx="6441508" cy="1478713"/>
            <a:chOff x="0" y="1325602"/>
            <a:chExt cx="8852914" cy="2032275"/>
          </a:xfrm>
        </p:grpSpPr>
        <p:sp>
          <p:nvSpPr>
            <p:cNvPr id="2" name="TextBox 1">
              <a:extLst>
                <a:ext uri="{FF2B5EF4-FFF2-40B4-BE49-F238E27FC236}">
                  <a16:creationId xmlns:a16="http://schemas.microsoft.com/office/drawing/2014/main" id="{BDCEEA2F-0AFC-6349-BE4B-012F9DF2F7AA}"/>
                </a:ext>
              </a:extLst>
            </p:cNvPr>
            <p:cNvSpPr txBox="1"/>
            <p:nvPr/>
          </p:nvSpPr>
          <p:spPr>
            <a:xfrm>
              <a:off x="75539" y="2834657"/>
              <a:ext cx="1463040" cy="523220"/>
            </a:xfrm>
            <a:prstGeom prst="rect">
              <a:avLst/>
            </a:prstGeom>
            <a:noFill/>
          </p:spPr>
          <p:txBody>
            <a:bodyPr wrap="none" rtlCol="0">
              <a:noAutofit/>
            </a:bodyPr>
            <a:lstStyle/>
            <a:p>
              <a:pPr algn="ctr"/>
              <a:r>
                <a:rPr lang="en-US" sz="1100" dirty="0">
                  <a:solidFill>
                    <a:srgbClr val="FFFFFF"/>
                  </a:solidFill>
                  <a:latin typeface="Amazon Ember" charset="0"/>
                  <a:ea typeface="Amazon Ember" charset="0"/>
                  <a:cs typeface="Amazon Ember" charset="0"/>
                </a:rPr>
                <a:t>Object and Scene</a:t>
              </a:r>
            </a:p>
            <a:p>
              <a:pPr algn="ctr"/>
              <a:r>
                <a:rPr lang="en-US" sz="1100" dirty="0">
                  <a:solidFill>
                    <a:srgbClr val="FFFFFF"/>
                  </a:solidFill>
                  <a:latin typeface="Amazon Ember" charset="0"/>
                  <a:ea typeface="Amazon Ember" charset="0"/>
                  <a:cs typeface="Amazon Ember" charset="0"/>
                </a:rPr>
                <a:t>Detection</a:t>
              </a:r>
            </a:p>
          </p:txBody>
        </p:sp>
        <p:sp>
          <p:nvSpPr>
            <p:cNvPr id="3" name="TextBox 2">
              <a:extLst>
                <a:ext uri="{FF2B5EF4-FFF2-40B4-BE49-F238E27FC236}">
                  <a16:creationId xmlns:a16="http://schemas.microsoft.com/office/drawing/2014/main" id="{39C574C9-FAFB-C242-AE68-58F5ED3A9A9B}"/>
                </a:ext>
              </a:extLst>
            </p:cNvPr>
            <p:cNvSpPr txBox="1"/>
            <p:nvPr/>
          </p:nvSpPr>
          <p:spPr>
            <a:xfrm>
              <a:off x="1471597" y="2834657"/>
              <a:ext cx="1463040" cy="523220"/>
            </a:xfrm>
            <a:prstGeom prst="rect">
              <a:avLst/>
            </a:prstGeom>
            <a:noFill/>
          </p:spPr>
          <p:txBody>
            <a:bodyPr wrap="none" rtlCol="0">
              <a:noAutofit/>
            </a:bodyPr>
            <a:lstStyle/>
            <a:p>
              <a:pPr algn="ctr"/>
              <a:r>
                <a:rPr lang="en-US" sz="1100" dirty="0">
                  <a:solidFill>
                    <a:srgbClr val="FFFFFF"/>
                  </a:solidFill>
                  <a:latin typeface="Amazon Ember" charset="0"/>
                  <a:ea typeface="Amazon Ember" charset="0"/>
                  <a:cs typeface="Amazon Ember" charset="0"/>
                </a:rPr>
                <a:t>Facial </a:t>
              </a:r>
            </a:p>
            <a:p>
              <a:pPr algn="ctr"/>
              <a:r>
                <a:rPr lang="en-US" sz="1100" dirty="0">
                  <a:solidFill>
                    <a:srgbClr val="FFFFFF"/>
                  </a:solidFill>
                  <a:latin typeface="Amazon Ember" charset="0"/>
                  <a:ea typeface="Amazon Ember" charset="0"/>
                  <a:cs typeface="Amazon Ember" charset="0"/>
                </a:rPr>
                <a:t>Analysis</a:t>
              </a:r>
            </a:p>
          </p:txBody>
        </p:sp>
        <p:sp>
          <p:nvSpPr>
            <p:cNvPr id="4" name="TextBox 3">
              <a:extLst>
                <a:ext uri="{FF2B5EF4-FFF2-40B4-BE49-F238E27FC236}">
                  <a16:creationId xmlns:a16="http://schemas.microsoft.com/office/drawing/2014/main" id="{82CBCA52-A705-F749-9740-19A5EBF98261}"/>
                </a:ext>
              </a:extLst>
            </p:cNvPr>
            <p:cNvSpPr txBox="1"/>
            <p:nvPr/>
          </p:nvSpPr>
          <p:spPr>
            <a:xfrm>
              <a:off x="2967695" y="2834657"/>
              <a:ext cx="1463040" cy="523220"/>
            </a:xfrm>
            <a:prstGeom prst="rect">
              <a:avLst/>
            </a:prstGeom>
            <a:noFill/>
          </p:spPr>
          <p:txBody>
            <a:bodyPr wrap="none" rtlCol="0">
              <a:noAutofit/>
            </a:bodyPr>
            <a:lstStyle/>
            <a:p>
              <a:pPr algn="ctr"/>
              <a:r>
                <a:rPr lang="en-US" sz="1100" dirty="0">
                  <a:solidFill>
                    <a:srgbClr val="FFFFFF"/>
                  </a:solidFill>
                  <a:latin typeface="Amazon Ember" charset="0"/>
                  <a:ea typeface="Amazon Ember" charset="0"/>
                  <a:cs typeface="Amazon Ember" charset="0"/>
                </a:rPr>
                <a:t>Face</a:t>
              </a:r>
            </a:p>
            <a:p>
              <a:pPr algn="ctr"/>
              <a:r>
                <a:rPr lang="en-US" sz="1100" dirty="0">
                  <a:solidFill>
                    <a:srgbClr val="FFFFFF"/>
                  </a:solidFill>
                  <a:latin typeface="Amazon Ember" charset="0"/>
                  <a:ea typeface="Amazon Ember" charset="0"/>
                  <a:cs typeface="Amazon Ember" charset="0"/>
                </a:rPr>
                <a:t>Recognition</a:t>
              </a:r>
            </a:p>
          </p:txBody>
        </p:sp>
        <p:sp>
          <p:nvSpPr>
            <p:cNvPr id="5" name="TextBox 4">
              <a:extLst>
                <a:ext uri="{FF2B5EF4-FFF2-40B4-BE49-F238E27FC236}">
                  <a16:creationId xmlns:a16="http://schemas.microsoft.com/office/drawing/2014/main" id="{6B6192BE-4BFD-144C-915E-9FDD4F046D16}"/>
                </a:ext>
              </a:extLst>
            </p:cNvPr>
            <p:cNvSpPr txBox="1"/>
            <p:nvPr/>
          </p:nvSpPr>
          <p:spPr>
            <a:xfrm>
              <a:off x="7389874" y="2834658"/>
              <a:ext cx="1463040" cy="523219"/>
            </a:xfrm>
            <a:prstGeom prst="rect">
              <a:avLst/>
            </a:prstGeom>
            <a:noFill/>
          </p:spPr>
          <p:txBody>
            <a:bodyPr wrap="square" rtlCol="0">
              <a:noAutofit/>
            </a:bodyPr>
            <a:lstStyle/>
            <a:p>
              <a:pPr algn="ctr"/>
              <a:r>
                <a:rPr lang="en-US" sz="1100" dirty="0">
                  <a:solidFill>
                    <a:srgbClr val="FFFFFF"/>
                  </a:solidFill>
                  <a:latin typeface="Amazon Ember" charset="0"/>
                  <a:ea typeface="Amazon Ember" charset="0"/>
                  <a:cs typeface="Amazon Ember" charset="0"/>
                </a:rPr>
                <a:t>Text in Image</a:t>
              </a:r>
            </a:p>
          </p:txBody>
        </p:sp>
        <p:sp>
          <p:nvSpPr>
            <p:cNvPr id="6" name="TextBox 5">
              <a:extLst>
                <a:ext uri="{FF2B5EF4-FFF2-40B4-BE49-F238E27FC236}">
                  <a16:creationId xmlns:a16="http://schemas.microsoft.com/office/drawing/2014/main" id="{75CC1997-FCEF-204E-ADBE-B107FC798B33}"/>
                </a:ext>
              </a:extLst>
            </p:cNvPr>
            <p:cNvSpPr txBox="1"/>
            <p:nvPr/>
          </p:nvSpPr>
          <p:spPr>
            <a:xfrm>
              <a:off x="4447265" y="2834657"/>
              <a:ext cx="1463040" cy="523220"/>
            </a:xfrm>
            <a:prstGeom prst="rect">
              <a:avLst/>
            </a:prstGeom>
            <a:noFill/>
          </p:spPr>
          <p:txBody>
            <a:bodyPr wrap="square" rtlCol="0">
              <a:noAutofit/>
            </a:bodyPr>
            <a:lstStyle/>
            <a:p>
              <a:pPr algn="ctr"/>
              <a:r>
                <a:rPr lang="en-US" sz="1100" dirty="0">
                  <a:solidFill>
                    <a:srgbClr val="FFFFFF"/>
                  </a:solidFill>
                  <a:latin typeface="Amazon Ember" charset="0"/>
                  <a:ea typeface="Amazon Ember" charset="0"/>
                  <a:cs typeface="Amazon Ember" charset="0"/>
                </a:rPr>
                <a:t>Unsafe Image Detection</a:t>
              </a:r>
            </a:p>
          </p:txBody>
        </p:sp>
        <p:sp>
          <p:nvSpPr>
            <p:cNvPr id="7" name="TextBox 6">
              <a:extLst>
                <a:ext uri="{FF2B5EF4-FFF2-40B4-BE49-F238E27FC236}">
                  <a16:creationId xmlns:a16="http://schemas.microsoft.com/office/drawing/2014/main" id="{E829AA87-A0CB-064E-8F8E-A109397449D6}"/>
                </a:ext>
              </a:extLst>
            </p:cNvPr>
            <p:cNvSpPr txBox="1"/>
            <p:nvPr/>
          </p:nvSpPr>
          <p:spPr>
            <a:xfrm>
              <a:off x="5949502" y="2834657"/>
              <a:ext cx="1463040" cy="523220"/>
            </a:xfrm>
            <a:prstGeom prst="rect">
              <a:avLst/>
            </a:prstGeom>
            <a:noFill/>
          </p:spPr>
          <p:txBody>
            <a:bodyPr wrap="square" rtlCol="0">
              <a:noAutofit/>
            </a:bodyPr>
            <a:lstStyle/>
            <a:p>
              <a:pPr algn="ctr"/>
              <a:r>
                <a:rPr lang="en-US" sz="1100" dirty="0">
                  <a:solidFill>
                    <a:srgbClr val="FFFFFF"/>
                  </a:solidFill>
                  <a:latin typeface="Amazon Ember" charset="0"/>
                  <a:ea typeface="Amazon Ember" charset="0"/>
                  <a:cs typeface="Amazon Ember" charset="0"/>
                </a:rPr>
                <a:t>Celebrity Recognition</a:t>
              </a:r>
            </a:p>
          </p:txBody>
        </p:sp>
        <p:pic>
          <p:nvPicPr>
            <p:cNvPr id="8" name="Picture 7" descr="intro-img-03.png">
              <a:extLst>
                <a:ext uri="{FF2B5EF4-FFF2-40B4-BE49-F238E27FC236}">
                  <a16:creationId xmlns:a16="http://schemas.microsoft.com/office/drawing/2014/main" id="{B138A235-B9C4-AD41-94D5-8D8ACCCBED81}"/>
                </a:ext>
              </a:extLst>
            </p:cNvPr>
            <p:cNvPicPr>
              <a:picLocks noChangeAspect="1"/>
            </p:cNvPicPr>
            <p:nvPr/>
          </p:nvPicPr>
          <p:blipFill rotWithShape="1">
            <a:blip r:embed="rId2">
              <a:extLst>
                <a:ext uri="{28A0092B-C50C-407E-A947-70E740481C1C}">
                  <a14:useLocalDpi xmlns:a14="http://schemas.microsoft.com/office/drawing/2010/main" val="0"/>
                </a:ext>
              </a:extLst>
            </a:blip>
            <a:srcRect t="30669" r="75346" b="24106"/>
            <a:stretch/>
          </p:blipFill>
          <p:spPr>
            <a:xfrm>
              <a:off x="0" y="1325602"/>
              <a:ext cx="1425333" cy="1472893"/>
            </a:xfrm>
            <a:prstGeom prst="rect">
              <a:avLst/>
            </a:prstGeom>
          </p:spPr>
        </p:pic>
        <p:pic>
          <p:nvPicPr>
            <p:cNvPr id="9" name="Picture 8" descr="intro-img-03.png">
              <a:extLst>
                <a:ext uri="{FF2B5EF4-FFF2-40B4-BE49-F238E27FC236}">
                  <a16:creationId xmlns:a16="http://schemas.microsoft.com/office/drawing/2014/main" id="{3A2F4F51-5092-6E49-A43B-93FB6FC41300}"/>
                </a:ext>
              </a:extLst>
            </p:cNvPr>
            <p:cNvPicPr>
              <a:picLocks noChangeAspect="1"/>
            </p:cNvPicPr>
            <p:nvPr/>
          </p:nvPicPr>
          <p:blipFill rotWithShape="1">
            <a:blip r:embed="rId2">
              <a:extLst>
                <a:ext uri="{28A0092B-C50C-407E-A947-70E740481C1C}">
                  <a14:useLocalDpi xmlns:a14="http://schemas.microsoft.com/office/drawing/2010/main" val="0"/>
                </a:ext>
              </a:extLst>
            </a:blip>
            <a:srcRect l="76338" t="30669" r="2822" b="24106"/>
            <a:stretch/>
          </p:blipFill>
          <p:spPr>
            <a:xfrm>
              <a:off x="3180029" y="1340633"/>
              <a:ext cx="1204857" cy="1472893"/>
            </a:xfrm>
            <a:prstGeom prst="rect">
              <a:avLst/>
            </a:prstGeom>
          </p:spPr>
        </p:pic>
        <p:pic>
          <p:nvPicPr>
            <p:cNvPr id="10" name="Picture 9">
              <a:extLst>
                <a:ext uri="{FF2B5EF4-FFF2-40B4-BE49-F238E27FC236}">
                  <a16:creationId xmlns:a16="http://schemas.microsoft.com/office/drawing/2014/main" id="{721324FA-9A0F-FA43-AFEE-466DFDF379D9}"/>
                </a:ext>
              </a:extLst>
            </p:cNvPr>
            <p:cNvPicPr>
              <a:picLocks noChangeAspect="1"/>
            </p:cNvPicPr>
            <p:nvPr/>
          </p:nvPicPr>
          <p:blipFill>
            <a:blip r:embed="rId3"/>
            <a:stretch>
              <a:fillRect/>
            </a:stretch>
          </p:blipFill>
          <p:spPr>
            <a:xfrm>
              <a:off x="4617121" y="1400584"/>
              <a:ext cx="1250978" cy="1299560"/>
            </a:xfrm>
            <a:prstGeom prst="rect">
              <a:avLst/>
            </a:prstGeom>
          </p:spPr>
        </p:pic>
        <p:pic>
          <p:nvPicPr>
            <p:cNvPr id="11" name="Picture 10">
              <a:extLst>
                <a:ext uri="{FF2B5EF4-FFF2-40B4-BE49-F238E27FC236}">
                  <a16:creationId xmlns:a16="http://schemas.microsoft.com/office/drawing/2014/main" id="{99740AD9-7288-B04C-83DA-A9AA2572A815}"/>
                </a:ext>
              </a:extLst>
            </p:cNvPr>
            <p:cNvPicPr>
              <a:picLocks noChangeAspect="1"/>
            </p:cNvPicPr>
            <p:nvPr/>
          </p:nvPicPr>
          <p:blipFill rotWithShape="1">
            <a:blip r:embed="rId4"/>
            <a:srcRect l="4945" t="3014" r="3280" b="2604"/>
            <a:stretch/>
          </p:blipFill>
          <p:spPr>
            <a:xfrm>
              <a:off x="6158782" y="1392139"/>
              <a:ext cx="1201481" cy="1339821"/>
            </a:xfrm>
            <a:prstGeom prst="rect">
              <a:avLst/>
            </a:prstGeom>
          </p:spPr>
        </p:pic>
        <p:pic>
          <p:nvPicPr>
            <p:cNvPr id="12" name="Picture 11" descr="intro-img-03.png">
              <a:extLst>
                <a:ext uri="{FF2B5EF4-FFF2-40B4-BE49-F238E27FC236}">
                  <a16:creationId xmlns:a16="http://schemas.microsoft.com/office/drawing/2014/main" id="{BCA8B617-CF75-FC46-AE00-454017E32241}"/>
                </a:ext>
              </a:extLst>
            </p:cNvPr>
            <p:cNvPicPr>
              <a:picLocks noChangeAspect="1"/>
            </p:cNvPicPr>
            <p:nvPr/>
          </p:nvPicPr>
          <p:blipFill rotWithShape="1">
            <a:blip r:embed="rId2">
              <a:extLst>
                <a:ext uri="{28A0092B-C50C-407E-A947-70E740481C1C}">
                  <a14:useLocalDpi xmlns:a14="http://schemas.microsoft.com/office/drawing/2010/main" val="0"/>
                </a:ext>
              </a:extLst>
            </a:blip>
            <a:srcRect l="27703" t="31843" r="51918" b="24107"/>
            <a:stretch/>
          </p:blipFill>
          <p:spPr>
            <a:xfrm>
              <a:off x="1678254" y="1365258"/>
              <a:ext cx="1206726" cy="1469399"/>
            </a:xfrm>
            <a:prstGeom prst="rect">
              <a:avLst/>
            </a:prstGeom>
          </p:spPr>
        </p:pic>
        <p:pic>
          <p:nvPicPr>
            <p:cNvPr id="13" name="Picture 12">
              <a:extLst>
                <a:ext uri="{FF2B5EF4-FFF2-40B4-BE49-F238E27FC236}">
                  <a16:creationId xmlns:a16="http://schemas.microsoft.com/office/drawing/2014/main" id="{15FA7789-46C2-5544-950D-338B98DB7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6875" y="1342271"/>
              <a:ext cx="1306039" cy="1416186"/>
            </a:xfrm>
            <a:prstGeom prst="rect">
              <a:avLst/>
            </a:prstGeom>
          </p:spPr>
        </p:pic>
      </p:grpSp>
      <p:grpSp>
        <p:nvGrpSpPr>
          <p:cNvPr id="19" name="Group 18">
            <a:extLst>
              <a:ext uri="{FF2B5EF4-FFF2-40B4-BE49-F238E27FC236}">
                <a16:creationId xmlns:a16="http://schemas.microsoft.com/office/drawing/2014/main" id="{75CA5703-EA82-B34D-A904-3A7A1F9218E6}"/>
              </a:ext>
            </a:extLst>
          </p:cNvPr>
          <p:cNvGrpSpPr/>
          <p:nvPr/>
        </p:nvGrpSpPr>
        <p:grpSpPr>
          <a:xfrm>
            <a:off x="3752051" y="3068704"/>
            <a:ext cx="1904662" cy="1230040"/>
            <a:chOff x="2009182" y="2674300"/>
            <a:chExt cx="3635558" cy="2347862"/>
          </a:xfrm>
        </p:grpSpPr>
        <p:pic>
          <p:nvPicPr>
            <p:cNvPr id="15" name="Picture 14">
              <a:extLst>
                <a:ext uri="{FF2B5EF4-FFF2-40B4-BE49-F238E27FC236}">
                  <a16:creationId xmlns:a16="http://schemas.microsoft.com/office/drawing/2014/main" id="{B5555AFD-DD64-1B42-94CE-E5BC4B23578C}"/>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4088978" y="2674300"/>
              <a:ext cx="1368737" cy="1303557"/>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pic>
          <p:nvPicPr>
            <p:cNvPr id="16" name="Picture 15">
              <a:extLst>
                <a:ext uri="{FF2B5EF4-FFF2-40B4-BE49-F238E27FC236}">
                  <a16:creationId xmlns:a16="http://schemas.microsoft.com/office/drawing/2014/main" id="{8AC2C926-3369-3048-A97A-A66665D039C3}"/>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2056334" y="2674300"/>
              <a:ext cx="1368737" cy="1303558"/>
            </a:xfrm>
            <a:custGeom>
              <a:avLst/>
              <a:gdLst>
                <a:gd name="connsiteX0" fmla="*/ 684371 w 1368741"/>
                <a:gd name="connsiteY0" fmla="*/ 0 h 1303561"/>
                <a:gd name="connsiteX1" fmla="*/ 1368741 w 1368741"/>
                <a:gd name="connsiteY1" fmla="*/ 497916 h 1303561"/>
                <a:gd name="connsiteX2" fmla="*/ 1107334 w 1368741"/>
                <a:gd name="connsiteY2" fmla="*/ 1303561 h 1303561"/>
                <a:gd name="connsiteX3" fmla="*/ 261407 w 1368741"/>
                <a:gd name="connsiteY3" fmla="*/ 1303561 h 1303561"/>
                <a:gd name="connsiteX4" fmla="*/ 0 w 1368741"/>
                <a:gd name="connsiteY4" fmla="*/ 497916 h 1303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741" h="1303561">
                  <a:moveTo>
                    <a:pt x="684371" y="0"/>
                  </a:moveTo>
                  <a:lnTo>
                    <a:pt x="1368741" y="497916"/>
                  </a:lnTo>
                  <a:lnTo>
                    <a:pt x="1107334" y="1303561"/>
                  </a:lnTo>
                  <a:lnTo>
                    <a:pt x="261407" y="1303561"/>
                  </a:lnTo>
                  <a:lnTo>
                    <a:pt x="0" y="497916"/>
                  </a:lnTo>
                  <a:close/>
                </a:path>
              </a:pathLst>
            </a:custGeom>
            <a:solidFill>
              <a:srgbClr val="232323"/>
            </a:solidFill>
            <a:ln>
              <a:solidFill>
                <a:srgbClr val="FFFFFF"/>
              </a:solidFill>
            </a:ln>
            <a:effectLst/>
          </p:spPr>
        </p:pic>
        <p:sp>
          <p:nvSpPr>
            <p:cNvPr id="17" name="TextBox 16">
              <a:extLst>
                <a:ext uri="{FF2B5EF4-FFF2-40B4-BE49-F238E27FC236}">
                  <a16:creationId xmlns:a16="http://schemas.microsoft.com/office/drawing/2014/main" id="{1F080C2F-7E9F-EB4C-854A-CC92F604C795}"/>
                </a:ext>
              </a:extLst>
            </p:cNvPr>
            <p:cNvSpPr txBox="1"/>
            <p:nvPr/>
          </p:nvSpPr>
          <p:spPr>
            <a:xfrm>
              <a:off x="2009182" y="4273801"/>
              <a:ext cx="1463040" cy="523220"/>
            </a:xfrm>
            <a:prstGeom prst="rect">
              <a:avLst/>
            </a:prstGeom>
            <a:noFill/>
          </p:spPr>
          <p:txBody>
            <a:bodyPr wrap="none" rtlCol="0">
              <a:noAutofit/>
            </a:bodyPr>
            <a:lstStyle/>
            <a:p>
              <a:pPr algn="ctr"/>
              <a:r>
                <a:rPr lang="en-US" sz="1100" dirty="0">
                  <a:solidFill>
                    <a:srgbClr val="FF9B41"/>
                  </a:solidFill>
                  <a:latin typeface="Amazon Ember" charset="0"/>
                  <a:ea typeface="Amazon Ember" charset="0"/>
                  <a:cs typeface="Amazon Ember" charset="0"/>
                </a:rPr>
                <a:t>Person Tracking</a:t>
              </a:r>
            </a:p>
          </p:txBody>
        </p:sp>
        <p:sp>
          <p:nvSpPr>
            <p:cNvPr id="18" name="TextBox 17">
              <a:extLst>
                <a:ext uri="{FF2B5EF4-FFF2-40B4-BE49-F238E27FC236}">
                  <a16:creationId xmlns:a16="http://schemas.microsoft.com/office/drawing/2014/main" id="{944E9262-121E-F144-9E07-05AB089E5498}"/>
                </a:ext>
              </a:extLst>
            </p:cNvPr>
            <p:cNvSpPr txBox="1"/>
            <p:nvPr/>
          </p:nvSpPr>
          <p:spPr>
            <a:xfrm>
              <a:off x="3780528" y="4277309"/>
              <a:ext cx="1864212" cy="744853"/>
            </a:xfrm>
            <a:prstGeom prst="rect">
              <a:avLst/>
            </a:prstGeom>
            <a:noFill/>
          </p:spPr>
          <p:txBody>
            <a:bodyPr wrap="square" rtlCol="0">
              <a:noAutofit/>
            </a:bodyPr>
            <a:lstStyle/>
            <a:p>
              <a:pPr algn="ctr"/>
              <a:r>
                <a:rPr lang="en-US" sz="1100" dirty="0">
                  <a:solidFill>
                    <a:srgbClr val="FF9B41"/>
                  </a:solidFill>
                  <a:latin typeface="Amazon Ember" charset="0"/>
                  <a:ea typeface="Amazon Ember" charset="0"/>
                  <a:cs typeface="Amazon Ember" charset="0"/>
                </a:rPr>
                <a:t>Real-time Live Stream</a:t>
              </a:r>
            </a:p>
          </p:txBody>
        </p:sp>
      </p:grpSp>
      <p:sp>
        <p:nvSpPr>
          <p:cNvPr id="20" name="Title 1">
            <a:extLst>
              <a:ext uri="{FF2B5EF4-FFF2-40B4-BE49-F238E27FC236}">
                <a16:creationId xmlns:a16="http://schemas.microsoft.com/office/drawing/2014/main" id="{4CF5F6AE-CF6C-EA43-9714-00A04EA23F7B}"/>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Vision: Amazon Rekognition</a:t>
            </a:r>
          </a:p>
        </p:txBody>
      </p:sp>
      <p:sp>
        <p:nvSpPr>
          <p:cNvPr id="21" name="Fulfilment &amp;…">
            <a:extLst>
              <a:ext uri="{FF2B5EF4-FFF2-40B4-BE49-F238E27FC236}">
                <a16:creationId xmlns:a16="http://schemas.microsoft.com/office/drawing/2014/main" id="{61B3F065-2050-CA41-B766-53DBFE80868E}"/>
              </a:ext>
            </a:extLst>
          </p:cNvPr>
          <p:cNvSpPr txBox="1"/>
          <p:nvPr/>
        </p:nvSpPr>
        <p:spPr>
          <a:xfrm>
            <a:off x="588565" y="3367955"/>
            <a:ext cx="1271336" cy="229869"/>
          </a:xfrm>
          <a:prstGeom prst="rect">
            <a:avLst/>
          </a:prstGeom>
          <a:ln w="12700">
            <a:miter lim="400000"/>
          </a:ln>
          <a:extLst>
            <a:ext uri="{C572A759-6A51-4108-AA02-DFA0A04FC94B}">
              <ma14:wrappingTextBoxFlag xmlns="" xmlns:ma14="http://schemas.microsoft.com/office/mac/drawingml/2011/main" val="1"/>
            </a:ext>
          </a:extLst>
        </p:spPr>
        <p:txBody>
          <a:bodyPr wrap="square" lIns="7143" tIns="7143" rIns="7143" bIns="7143" anchor="ctr">
            <a:spAutoFit/>
          </a:bodyPr>
          <a:lstStyle/>
          <a:p>
            <a:pPr defTabSz="270231">
              <a:spcBef>
                <a:spcPct val="20000"/>
              </a:spcBef>
            </a:pPr>
            <a:r>
              <a:rPr lang="en-US" sz="1400" b="1" spc="134"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VIDEO</a:t>
            </a:r>
            <a:endParaRPr lang="en-US" sz="889" b="1" spc="134"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Fulfilment &amp;…">
            <a:extLst>
              <a:ext uri="{FF2B5EF4-FFF2-40B4-BE49-F238E27FC236}">
                <a16:creationId xmlns:a16="http://schemas.microsoft.com/office/drawing/2014/main" id="{F1420976-CEEC-0E46-A21E-6E1D9DD898F1}"/>
              </a:ext>
            </a:extLst>
          </p:cNvPr>
          <p:cNvSpPr txBox="1"/>
          <p:nvPr/>
        </p:nvSpPr>
        <p:spPr>
          <a:xfrm>
            <a:off x="530944" y="1799986"/>
            <a:ext cx="1271336" cy="229869"/>
          </a:xfrm>
          <a:prstGeom prst="rect">
            <a:avLst/>
          </a:prstGeom>
          <a:ln w="12700">
            <a:miter lim="400000"/>
          </a:ln>
          <a:extLst>
            <a:ext uri="{C572A759-6A51-4108-AA02-DFA0A04FC94B}">
              <ma14:wrappingTextBoxFlag xmlns="" xmlns:ma14="http://schemas.microsoft.com/office/mac/drawingml/2011/main" val="1"/>
            </a:ext>
          </a:extLst>
        </p:spPr>
        <p:txBody>
          <a:bodyPr wrap="square" lIns="7143" tIns="7143" rIns="7143" bIns="7143" anchor="ctr">
            <a:spAutoFit/>
          </a:bodyPr>
          <a:lstStyle/>
          <a:p>
            <a:pPr defTabSz="270231">
              <a:spcBef>
                <a:spcPct val="20000"/>
              </a:spcBef>
            </a:pPr>
            <a:r>
              <a:rPr lang="en-US" sz="1400" b="1" spc="134"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IMAGES</a:t>
            </a:r>
          </a:p>
        </p:txBody>
      </p:sp>
      <p:sp>
        <p:nvSpPr>
          <p:cNvPr id="23" name="Rectangle 22">
            <a:extLst>
              <a:ext uri="{FF2B5EF4-FFF2-40B4-BE49-F238E27FC236}">
                <a16:creationId xmlns:a16="http://schemas.microsoft.com/office/drawing/2014/main" id="{88CEA30A-77CD-DD4E-935D-BC18378BE7C0}"/>
              </a:ext>
            </a:extLst>
          </p:cNvPr>
          <p:cNvSpPr/>
          <p:nvPr/>
        </p:nvSpPr>
        <p:spPr>
          <a:xfrm>
            <a:off x="3810901" y="1310026"/>
            <a:ext cx="1076556" cy="1607345"/>
          </a:xfrm>
          <a:prstGeom prst="rect">
            <a:avLst/>
          </a:prstGeom>
          <a:noFill/>
          <a:ln w="317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2AA97FB-F212-8C42-AC3A-128443FCA913}"/>
              </a:ext>
            </a:extLst>
          </p:cNvPr>
          <p:cNvSpPr/>
          <p:nvPr/>
        </p:nvSpPr>
        <p:spPr>
          <a:xfrm>
            <a:off x="4717142" y="2928308"/>
            <a:ext cx="939571" cy="1498549"/>
          </a:xfrm>
          <a:prstGeom prst="rect">
            <a:avLst/>
          </a:prstGeom>
          <a:noFill/>
          <a:ln w="317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49EAB95-AFE7-6A49-8A69-E3AA7A1E2F11}"/>
              </a:ext>
            </a:extLst>
          </p:cNvPr>
          <p:cNvSpPr/>
          <p:nvPr/>
        </p:nvSpPr>
        <p:spPr>
          <a:xfrm>
            <a:off x="3570515" y="2928308"/>
            <a:ext cx="1146628" cy="1498549"/>
          </a:xfrm>
          <a:prstGeom prst="rect">
            <a:avLst/>
          </a:prstGeom>
          <a:noFill/>
          <a:ln w="317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6565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91275-75C6-7D4A-ADAE-16F2550015C0}"/>
              </a:ext>
            </a:extLst>
          </p:cNvPr>
          <p:cNvPicPr>
            <a:picLocks noChangeAspect="1"/>
          </p:cNvPicPr>
          <p:nvPr/>
        </p:nvPicPr>
        <p:blipFill>
          <a:blip r:embed="rId3"/>
          <a:stretch>
            <a:fillRect/>
          </a:stretch>
        </p:blipFill>
        <p:spPr>
          <a:xfrm>
            <a:off x="0" y="792698"/>
            <a:ext cx="9162206" cy="3354299"/>
          </a:xfrm>
          <a:prstGeom prst="rect">
            <a:avLst/>
          </a:prstGeom>
        </p:spPr>
      </p:pic>
      <p:sp>
        <p:nvSpPr>
          <p:cNvPr id="4" name="Rectangle 3">
            <a:extLst>
              <a:ext uri="{FF2B5EF4-FFF2-40B4-BE49-F238E27FC236}">
                <a16:creationId xmlns:a16="http://schemas.microsoft.com/office/drawing/2014/main" id="{A93F52B9-A8DA-B747-82E9-04AC3C675768}"/>
              </a:ext>
            </a:extLst>
          </p:cNvPr>
          <p:cNvSpPr/>
          <p:nvPr/>
        </p:nvSpPr>
        <p:spPr>
          <a:xfrm>
            <a:off x="3753777" y="1061884"/>
            <a:ext cx="625040" cy="598630"/>
          </a:xfrm>
          <a:prstGeom prst="rect">
            <a:avLst/>
          </a:prstGeom>
          <a:noFill/>
          <a:ln w="4762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E20FD8F-A8BD-854B-BC6D-CAC8576BF8AF}"/>
              </a:ext>
            </a:extLst>
          </p:cNvPr>
          <p:cNvSpPr/>
          <p:nvPr/>
        </p:nvSpPr>
        <p:spPr>
          <a:xfrm>
            <a:off x="3210717" y="1173820"/>
            <a:ext cx="1580223" cy="3354299"/>
          </a:xfrm>
          <a:prstGeom prst="rect">
            <a:avLst/>
          </a:prstGeom>
          <a:noFill/>
          <a:ln w="4762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78D708-3C21-7241-9B1D-B106D6858180}"/>
              </a:ext>
            </a:extLst>
          </p:cNvPr>
          <p:cNvSpPr txBox="1"/>
          <p:nvPr/>
        </p:nvSpPr>
        <p:spPr>
          <a:xfrm>
            <a:off x="1957589" y="2315958"/>
            <a:ext cx="1596980" cy="307777"/>
          </a:xfrm>
          <a:prstGeom prst="rect">
            <a:avLst/>
          </a:prstGeom>
          <a:noFill/>
        </p:spPr>
        <p:txBody>
          <a:bodyPr wrap="square" rtlCol="0">
            <a:spAutoFit/>
          </a:bodyPr>
          <a:lstStyle/>
          <a:p>
            <a:r>
              <a:rPr lang="en-US" sz="1400" b="1" dirty="0">
                <a:solidFill>
                  <a:schemeClr val="bg1"/>
                </a:solidFill>
              </a:rPr>
              <a:t>COMPLIANT</a:t>
            </a:r>
          </a:p>
        </p:txBody>
      </p:sp>
      <p:sp>
        <p:nvSpPr>
          <p:cNvPr id="7" name="Oval 6">
            <a:extLst>
              <a:ext uri="{FF2B5EF4-FFF2-40B4-BE49-F238E27FC236}">
                <a16:creationId xmlns:a16="http://schemas.microsoft.com/office/drawing/2014/main" id="{7AB23958-C697-C14A-9DC3-93515790A9D3}"/>
              </a:ext>
            </a:extLst>
          </p:cNvPr>
          <p:cNvSpPr/>
          <p:nvPr/>
        </p:nvSpPr>
        <p:spPr>
          <a:xfrm>
            <a:off x="1742527" y="2360375"/>
            <a:ext cx="231819" cy="218941"/>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7D4406B-641F-FE47-B0B2-97707D5A17CA}"/>
              </a:ext>
            </a:extLst>
          </p:cNvPr>
          <p:cNvSpPr txBox="1"/>
          <p:nvPr/>
        </p:nvSpPr>
        <p:spPr>
          <a:xfrm>
            <a:off x="1957589" y="3951156"/>
            <a:ext cx="1596980" cy="307777"/>
          </a:xfrm>
          <a:prstGeom prst="rect">
            <a:avLst/>
          </a:prstGeom>
          <a:noFill/>
        </p:spPr>
        <p:txBody>
          <a:bodyPr wrap="square" rtlCol="0">
            <a:spAutoFit/>
          </a:bodyPr>
          <a:lstStyle/>
          <a:p>
            <a:r>
              <a:rPr lang="en-US" sz="1400" b="1" dirty="0">
                <a:solidFill>
                  <a:schemeClr val="bg1"/>
                </a:solidFill>
              </a:rPr>
              <a:t>DAVE</a:t>
            </a:r>
          </a:p>
        </p:txBody>
      </p:sp>
      <p:sp>
        <p:nvSpPr>
          <p:cNvPr id="9" name="TextBox 8">
            <a:extLst>
              <a:ext uri="{FF2B5EF4-FFF2-40B4-BE49-F238E27FC236}">
                <a16:creationId xmlns:a16="http://schemas.microsoft.com/office/drawing/2014/main" id="{2080ECA0-46F5-1B4A-A55B-F5AA23B8D9AD}"/>
              </a:ext>
            </a:extLst>
          </p:cNvPr>
          <p:cNvSpPr txBox="1"/>
          <p:nvPr/>
        </p:nvSpPr>
        <p:spPr>
          <a:xfrm>
            <a:off x="6333750" y="3497862"/>
            <a:ext cx="1596980" cy="307777"/>
          </a:xfrm>
          <a:prstGeom prst="rect">
            <a:avLst/>
          </a:prstGeom>
          <a:noFill/>
        </p:spPr>
        <p:txBody>
          <a:bodyPr wrap="square" rtlCol="0">
            <a:spAutoFit/>
          </a:bodyPr>
          <a:lstStyle/>
          <a:p>
            <a:r>
              <a:rPr lang="en-US" sz="1400" b="1" dirty="0">
                <a:solidFill>
                  <a:schemeClr val="bg1"/>
                </a:solidFill>
              </a:rPr>
              <a:t>JOHN</a:t>
            </a:r>
          </a:p>
        </p:txBody>
      </p:sp>
      <p:cxnSp>
        <p:nvCxnSpPr>
          <p:cNvPr id="10" name="Curved Connector 9">
            <a:extLst>
              <a:ext uri="{FF2B5EF4-FFF2-40B4-BE49-F238E27FC236}">
                <a16:creationId xmlns:a16="http://schemas.microsoft.com/office/drawing/2014/main" id="{AD953116-C977-3E42-98B9-ABD767B2E717}"/>
              </a:ext>
            </a:extLst>
          </p:cNvPr>
          <p:cNvCxnSpPr>
            <a:cxnSpLocks/>
            <a:stCxn id="8" idx="1"/>
          </p:cNvCxnSpPr>
          <p:nvPr/>
        </p:nvCxnSpPr>
        <p:spPr>
          <a:xfrm rot="10800000" flipH="1">
            <a:off x="1957588" y="3365779"/>
            <a:ext cx="1110395" cy="739266"/>
          </a:xfrm>
          <a:prstGeom prst="curvedConnector3">
            <a:avLst>
              <a:gd name="adj1" fmla="val -110422"/>
            </a:avLst>
          </a:prstGeom>
          <a:ln>
            <a:prstDash val="dash"/>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49C6C104-82A9-814F-A996-9BA037277EDF}"/>
              </a:ext>
            </a:extLst>
          </p:cNvPr>
          <p:cNvCxnSpPr>
            <a:cxnSpLocks/>
            <a:stCxn id="39" idx="5"/>
          </p:cNvCxnSpPr>
          <p:nvPr/>
        </p:nvCxnSpPr>
        <p:spPr>
          <a:xfrm rot="5400000" flipH="1" flipV="1">
            <a:off x="8036072" y="2738014"/>
            <a:ext cx="321118" cy="1733042"/>
          </a:xfrm>
          <a:prstGeom prst="curvedConnector4">
            <a:avLst>
              <a:gd name="adj1" fmla="val -71189"/>
              <a:gd name="adj2" fmla="val 99154"/>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AE8F5B38-F6F0-5E42-A1E7-3886E8D31B48}"/>
              </a:ext>
            </a:extLst>
          </p:cNvPr>
          <p:cNvSpPr/>
          <p:nvPr/>
        </p:nvSpPr>
        <p:spPr>
          <a:xfrm>
            <a:off x="1742527" y="4009146"/>
            <a:ext cx="231819" cy="218941"/>
          </a:xfrm>
          <a:prstGeom prst="ellipse">
            <a:avLst/>
          </a:prstGeom>
          <a:solidFill>
            <a:srgbClr val="FFA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1A38C736-0B91-DD4F-BF64-54522A64662C}"/>
              </a:ext>
            </a:extLst>
          </p:cNvPr>
          <p:cNvSpPr/>
          <p:nvPr/>
        </p:nvSpPr>
        <p:spPr>
          <a:xfrm>
            <a:off x="7132240" y="3578216"/>
            <a:ext cx="231819" cy="218941"/>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itle 1">
            <a:extLst>
              <a:ext uri="{FF2B5EF4-FFF2-40B4-BE49-F238E27FC236}">
                <a16:creationId xmlns:a16="http://schemas.microsoft.com/office/drawing/2014/main" id="{7BF22AAD-2796-8448-B270-8E21B5CAD489}"/>
              </a:ext>
            </a:extLst>
          </p:cNvPr>
          <p:cNvSpPr txBox="1">
            <a:spLocks/>
          </p:cNvSpPr>
          <p:nvPr/>
        </p:nvSpPr>
        <p:spPr>
          <a:xfrm>
            <a:off x="218940" y="158905"/>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The Connected Worker</a:t>
            </a:r>
          </a:p>
        </p:txBody>
      </p:sp>
      <p:sp>
        <p:nvSpPr>
          <p:cNvPr id="46" name="TextBox 45">
            <a:extLst>
              <a:ext uri="{FF2B5EF4-FFF2-40B4-BE49-F238E27FC236}">
                <a16:creationId xmlns:a16="http://schemas.microsoft.com/office/drawing/2014/main" id="{D702BC2E-D0D9-0F4A-B81F-DD11C691DBAF}"/>
              </a:ext>
            </a:extLst>
          </p:cNvPr>
          <p:cNvSpPr txBox="1"/>
          <p:nvPr/>
        </p:nvSpPr>
        <p:spPr>
          <a:xfrm>
            <a:off x="987173" y="1227211"/>
            <a:ext cx="1596980" cy="646331"/>
          </a:xfrm>
          <a:prstGeom prst="rect">
            <a:avLst/>
          </a:prstGeom>
          <a:noFill/>
        </p:spPr>
        <p:txBody>
          <a:bodyPr wrap="square" rtlCol="0">
            <a:spAutoFit/>
          </a:bodyPr>
          <a:lstStyle/>
          <a:p>
            <a:r>
              <a:rPr lang="en-US" b="1" dirty="0">
                <a:solidFill>
                  <a:schemeClr val="bg1"/>
                </a:solidFill>
              </a:rPr>
              <a:t>WORKER SAFETY</a:t>
            </a:r>
          </a:p>
        </p:txBody>
      </p:sp>
      <p:sp>
        <p:nvSpPr>
          <p:cNvPr id="47" name="TextBox 46">
            <a:extLst>
              <a:ext uri="{FF2B5EF4-FFF2-40B4-BE49-F238E27FC236}">
                <a16:creationId xmlns:a16="http://schemas.microsoft.com/office/drawing/2014/main" id="{95400E95-3676-6344-A338-E87A618A1688}"/>
              </a:ext>
            </a:extLst>
          </p:cNvPr>
          <p:cNvSpPr txBox="1"/>
          <p:nvPr/>
        </p:nvSpPr>
        <p:spPr>
          <a:xfrm>
            <a:off x="7466172" y="2415742"/>
            <a:ext cx="1596980" cy="646331"/>
          </a:xfrm>
          <a:prstGeom prst="rect">
            <a:avLst/>
          </a:prstGeom>
          <a:noFill/>
        </p:spPr>
        <p:txBody>
          <a:bodyPr wrap="square" rtlCol="0">
            <a:spAutoFit/>
          </a:bodyPr>
          <a:lstStyle/>
          <a:p>
            <a:r>
              <a:rPr lang="en-US" b="1" dirty="0">
                <a:solidFill>
                  <a:schemeClr val="bg1"/>
                </a:solidFill>
              </a:rPr>
              <a:t>WORKER TRACKING</a:t>
            </a:r>
          </a:p>
        </p:txBody>
      </p:sp>
    </p:spTree>
    <p:extLst>
      <p:ext uri="{BB962C8B-B14F-4D97-AF65-F5344CB8AC3E}">
        <p14:creationId xmlns:p14="http://schemas.microsoft.com/office/powerpoint/2010/main" val="2490892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79F576-719B-344E-8537-764F8F562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79" y="1403427"/>
            <a:ext cx="5735019" cy="624693"/>
          </a:xfrm>
          <a:prstGeom prst="rect">
            <a:avLst/>
          </a:prstGeom>
        </p:spPr>
      </p:pic>
      <p:sp>
        <p:nvSpPr>
          <p:cNvPr id="3" name="TextBox 2">
            <a:extLst>
              <a:ext uri="{FF2B5EF4-FFF2-40B4-BE49-F238E27FC236}">
                <a16:creationId xmlns:a16="http://schemas.microsoft.com/office/drawing/2014/main" id="{E1437306-7B66-874A-83B6-03008C6FCB6C}"/>
              </a:ext>
            </a:extLst>
          </p:cNvPr>
          <p:cNvSpPr txBox="1"/>
          <p:nvPr/>
        </p:nvSpPr>
        <p:spPr>
          <a:xfrm>
            <a:off x="233379" y="2497484"/>
            <a:ext cx="5378133" cy="1479261"/>
          </a:xfrm>
          <a:prstGeom prst="rect">
            <a:avLst/>
          </a:prstGeom>
          <a:noFill/>
        </p:spPr>
        <p:txBody>
          <a:bodyPr wrap="square" lIns="114300" tIns="91440" rIns="114300" bIns="91440" numCol="3" rtlCol="0">
            <a:noAutofit/>
          </a:bodyPr>
          <a:lstStyle/>
          <a:p>
            <a:pPr defTabSz="685758">
              <a:lnSpc>
                <a:spcPct val="90000"/>
              </a:lnSpc>
              <a:defRPr/>
            </a:pPr>
            <a:r>
              <a:rPr lang="en-US" sz="1750" dirty="0">
                <a:solidFill>
                  <a:srgbClr val="FFA100"/>
                </a:solidFill>
                <a:latin typeface="Amazon Ember"/>
              </a:rPr>
              <a:t>Output</a:t>
            </a:r>
          </a:p>
        </p:txBody>
      </p:sp>
      <p:sp>
        <p:nvSpPr>
          <p:cNvPr id="4" name="TextBox 3">
            <a:extLst>
              <a:ext uri="{FF2B5EF4-FFF2-40B4-BE49-F238E27FC236}">
                <a16:creationId xmlns:a16="http://schemas.microsoft.com/office/drawing/2014/main" id="{766375C2-D906-F94A-BECB-C3F8B6C9074F}"/>
              </a:ext>
            </a:extLst>
          </p:cNvPr>
          <p:cNvSpPr txBox="1"/>
          <p:nvPr/>
        </p:nvSpPr>
        <p:spPr>
          <a:xfrm>
            <a:off x="1325262" y="2517086"/>
            <a:ext cx="2965806" cy="2121093"/>
          </a:xfrm>
          <a:prstGeom prst="rect">
            <a:avLst/>
          </a:prstGeom>
          <a:noFill/>
        </p:spPr>
        <p:txBody>
          <a:bodyPr wrap="square" lIns="114300" tIns="91440" rIns="114300" bIns="91440" rtlCol="0">
            <a:spAutoFit/>
          </a:bodyPr>
          <a:lstStyle/>
          <a:p>
            <a:pPr>
              <a:lnSpc>
                <a:spcPct val="90000"/>
              </a:lnSpc>
              <a:defRPr/>
            </a:pPr>
            <a:r>
              <a:rPr lang="en-US" sz="1125" dirty="0">
                <a:solidFill>
                  <a:schemeClr val="bg1"/>
                </a:solidFill>
              </a:rPr>
              <a:t>Full Name:</a:t>
            </a:r>
          </a:p>
          <a:p>
            <a:pPr lvl="1">
              <a:lnSpc>
                <a:spcPct val="90000"/>
              </a:lnSpc>
              <a:defRPr/>
            </a:pPr>
            <a:r>
              <a:rPr lang="en-US" sz="1000" dirty="0">
                <a:solidFill>
                  <a:schemeClr val="bg1"/>
                </a:solidFill>
              </a:rPr>
              <a:t>First: John</a:t>
            </a:r>
          </a:p>
          <a:p>
            <a:pPr lvl="1">
              <a:lnSpc>
                <a:spcPct val="90000"/>
              </a:lnSpc>
              <a:defRPr/>
            </a:pPr>
            <a:r>
              <a:rPr lang="en-US" sz="1000" dirty="0">
                <a:solidFill>
                  <a:schemeClr val="bg1"/>
                </a:solidFill>
              </a:rPr>
              <a:t>Middle: X</a:t>
            </a:r>
          </a:p>
          <a:p>
            <a:pPr lvl="1">
              <a:lnSpc>
                <a:spcPct val="90000"/>
              </a:lnSpc>
              <a:defRPr/>
            </a:pPr>
            <a:r>
              <a:rPr lang="en-US" sz="1000" dirty="0">
                <a:solidFill>
                  <a:schemeClr val="bg1"/>
                </a:solidFill>
              </a:rPr>
              <a:t>Last: Doe</a:t>
            </a:r>
          </a:p>
          <a:p>
            <a:pPr>
              <a:lnSpc>
                <a:spcPct val="90000"/>
              </a:lnSpc>
              <a:spcBef>
                <a:spcPts val="750"/>
              </a:spcBef>
              <a:defRPr/>
            </a:pPr>
            <a:r>
              <a:rPr lang="en-US" sz="1125" dirty="0">
                <a:solidFill>
                  <a:schemeClr val="bg1"/>
                </a:solidFill>
              </a:rPr>
              <a:t>Date of Birth:</a:t>
            </a:r>
          </a:p>
          <a:p>
            <a:pPr lvl="1">
              <a:lnSpc>
                <a:spcPct val="90000"/>
              </a:lnSpc>
              <a:defRPr/>
            </a:pPr>
            <a:r>
              <a:rPr lang="en-US" sz="1000" dirty="0">
                <a:solidFill>
                  <a:schemeClr val="bg1"/>
                </a:solidFill>
              </a:rPr>
              <a:t>MM: 01</a:t>
            </a:r>
          </a:p>
          <a:p>
            <a:pPr lvl="1">
              <a:lnSpc>
                <a:spcPct val="90000"/>
              </a:lnSpc>
              <a:defRPr/>
            </a:pPr>
            <a:r>
              <a:rPr lang="en-US" sz="1000" dirty="0">
                <a:solidFill>
                  <a:schemeClr val="bg1"/>
                </a:solidFill>
              </a:rPr>
              <a:t>DD: 01</a:t>
            </a:r>
          </a:p>
          <a:p>
            <a:pPr lvl="1">
              <a:lnSpc>
                <a:spcPct val="90000"/>
              </a:lnSpc>
              <a:defRPr/>
            </a:pPr>
            <a:r>
              <a:rPr lang="en-US" sz="1000" dirty="0">
                <a:solidFill>
                  <a:schemeClr val="bg1"/>
                </a:solidFill>
              </a:rPr>
              <a:t>YYYY: 1971</a:t>
            </a:r>
          </a:p>
          <a:p>
            <a:pPr>
              <a:lnSpc>
                <a:spcPct val="90000"/>
              </a:lnSpc>
              <a:spcBef>
                <a:spcPts val="750"/>
              </a:spcBef>
              <a:defRPr/>
            </a:pPr>
            <a:r>
              <a:rPr lang="en-US" sz="1125" dirty="0">
                <a:solidFill>
                  <a:schemeClr val="bg1"/>
                </a:solidFill>
              </a:rPr>
              <a:t>Gender:</a:t>
            </a:r>
          </a:p>
          <a:p>
            <a:pPr lvl="1">
              <a:lnSpc>
                <a:spcPct val="90000"/>
              </a:lnSpc>
              <a:defRPr/>
            </a:pPr>
            <a:r>
              <a:rPr lang="en-US" sz="1000" dirty="0">
                <a:solidFill>
                  <a:schemeClr val="bg1"/>
                </a:solidFill>
              </a:rPr>
              <a:t>Male: True</a:t>
            </a:r>
          </a:p>
          <a:p>
            <a:pPr lvl="1">
              <a:lnSpc>
                <a:spcPct val="90000"/>
              </a:lnSpc>
              <a:defRPr/>
            </a:pPr>
            <a:r>
              <a:rPr lang="en-US" sz="1000" dirty="0">
                <a:solidFill>
                  <a:schemeClr val="bg1"/>
                </a:solidFill>
              </a:rPr>
              <a:t>Female: False</a:t>
            </a:r>
          </a:p>
          <a:p>
            <a:pPr>
              <a:lnSpc>
                <a:spcPct val="90000"/>
              </a:lnSpc>
              <a:defRPr/>
            </a:pPr>
            <a:endParaRPr lang="en-US" sz="1125" dirty="0">
              <a:solidFill>
                <a:schemeClr val="bg1"/>
              </a:solidFill>
            </a:endParaRPr>
          </a:p>
        </p:txBody>
      </p:sp>
      <p:sp>
        <p:nvSpPr>
          <p:cNvPr id="5" name="Title 1">
            <a:extLst>
              <a:ext uri="{FF2B5EF4-FFF2-40B4-BE49-F238E27FC236}">
                <a16:creationId xmlns:a16="http://schemas.microsoft.com/office/drawing/2014/main" id="{ABDE7259-3903-5A4B-87AE-1528A32BE21A}"/>
              </a:ext>
            </a:extLst>
          </p:cNvPr>
          <p:cNvSpPr txBox="1">
            <a:spLocks/>
          </p:cNvSpPr>
          <p:nvPr/>
        </p:nvSpPr>
        <p:spPr>
          <a:xfrm>
            <a:off x="150490" y="511598"/>
            <a:ext cx="5703570" cy="406981"/>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685799">
              <a:spcBef>
                <a:spcPct val="20000"/>
              </a:spcBef>
              <a:buSzPct val="90000"/>
              <a:defRPr/>
            </a:pPr>
            <a:r>
              <a:rPr lang="en-US" sz="1600" i="1" spc="-75" dirty="0">
                <a:solidFill>
                  <a:srgbClr val="FFA100"/>
                </a:solidFill>
              </a:rPr>
              <a:t>Form Extraction simplified</a:t>
            </a:r>
            <a:endParaRPr lang="en-US" sz="1600" i="1" spc="0" dirty="0">
              <a:ln>
                <a:noFill/>
              </a:ln>
              <a:solidFill>
                <a:srgbClr val="FFA100"/>
              </a:solidFill>
            </a:endParaRPr>
          </a:p>
        </p:txBody>
      </p:sp>
      <p:cxnSp>
        <p:nvCxnSpPr>
          <p:cNvPr id="6" name="Straight Connector 5">
            <a:extLst>
              <a:ext uri="{FF2B5EF4-FFF2-40B4-BE49-F238E27FC236}">
                <a16:creationId xmlns:a16="http://schemas.microsoft.com/office/drawing/2014/main" id="{8FEEDBF2-5CBB-7642-89C0-29813DF49D66}"/>
              </a:ext>
            </a:extLst>
          </p:cNvPr>
          <p:cNvCxnSpPr>
            <a:cxnSpLocks/>
          </p:cNvCxnSpPr>
          <p:nvPr/>
        </p:nvCxnSpPr>
        <p:spPr>
          <a:xfrm>
            <a:off x="233379" y="2497484"/>
            <a:ext cx="5652130" cy="19602"/>
          </a:xfrm>
          <a:prstGeom prst="line">
            <a:avLst/>
          </a:prstGeom>
          <a:ln w="19050">
            <a:solidFill>
              <a:srgbClr val="FFA1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17C76C28-B77B-2043-A2D8-332C78434062}"/>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Vision: Amazon Textract</a:t>
            </a:r>
          </a:p>
        </p:txBody>
      </p:sp>
      <p:sp>
        <p:nvSpPr>
          <p:cNvPr id="8" name="TextBox 7">
            <a:extLst>
              <a:ext uri="{FF2B5EF4-FFF2-40B4-BE49-F238E27FC236}">
                <a16:creationId xmlns:a16="http://schemas.microsoft.com/office/drawing/2014/main" id="{5965E643-B220-1348-ABAA-3EF26F66BEB7}"/>
              </a:ext>
            </a:extLst>
          </p:cNvPr>
          <p:cNvSpPr txBox="1"/>
          <p:nvPr/>
        </p:nvSpPr>
        <p:spPr>
          <a:xfrm>
            <a:off x="6553523" y="1403427"/>
            <a:ext cx="2516986" cy="1785104"/>
          </a:xfrm>
          <a:prstGeom prst="rect">
            <a:avLst/>
          </a:prstGeom>
          <a:noFill/>
        </p:spPr>
        <p:txBody>
          <a:bodyPr wrap="square" lIns="114300" tIns="91440" rIns="114300" bIns="91440" rtlCol="0">
            <a:spAutoFit/>
          </a:bodyPr>
          <a:lstStyle/>
          <a:p>
            <a:pPr defTabSz="685758">
              <a:lnSpc>
                <a:spcPct val="90000"/>
              </a:lnSpc>
              <a:spcBef>
                <a:spcPts val="3000"/>
              </a:spcBef>
              <a:defRPr/>
            </a:pPr>
            <a:r>
              <a:rPr lang="en-US" sz="1500" dirty="0">
                <a:solidFill>
                  <a:schemeClr val="bg1"/>
                </a:solidFill>
                <a:latin typeface="Amazon Ember"/>
              </a:rPr>
              <a:t>Logical </a:t>
            </a:r>
            <a:br>
              <a:rPr lang="en-US" sz="1500" dirty="0">
                <a:solidFill>
                  <a:schemeClr val="bg1"/>
                </a:solidFill>
                <a:latin typeface="Amazon Ember"/>
              </a:rPr>
            </a:br>
            <a:r>
              <a:rPr lang="en-US" sz="1500" dirty="0">
                <a:solidFill>
                  <a:schemeClr val="bg1"/>
                </a:solidFill>
                <a:latin typeface="Amazon Ember"/>
              </a:rPr>
              <a:t>groupings captured</a:t>
            </a:r>
          </a:p>
          <a:p>
            <a:pPr marL="107156" indent="-107156" defTabSz="685758">
              <a:lnSpc>
                <a:spcPct val="90000"/>
              </a:lnSpc>
              <a:spcBef>
                <a:spcPts val="3000"/>
              </a:spcBef>
              <a:defRPr/>
            </a:pPr>
            <a:r>
              <a:rPr lang="en-US" sz="1500" dirty="0">
                <a:solidFill>
                  <a:schemeClr val="bg1"/>
                </a:solidFill>
                <a:latin typeface="Amazon Ember"/>
              </a:rPr>
              <a:t>Relationships captured</a:t>
            </a:r>
          </a:p>
          <a:p>
            <a:pPr marL="107156" indent="-107156" defTabSz="685758">
              <a:lnSpc>
                <a:spcPct val="90000"/>
              </a:lnSpc>
              <a:spcBef>
                <a:spcPts val="3000"/>
              </a:spcBef>
              <a:defRPr/>
            </a:pPr>
            <a:r>
              <a:rPr lang="en-US" sz="1500" dirty="0">
                <a:solidFill>
                  <a:schemeClr val="bg1"/>
                </a:solidFill>
                <a:latin typeface="Amazon Ember"/>
              </a:rPr>
              <a:t>Glyphs captured</a:t>
            </a:r>
          </a:p>
        </p:txBody>
      </p:sp>
      <p:sp>
        <p:nvSpPr>
          <p:cNvPr id="9" name="Freeform 34">
            <a:extLst>
              <a:ext uri="{FF2B5EF4-FFF2-40B4-BE49-F238E27FC236}">
                <a16:creationId xmlns:a16="http://schemas.microsoft.com/office/drawing/2014/main" id="{690CF4B2-12F7-F440-8550-DCB2890C9AB0}"/>
              </a:ext>
            </a:extLst>
          </p:cNvPr>
          <p:cNvSpPr>
            <a:spLocks/>
          </p:cNvSpPr>
          <p:nvPr/>
        </p:nvSpPr>
        <p:spPr bwMode="auto">
          <a:xfrm>
            <a:off x="6217180" y="1599137"/>
            <a:ext cx="284903" cy="214313"/>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solidFill>
            <a:srgbClr val="92D050"/>
          </a:solidFill>
          <a:ln w="19050" cap="rnd">
            <a:solidFill>
              <a:schemeClr val="accent5"/>
            </a:solidFill>
            <a:prstDash val="solid"/>
            <a:round/>
            <a:headEnd/>
            <a:tailEnd/>
          </a:ln>
          <a:extLst/>
        </p:spPr>
        <p:txBody>
          <a:bodyPr vert="horz" wrap="square" lIns="57150" tIns="28575" rIns="57150" bIns="28575" numCol="1" anchor="t" anchorCtr="0" compatLnSpc="1">
            <a:prstTxWarp prst="textNoShape">
              <a:avLst/>
            </a:prstTxWarp>
          </a:bodyPr>
          <a:lstStyle/>
          <a:p>
            <a:endParaRPr lang="en-US" sz="1125" dirty="0">
              <a:solidFill>
                <a:srgbClr val="000000"/>
              </a:solidFill>
            </a:endParaRPr>
          </a:p>
        </p:txBody>
      </p:sp>
      <p:sp>
        <p:nvSpPr>
          <p:cNvPr id="10" name="Freeform 34">
            <a:extLst>
              <a:ext uri="{FF2B5EF4-FFF2-40B4-BE49-F238E27FC236}">
                <a16:creationId xmlns:a16="http://schemas.microsoft.com/office/drawing/2014/main" id="{E4D729D4-B481-054B-9BE2-97894D692448}"/>
              </a:ext>
            </a:extLst>
          </p:cNvPr>
          <p:cNvSpPr>
            <a:spLocks/>
          </p:cNvSpPr>
          <p:nvPr/>
        </p:nvSpPr>
        <p:spPr bwMode="auto">
          <a:xfrm>
            <a:off x="6217180" y="2847478"/>
            <a:ext cx="284903" cy="214313"/>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solidFill>
            <a:srgbClr val="92D050"/>
          </a:solidFill>
          <a:ln w="19050" cap="rnd">
            <a:solidFill>
              <a:schemeClr val="accent5"/>
            </a:solidFill>
            <a:prstDash val="solid"/>
            <a:round/>
            <a:headEnd/>
            <a:tailEnd/>
          </a:ln>
          <a:extLst/>
        </p:spPr>
        <p:txBody>
          <a:bodyPr vert="horz" wrap="square" lIns="57150" tIns="28575" rIns="57150" bIns="28575" numCol="1" anchor="t" anchorCtr="0" compatLnSpc="1">
            <a:prstTxWarp prst="textNoShape">
              <a:avLst/>
            </a:prstTxWarp>
          </a:bodyPr>
          <a:lstStyle/>
          <a:p>
            <a:endParaRPr lang="en-US" sz="1125" dirty="0">
              <a:solidFill>
                <a:srgbClr val="000000"/>
              </a:solidFill>
            </a:endParaRPr>
          </a:p>
        </p:txBody>
      </p:sp>
      <p:sp>
        <p:nvSpPr>
          <p:cNvPr id="11" name="Freeform 34">
            <a:extLst>
              <a:ext uri="{FF2B5EF4-FFF2-40B4-BE49-F238E27FC236}">
                <a16:creationId xmlns:a16="http://schemas.microsoft.com/office/drawing/2014/main" id="{FA1CA50D-B0F2-EF4B-A6C0-3DBDFCBC85DB}"/>
              </a:ext>
            </a:extLst>
          </p:cNvPr>
          <p:cNvSpPr>
            <a:spLocks/>
          </p:cNvSpPr>
          <p:nvPr/>
        </p:nvSpPr>
        <p:spPr bwMode="auto">
          <a:xfrm>
            <a:off x="6217180" y="2254307"/>
            <a:ext cx="284903" cy="214313"/>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solidFill>
            <a:srgbClr val="92D050"/>
          </a:solidFill>
          <a:ln w="19050" cap="rnd">
            <a:solidFill>
              <a:schemeClr val="accent5"/>
            </a:solidFill>
            <a:prstDash val="solid"/>
            <a:round/>
            <a:headEnd/>
            <a:tailEnd/>
          </a:ln>
          <a:extLst/>
        </p:spPr>
        <p:txBody>
          <a:bodyPr vert="horz" wrap="square" lIns="57150" tIns="28575" rIns="57150" bIns="28575" numCol="1" anchor="t" anchorCtr="0" compatLnSpc="1">
            <a:prstTxWarp prst="textNoShape">
              <a:avLst/>
            </a:prstTxWarp>
          </a:bodyPr>
          <a:lstStyle/>
          <a:p>
            <a:endParaRPr lang="en-US" sz="1125" dirty="0">
              <a:solidFill>
                <a:srgbClr val="000000"/>
              </a:solidFill>
            </a:endParaRPr>
          </a:p>
        </p:txBody>
      </p:sp>
    </p:spTree>
    <p:extLst>
      <p:ext uri="{BB962C8B-B14F-4D97-AF65-F5344CB8AC3E}">
        <p14:creationId xmlns:p14="http://schemas.microsoft.com/office/powerpoint/2010/main" val="127670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74091B-DE5C-8A44-B87C-DD578E96265B}"/>
              </a:ext>
            </a:extLst>
          </p:cNvPr>
          <p:cNvSpPr txBox="1">
            <a:spLocks/>
          </p:cNvSpPr>
          <p:nvPr/>
        </p:nvSpPr>
        <p:spPr>
          <a:xfrm>
            <a:off x="519268" y="1301831"/>
            <a:ext cx="3989388" cy="294957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spc="300" dirty="0" err="1">
                <a:solidFill>
                  <a:srgbClr val="92D050"/>
                </a:solidFill>
                <a:latin typeface="Amazon Ember Light" charset="0"/>
                <a:ea typeface="Amazon Ember Light" charset="0"/>
                <a:cs typeface="Amazon Ember Light" charset="0"/>
              </a:rPr>
              <a:t>Amazon.com</a:t>
            </a:r>
            <a:r>
              <a:rPr lang="en-US" sz="1600" spc="300" dirty="0">
                <a:latin typeface="Amazon Ember Light" charset="0"/>
                <a:ea typeface="Amazon Ember Light" charset="0"/>
                <a:cs typeface="Amazon Ember Light" charset="0"/>
              </a:rPr>
              <a:t>, Inc. is located in </a:t>
            </a:r>
            <a:r>
              <a:rPr lang="en-US" sz="1600" spc="300" dirty="0">
                <a:solidFill>
                  <a:srgbClr val="92D050"/>
                </a:solidFill>
                <a:latin typeface="Amazon Ember Light" charset="0"/>
                <a:ea typeface="Amazon Ember Light" charset="0"/>
                <a:cs typeface="Amazon Ember Light" charset="0"/>
              </a:rPr>
              <a:t>Seattle, WA </a:t>
            </a:r>
            <a:r>
              <a:rPr lang="en-US" sz="1600" spc="300" dirty="0">
                <a:latin typeface="Amazon Ember Light" charset="0"/>
                <a:ea typeface="Amazon Ember Light" charset="0"/>
                <a:cs typeface="Amazon Ember Light" charset="0"/>
              </a:rPr>
              <a:t>and was founded </a:t>
            </a:r>
            <a:r>
              <a:rPr lang="en-US" sz="1600" spc="300" dirty="0">
                <a:solidFill>
                  <a:srgbClr val="92D050"/>
                </a:solidFill>
                <a:latin typeface="Amazon Ember Light" charset="0"/>
                <a:ea typeface="Amazon Ember Light" charset="0"/>
                <a:cs typeface="Amazon Ember Light" charset="0"/>
              </a:rPr>
              <a:t>July 5th, 1994</a:t>
            </a:r>
            <a:r>
              <a:rPr lang="en-US" sz="1600" spc="300" dirty="0">
                <a:latin typeface="Amazon Ember Light" charset="0"/>
                <a:ea typeface="Amazon Ember Light" charset="0"/>
                <a:cs typeface="Amazon Ember Light" charset="0"/>
              </a:rPr>
              <a:t> by </a:t>
            </a:r>
            <a:r>
              <a:rPr lang="en-US" sz="1600" spc="300" dirty="0">
                <a:solidFill>
                  <a:srgbClr val="92D050"/>
                </a:solidFill>
                <a:latin typeface="Amazon Ember Light" charset="0"/>
                <a:ea typeface="Amazon Ember Light" charset="0"/>
                <a:cs typeface="Amazon Ember Light" charset="0"/>
              </a:rPr>
              <a:t>Jeff Bezos</a:t>
            </a:r>
            <a:r>
              <a:rPr lang="en-US" sz="1600" spc="300" dirty="0">
                <a:latin typeface="Amazon Ember Light" charset="0"/>
                <a:ea typeface="Amazon Ember Light" charset="0"/>
                <a:cs typeface="Amazon Ember Light" charset="0"/>
              </a:rPr>
              <a:t>. </a:t>
            </a:r>
            <a:r>
              <a:rPr lang="en-US" sz="1600" spc="300" dirty="0">
                <a:solidFill>
                  <a:srgbClr val="FFC000"/>
                </a:solidFill>
                <a:latin typeface="Amazon Ember Light" charset="0"/>
                <a:ea typeface="Amazon Ember Light" charset="0"/>
                <a:cs typeface="Amazon Ember Light" charset="0"/>
              </a:rPr>
              <a:t>Our customers</a:t>
            </a:r>
            <a:r>
              <a:rPr lang="en-US" sz="1600" i="1" spc="300" dirty="0">
                <a:latin typeface="Amazon Ember Light" charset="0"/>
                <a:ea typeface="Amazon Ember Light" charset="0"/>
                <a:cs typeface="Amazon Ember Light" charset="0"/>
              </a:rPr>
              <a:t> love buying everything </a:t>
            </a:r>
            <a:r>
              <a:rPr lang="en-US" sz="1600" spc="300" dirty="0">
                <a:latin typeface="Amazon Ember Light" charset="0"/>
                <a:ea typeface="Amazon Ember Light" charset="0"/>
                <a:cs typeface="Amazon Ember Light" charset="0"/>
              </a:rPr>
              <a:t>from </a:t>
            </a:r>
            <a:r>
              <a:rPr lang="en-US" sz="1600" spc="300" dirty="0">
                <a:solidFill>
                  <a:srgbClr val="FFC000"/>
                </a:solidFill>
                <a:latin typeface="Amazon Ember Light" charset="0"/>
                <a:ea typeface="Amazon Ember Light" charset="0"/>
                <a:cs typeface="Amazon Ember Light" charset="0"/>
              </a:rPr>
              <a:t>books</a:t>
            </a:r>
            <a:r>
              <a:rPr lang="en-US" sz="1600" spc="300" dirty="0">
                <a:latin typeface="Amazon Ember Light" charset="0"/>
                <a:ea typeface="Amazon Ember Light" charset="0"/>
                <a:cs typeface="Amazon Ember Light" charset="0"/>
              </a:rPr>
              <a:t> to </a:t>
            </a:r>
            <a:r>
              <a:rPr lang="en-US" sz="1600" spc="300" dirty="0">
                <a:solidFill>
                  <a:srgbClr val="FFC000"/>
                </a:solidFill>
                <a:latin typeface="Amazon Ember Light" charset="0"/>
                <a:ea typeface="Amazon Ember Light" charset="0"/>
                <a:cs typeface="Amazon Ember Light" charset="0"/>
              </a:rPr>
              <a:t>blenders</a:t>
            </a:r>
            <a:r>
              <a:rPr lang="en-US" sz="1600" spc="300" dirty="0">
                <a:latin typeface="Amazon Ember Light" charset="0"/>
                <a:ea typeface="Amazon Ember Light" charset="0"/>
                <a:cs typeface="Amazon Ember Light" charset="0"/>
              </a:rPr>
              <a:t> at </a:t>
            </a:r>
            <a:r>
              <a:rPr lang="en-US" sz="1600" spc="300" dirty="0">
                <a:solidFill>
                  <a:srgbClr val="FFC000"/>
                </a:solidFill>
                <a:latin typeface="Amazon Ember Light" charset="0"/>
                <a:ea typeface="Amazon Ember Light" charset="0"/>
                <a:cs typeface="Amazon Ember Light" charset="0"/>
              </a:rPr>
              <a:t>great prices</a:t>
            </a:r>
          </a:p>
        </p:txBody>
      </p:sp>
      <p:sp>
        <p:nvSpPr>
          <p:cNvPr id="4" name="Left Brace 3">
            <a:extLst>
              <a:ext uri="{FF2B5EF4-FFF2-40B4-BE49-F238E27FC236}">
                <a16:creationId xmlns:a16="http://schemas.microsoft.com/office/drawing/2014/main" id="{2C5EE3BA-4515-284A-8DF2-23F55A82BF28}"/>
              </a:ext>
            </a:extLst>
          </p:cNvPr>
          <p:cNvSpPr/>
          <p:nvPr/>
        </p:nvSpPr>
        <p:spPr>
          <a:xfrm>
            <a:off x="4280754" y="865995"/>
            <a:ext cx="906780" cy="358902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itle 1">
            <a:extLst>
              <a:ext uri="{FF2B5EF4-FFF2-40B4-BE49-F238E27FC236}">
                <a16:creationId xmlns:a16="http://schemas.microsoft.com/office/drawing/2014/main" id="{73D2C2EA-AF6E-C343-99C2-07ADE25BBDD1}"/>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NLP: Amazon Comprehend</a:t>
            </a:r>
          </a:p>
        </p:txBody>
      </p:sp>
      <p:sp>
        <p:nvSpPr>
          <p:cNvPr id="8" name="Content Placeholder 2">
            <a:extLst>
              <a:ext uri="{FF2B5EF4-FFF2-40B4-BE49-F238E27FC236}">
                <a16:creationId xmlns:a16="http://schemas.microsoft.com/office/drawing/2014/main" id="{0964A2D8-C3BE-8340-8232-8A54B7958171}"/>
              </a:ext>
            </a:extLst>
          </p:cNvPr>
          <p:cNvSpPr txBox="1">
            <a:spLocks/>
          </p:cNvSpPr>
          <p:nvPr/>
        </p:nvSpPr>
        <p:spPr>
          <a:xfrm>
            <a:off x="5264432" y="1025652"/>
            <a:ext cx="3732212" cy="3878389"/>
          </a:xfrm>
          <a:prstGeom prst="rect">
            <a:avLst/>
          </a:prstGeom>
        </p:spPr>
        <p:txBody>
          <a:bodyPr vert="horz" lIns="91440" tIns="45720" rIns="91440" bIns="45720" rtlCol="0" anchor="ctr">
            <a:noAutofit/>
          </a:bodyPr>
          <a:lst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spc="300" dirty="0">
                <a:latin typeface="Amazon Ember Light" charset="0"/>
                <a:ea typeface="Amazon Ember Light" charset="0"/>
                <a:cs typeface="Amazon Ember Light" charset="0"/>
              </a:rPr>
              <a:t>Named Entities</a:t>
            </a:r>
          </a:p>
          <a:p>
            <a:pPr lvl="1"/>
            <a:r>
              <a:rPr lang="en-US" sz="1200" spc="300" dirty="0" err="1">
                <a:solidFill>
                  <a:srgbClr val="92D050"/>
                </a:solidFill>
                <a:latin typeface="Amazon Ember Light" charset="0"/>
                <a:ea typeface="Amazon Ember Light" charset="0"/>
                <a:cs typeface="Amazon Ember Light" charset="0"/>
              </a:rPr>
              <a:t>Amazon.com</a:t>
            </a:r>
            <a:r>
              <a:rPr lang="en-US" sz="1200" spc="300" dirty="0">
                <a:solidFill>
                  <a:srgbClr val="92D050"/>
                </a:solidFill>
                <a:latin typeface="Amazon Ember Light" charset="0"/>
                <a:ea typeface="Amazon Ember Light" charset="0"/>
                <a:cs typeface="Amazon Ember Light" charset="0"/>
              </a:rPr>
              <a:t>: Organization</a:t>
            </a:r>
          </a:p>
          <a:p>
            <a:pPr lvl="1"/>
            <a:r>
              <a:rPr lang="en-US" sz="1200" spc="300" dirty="0">
                <a:solidFill>
                  <a:srgbClr val="92D050"/>
                </a:solidFill>
                <a:latin typeface="Amazon Ember Light" charset="0"/>
                <a:ea typeface="Amazon Ember Light" charset="0"/>
                <a:cs typeface="Amazon Ember Light" charset="0"/>
              </a:rPr>
              <a:t>Seattle, WA : Location</a:t>
            </a:r>
          </a:p>
          <a:p>
            <a:pPr lvl="1"/>
            <a:r>
              <a:rPr lang="en-US" sz="1200" spc="300" dirty="0">
                <a:solidFill>
                  <a:srgbClr val="92D050"/>
                </a:solidFill>
                <a:latin typeface="Amazon Ember Light" charset="0"/>
                <a:ea typeface="Amazon Ember Light" charset="0"/>
                <a:cs typeface="Amazon Ember Light" charset="0"/>
              </a:rPr>
              <a:t>July 5</a:t>
            </a:r>
            <a:r>
              <a:rPr lang="en-US" sz="1200" spc="300" baseline="30000" dirty="0">
                <a:solidFill>
                  <a:srgbClr val="92D050"/>
                </a:solidFill>
                <a:latin typeface="Amazon Ember Light" charset="0"/>
                <a:ea typeface="Amazon Ember Light" charset="0"/>
                <a:cs typeface="Amazon Ember Light" charset="0"/>
              </a:rPr>
              <a:t>th</a:t>
            </a:r>
            <a:r>
              <a:rPr lang="en-US" sz="1200" spc="300" dirty="0">
                <a:solidFill>
                  <a:srgbClr val="92D050"/>
                </a:solidFill>
                <a:latin typeface="Amazon Ember Light" charset="0"/>
                <a:ea typeface="Amazon Ember Light" charset="0"/>
                <a:cs typeface="Amazon Ember Light" charset="0"/>
              </a:rPr>
              <a:t>,1994: Date</a:t>
            </a:r>
          </a:p>
          <a:p>
            <a:pPr lvl="1"/>
            <a:r>
              <a:rPr lang="en-US" sz="1200" spc="300" dirty="0">
                <a:solidFill>
                  <a:srgbClr val="92D050"/>
                </a:solidFill>
                <a:latin typeface="Amazon Ember Light" charset="0"/>
                <a:ea typeface="Amazon Ember Light" charset="0"/>
                <a:cs typeface="Amazon Ember Light" charset="0"/>
              </a:rPr>
              <a:t>Jeff Bezos   : Person</a:t>
            </a:r>
          </a:p>
          <a:p>
            <a:pPr marL="342900" lvl="1" indent="0">
              <a:buFont typeface="Arial"/>
              <a:buNone/>
            </a:pPr>
            <a:endParaRPr lang="en-US" sz="1200" spc="300" dirty="0">
              <a:solidFill>
                <a:schemeClr val="tx1">
                  <a:lumMod val="95000"/>
                </a:schemeClr>
              </a:solidFill>
              <a:latin typeface="Amazon Ember Light" charset="0"/>
              <a:ea typeface="Amazon Ember Light" charset="0"/>
              <a:cs typeface="Amazon Ember Light" charset="0"/>
            </a:endParaRPr>
          </a:p>
          <a:p>
            <a:r>
              <a:rPr lang="en-US" sz="1200" spc="300" dirty="0" err="1">
                <a:latin typeface="Amazon Ember Light" charset="0"/>
                <a:ea typeface="Amazon Ember Light" charset="0"/>
                <a:cs typeface="Amazon Ember Light" charset="0"/>
              </a:rPr>
              <a:t>Keyphrases</a:t>
            </a:r>
            <a:endParaRPr lang="en-US" sz="1200" spc="300" dirty="0">
              <a:latin typeface="Amazon Ember Light" charset="0"/>
              <a:ea typeface="Amazon Ember Light" charset="0"/>
              <a:cs typeface="Amazon Ember Light" charset="0"/>
            </a:endParaRPr>
          </a:p>
          <a:p>
            <a:pPr lvl="1"/>
            <a:r>
              <a:rPr lang="en-US" sz="1200" spc="300" dirty="0">
                <a:solidFill>
                  <a:srgbClr val="FFC000"/>
                </a:solidFill>
                <a:latin typeface="Amazon Ember Light" charset="0"/>
                <a:ea typeface="Amazon Ember Light" charset="0"/>
                <a:cs typeface="Amazon Ember Light" charset="0"/>
              </a:rPr>
              <a:t>Our customers</a:t>
            </a:r>
          </a:p>
          <a:p>
            <a:pPr lvl="1"/>
            <a:r>
              <a:rPr lang="en-US" sz="1200" spc="300" dirty="0">
                <a:solidFill>
                  <a:srgbClr val="FFC000"/>
                </a:solidFill>
                <a:latin typeface="Amazon Ember Light" charset="0"/>
                <a:ea typeface="Amazon Ember Light" charset="0"/>
                <a:cs typeface="Amazon Ember Light" charset="0"/>
              </a:rPr>
              <a:t>books</a:t>
            </a:r>
          </a:p>
          <a:p>
            <a:pPr lvl="1"/>
            <a:r>
              <a:rPr lang="en-US" sz="1200" spc="300" dirty="0">
                <a:solidFill>
                  <a:srgbClr val="FFC000"/>
                </a:solidFill>
                <a:latin typeface="Amazon Ember Light" charset="0"/>
                <a:ea typeface="Amazon Ember Light" charset="0"/>
                <a:cs typeface="Amazon Ember Light" charset="0"/>
              </a:rPr>
              <a:t>blenders</a:t>
            </a:r>
          </a:p>
          <a:p>
            <a:pPr lvl="1"/>
            <a:r>
              <a:rPr lang="en-US" sz="1200" spc="300" dirty="0">
                <a:solidFill>
                  <a:srgbClr val="FFC000"/>
                </a:solidFill>
                <a:latin typeface="Amazon Ember Light" charset="0"/>
                <a:ea typeface="Amazon Ember Light" charset="0"/>
                <a:cs typeface="Amazon Ember Light" charset="0"/>
              </a:rPr>
              <a:t>great prices  </a:t>
            </a:r>
          </a:p>
          <a:p>
            <a:pPr lvl="1"/>
            <a:endParaRPr lang="en-US" sz="1200" spc="300" dirty="0">
              <a:latin typeface="Amazon Ember Light" charset="0"/>
              <a:ea typeface="Amazon Ember Light" charset="0"/>
              <a:cs typeface="Amazon Ember Light" charset="0"/>
            </a:endParaRPr>
          </a:p>
          <a:p>
            <a:r>
              <a:rPr lang="en-US" sz="1200" spc="300" dirty="0">
                <a:latin typeface="Amazon Ember Light" charset="0"/>
                <a:ea typeface="Amazon Ember Light" charset="0"/>
                <a:cs typeface="Amazon Ember Light" charset="0"/>
              </a:rPr>
              <a:t>Sentiment</a:t>
            </a:r>
          </a:p>
          <a:p>
            <a:pPr lvl="1"/>
            <a:r>
              <a:rPr lang="en-US" sz="1200" i="1" spc="300" dirty="0">
                <a:latin typeface="Amazon Ember Light" charset="0"/>
                <a:ea typeface="Amazon Ember Light" charset="0"/>
                <a:cs typeface="Amazon Ember Light" charset="0"/>
              </a:rPr>
              <a:t>Positive</a:t>
            </a:r>
          </a:p>
          <a:p>
            <a:pPr marL="457189" lvl="1" indent="0">
              <a:buFont typeface="Arial"/>
              <a:buNone/>
            </a:pPr>
            <a:endParaRPr lang="en-US" sz="1200" i="1" spc="300" dirty="0">
              <a:latin typeface="Amazon Ember Light" charset="0"/>
              <a:ea typeface="Amazon Ember Light" charset="0"/>
              <a:cs typeface="Amazon Ember Light" charset="0"/>
            </a:endParaRPr>
          </a:p>
          <a:p>
            <a:r>
              <a:rPr lang="en-US" sz="1200" spc="300" dirty="0">
                <a:latin typeface="Amazon Ember Light" charset="0"/>
                <a:ea typeface="Amazon Ember Light" charset="0"/>
                <a:cs typeface="Amazon Ember Light" charset="0"/>
              </a:rPr>
              <a:t>Language</a:t>
            </a:r>
          </a:p>
          <a:p>
            <a:pPr lvl="1"/>
            <a:r>
              <a:rPr lang="en-US" sz="1200" spc="300" dirty="0">
                <a:latin typeface="Amazon Ember Light" charset="0"/>
                <a:ea typeface="Amazon Ember Light" charset="0"/>
                <a:cs typeface="Amazon Ember Light" charset="0"/>
              </a:rPr>
              <a:t>English</a:t>
            </a:r>
          </a:p>
          <a:p>
            <a:endParaRPr lang="en-US" sz="1200" spc="300" dirty="0">
              <a:latin typeface="Amazon Ember Light" charset="0"/>
              <a:ea typeface="Amazon Ember Light" charset="0"/>
              <a:cs typeface="Amazon Ember Light" charset="0"/>
            </a:endParaRPr>
          </a:p>
          <a:p>
            <a:endParaRPr lang="en-US" sz="1200" spc="300" dirty="0">
              <a:latin typeface="Amazon Ember Light" charset="0"/>
              <a:ea typeface="Amazon Ember Light" charset="0"/>
              <a:cs typeface="Amazon Ember Light" charset="0"/>
            </a:endParaRPr>
          </a:p>
          <a:p>
            <a:endParaRPr lang="en-US" sz="1200" spc="300" dirty="0">
              <a:solidFill>
                <a:schemeClr val="tx1">
                  <a:lumMod val="95000"/>
                </a:schemeClr>
              </a:solidFill>
              <a:latin typeface="Amazon Ember Light" charset="0"/>
              <a:ea typeface="Amazon Ember Light" charset="0"/>
              <a:cs typeface="Amazon Ember Light" charset="0"/>
            </a:endParaRPr>
          </a:p>
        </p:txBody>
      </p:sp>
    </p:spTree>
    <p:extLst>
      <p:ext uri="{BB962C8B-B14F-4D97-AF65-F5344CB8AC3E}">
        <p14:creationId xmlns:p14="http://schemas.microsoft.com/office/powerpoint/2010/main" val="4131821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5">
            <a:extLst>
              <a:ext uri="{FF2B5EF4-FFF2-40B4-BE49-F238E27FC236}">
                <a16:creationId xmlns:a16="http://schemas.microsoft.com/office/drawing/2014/main" id="{0E9C1BBD-DEEB-DF4C-8CAC-B9535E2454A2}"/>
              </a:ext>
            </a:extLst>
          </p:cNvPr>
          <p:cNvSpPr txBox="1"/>
          <p:nvPr/>
        </p:nvSpPr>
        <p:spPr>
          <a:xfrm>
            <a:off x="1666015" y="2896547"/>
            <a:ext cx="1378873" cy="349455"/>
          </a:xfrm>
          <a:prstGeom prst="rect">
            <a:avLst/>
          </a:prstGeom>
        </p:spPr>
        <p:txBody>
          <a:bodyPr vert="horz" wrap="square" lIns="0" tIns="11430" rIns="0" bIns="0" rtlCol="0">
            <a:spAutoFit/>
          </a:bodyPr>
          <a:lstStyle/>
          <a:p>
            <a:pPr marL="111760" marR="5080" indent="-99694" algn="ctr" defTabSz="914400">
              <a:lnSpc>
                <a:spcPct val="103699"/>
              </a:lnSpc>
              <a:spcBef>
                <a:spcPts val="90"/>
              </a:spcBef>
            </a:pPr>
            <a:r>
              <a:rPr sz="1050" spc="54" dirty="0">
                <a:solidFill>
                  <a:srgbClr val="FFFFFF"/>
                </a:solidFill>
                <a:latin typeface="Trebuchet MS"/>
                <a:cs typeface="Trebuchet MS"/>
              </a:rPr>
              <a:t>A </a:t>
            </a:r>
            <a:r>
              <a:rPr sz="1050" spc="75" dirty="0">
                <a:solidFill>
                  <a:srgbClr val="FFFFFF"/>
                </a:solidFill>
                <a:latin typeface="Trebuchet MS"/>
                <a:cs typeface="Trebuchet MS"/>
              </a:rPr>
              <a:t>m </a:t>
            </a:r>
            <a:r>
              <a:rPr sz="1050" spc="14" dirty="0">
                <a:solidFill>
                  <a:srgbClr val="FFFFFF"/>
                </a:solidFill>
                <a:latin typeface="Trebuchet MS"/>
                <a:cs typeface="Trebuchet MS"/>
              </a:rPr>
              <a:t>a </a:t>
            </a:r>
            <a:r>
              <a:rPr sz="1050" spc="10" dirty="0">
                <a:solidFill>
                  <a:srgbClr val="FFFFFF"/>
                </a:solidFill>
                <a:latin typeface="Trebuchet MS"/>
                <a:cs typeface="Trebuchet MS"/>
              </a:rPr>
              <a:t>z </a:t>
            </a:r>
            <a:r>
              <a:rPr sz="1050" spc="50" dirty="0">
                <a:solidFill>
                  <a:srgbClr val="FFFFFF"/>
                </a:solidFill>
                <a:latin typeface="Trebuchet MS"/>
                <a:cs typeface="Trebuchet MS"/>
              </a:rPr>
              <a:t>o </a:t>
            </a:r>
            <a:r>
              <a:rPr sz="1050" spc="45" dirty="0">
                <a:solidFill>
                  <a:srgbClr val="FFFFFF"/>
                </a:solidFill>
                <a:latin typeface="Trebuchet MS"/>
                <a:cs typeface="Trebuchet MS"/>
              </a:rPr>
              <a:t>n  </a:t>
            </a:r>
            <a:endParaRPr lang="en-US" sz="1050" spc="45" dirty="0">
              <a:solidFill>
                <a:srgbClr val="FFFFFF"/>
              </a:solidFill>
              <a:latin typeface="Trebuchet MS"/>
              <a:cs typeface="Trebuchet MS"/>
            </a:endParaRPr>
          </a:p>
          <a:p>
            <a:pPr marL="111760" marR="5080" indent="-99694" algn="ctr" defTabSz="914400">
              <a:lnSpc>
                <a:spcPct val="103699"/>
              </a:lnSpc>
              <a:spcBef>
                <a:spcPts val="90"/>
              </a:spcBef>
            </a:pPr>
            <a:r>
              <a:rPr sz="1050" spc="50" dirty="0">
                <a:solidFill>
                  <a:srgbClr val="FFFFFF"/>
                </a:solidFill>
                <a:latin typeface="Trebuchet MS"/>
                <a:cs typeface="Trebuchet MS"/>
              </a:rPr>
              <a:t>P o </a:t>
            </a:r>
            <a:r>
              <a:rPr sz="1050" dirty="0">
                <a:solidFill>
                  <a:srgbClr val="FFFFFF"/>
                </a:solidFill>
                <a:latin typeface="Trebuchet MS"/>
                <a:cs typeface="Trebuchet MS"/>
              </a:rPr>
              <a:t>l l</a:t>
            </a:r>
            <a:r>
              <a:rPr sz="1050" spc="61" dirty="0">
                <a:solidFill>
                  <a:srgbClr val="FFFFFF"/>
                </a:solidFill>
                <a:latin typeface="Trebuchet MS"/>
                <a:cs typeface="Trebuchet MS"/>
              </a:rPr>
              <a:t> </a:t>
            </a:r>
            <a:r>
              <a:rPr sz="1050" spc="26" dirty="0">
                <a:solidFill>
                  <a:srgbClr val="FFFFFF"/>
                </a:solidFill>
                <a:latin typeface="Trebuchet MS"/>
                <a:cs typeface="Trebuchet MS"/>
              </a:rPr>
              <a:t>y</a:t>
            </a:r>
            <a:endParaRPr sz="1050" dirty="0">
              <a:solidFill>
                <a:prstClr val="black"/>
              </a:solidFill>
              <a:latin typeface="Trebuchet MS"/>
              <a:cs typeface="Trebuchet MS"/>
            </a:endParaRPr>
          </a:p>
        </p:txBody>
      </p:sp>
      <p:sp>
        <p:nvSpPr>
          <p:cNvPr id="3" name="object 46">
            <a:extLst>
              <a:ext uri="{FF2B5EF4-FFF2-40B4-BE49-F238E27FC236}">
                <a16:creationId xmlns:a16="http://schemas.microsoft.com/office/drawing/2014/main" id="{0F278EE3-AC54-1242-9375-99392E73347E}"/>
              </a:ext>
            </a:extLst>
          </p:cNvPr>
          <p:cNvSpPr txBox="1"/>
          <p:nvPr/>
        </p:nvSpPr>
        <p:spPr>
          <a:xfrm>
            <a:off x="3402084" y="2940273"/>
            <a:ext cx="2000316" cy="339195"/>
          </a:xfrm>
          <a:prstGeom prst="rect">
            <a:avLst/>
          </a:prstGeom>
        </p:spPr>
        <p:txBody>
          <a:bodyPr vert="horz" wrap="square" lIns="0" tIns="15875" rIns="0" bIns="0" rtlCol="0">
            <a:spAutoFit/>
          </a:bodyPr>
          <a:lstStyle/>
          <a:p>
            <a:pPr marL="1270" algn="ctr" defTabSz="914400">
              <a:spcBef>
                <a:spcPts val="125"/>
              </a:spcBef>
            </a:pPr>
            <a:r>
              <a:rPr sz="1050" spc="54" dirty="0">
                <a:solidFill>
                  <a:srgbClr val="FFFFFF"/>
                </a:solidFill>
                <a:latin typeface="Trebuchet MS"/>
                <a:cs typeface="Trebuchet MS"/>
              </a:rPr>
              <a:t>A </a:t>
            </a:r>
            <a:r>
              <a:rPr sz="1050" spc="75" dirty="0">
                <a:solidFill>
                  <a:srgbClr val="FFFFFF"/>
                </a:solidFill>
                <a:latin typeface="Trebuchet MS"/>
                <a:cs typeface="Trebuchet MS"/>
              </a:rPr>
              <a:t>m </a:t>
            </a:r>
            <a:r>
              <a:rPr sz="1050" spc="14" dirty="0">
                <a:solidFill>
                  <a:srgbClr val="FFFFFF"/>
                </a:solidFill>
                <a:latin typeface="Trebuchet MS"/>
                <a:cs typeface="Trebuchet MS"/>
              </a:rPr>
              <a:t>a </a:t>
            </a:r>
            <a:r>
              <a:rPr sz="1050" spc="10" dirty="0">
                <a:solidFill>
                  <a:srgbClr val="FFFFFF"/>
                </a:solidFill>
                <a:latin typeface="Trebuchet MS"/>
                <a:cs typeface="Trebuchet MS"/>
              </a:rPr>
              <a:t>z </a:t>
            </a:r>
            <a:r>
              <a:rPr sz="1050" spc="50" dirty="0">
                <a:solidFill>
                  <a:srgbClr val="FFFFFF"/>
                </a:solidFill>
                <a:latin typeface="Trebuchet MS"/>
                <a:cs typeface="Trebuchet MS"/>
              </a:rPr>
              <a:t>o</a:t>
            </a:r>
            <a:r>
              <a:rPr sz="1050" spc="-141" dirty="0">
                <a:solidFill>
                  <a:srgbClr val="FFFFFF"/>
                </a:solidFill>
                <a:latin typeface="Trebuchet MS"/>
                <a:cs typeface="Trebuchet MS"/>
              </a:rPr>
              <a:t> </a:t>
            </a:r>
            <a:r>
              <a:rPr sz="1050" spc="45" dirty="0">
                <a:solidFill>
                  <a:srgbClr val="FFFFFF"/>
                </a:solidFill>
                <a:latin typeface="Trebuchet MS"/>
                <a:cs typeface="Trebuchet MS"/>
              </a:rPr>
              <a:t>n</a:t>
            </a:r>
            <a:endParaRPr sz="1050" dirty="0">
              <a:solidFill>
                <a:prstClr val="black"/>
              </a:solidFill>
              <a:latin typeface="Trebuchet MS"/>
              <a:cs typeface="Trebuchet MS"/>
            </a:endParaRPr>
          </a:p>
          <a:p>
            <a:pPr algn="ctr" defTabSz="914400">
              <a:spcBef>
                <a:spcPts val="35"/>
              </a:spcBef>
            </a:pPr>
            <a:r>
              <a:rPr sz="1050" spc="10" dirty="0">
                <a:solidFill>
                  <a:srgbClr val="FFFFFF"/>
                </a:solidFill>
                <a:latin typeface="Trebuchet MS"/>
                <a:cs typeface="Trebuchet MS"/>
              </a:rPr>
              <a:t>T </a:t>
            </a:r>
            <a:r>
              <a:rPr sz="1050" spc="-5" dirty="0">
                <a:solidFill>
                  <a:srgbClr val="FFFFFF"/>
                </a:solidFill>
                <a:latin typeface="Trebuchet MS"/>
                <a:cs typeface="Trebuchet MS"/>
              </a:rPr>
              <a:t>r </a:t>
            </a:r>
            <a:r>
              <a:rPr sz="1050" spc="14" dirty="0">
                <a:solidFill>
                  <a:srgbClr val="FFFFFF"/>
                </a:solidFill>
                <a:latin typeface="Trebuchet MS"/>
                <a:cs typeface="Trebuchet MS"/>
              </a:rPr>
              <a:t>a </a:t>
            </a:r>
            <a:r>
              <a:rPr sz="1050" spc="45" dirty="0">
                <a:solidFill>
                  <a:srgbClr val="FFFFFF"/>
                </a:solidFill>
                <a:latin typeface="Trebuchet MS"/>
                <a:cs typeface="Trebuchet MS"/>
              </a:rPr>
              <a:t>n </a:t>
            </a:r>
            <a:r>
              <a:rPr sz="1050" spc="30" dirty="0">
                <a:solidFill>
                  <a:srgbClr val="FFFFFF"/>
                </a:solidFill>
                <a:latin typeface="Trebuchet MS"/>
                <a:cs typeface="Trebuchet MS"/>
              </a:rPr>
              <a:t>s </a:t>
            </a:r>
            <a:r>
              <a:rPr sz="1050" spc="-14" dirty="0">
                <a:solidFill>
                  <a:srgbClr val="FFFFFF"/>
                </a:solidFill>
                <a:latin typeface="Trebuchet MS"/>
                <a:cs typeface="Trebuchet MS"/>
              </a:rPr>
              <a:t>c </a:t>
            </a:r>
            <a:r>
              <a:rPr sz="1050" spc="-5" dirty="0">
                <a:solidFill>
                  <a:srgbClr val="FFFFFF"/>
                </a:solidFill>
                <a:latin typeface="Trebuchet MS"/>
                <a:cs typeface="Trebuchet MS"/>
              </a:rPr>
              <a:t>r </a:t>
            </a:r>
            <a:r>
              <a:rPr sz="1050" spc="-21" dirty="0">
                <a:solidFill>
                  <a:srgbClr val="FFFFFF"/>
                </a:solidFill>
                <a:latin typeface="Trebuchet MS"/>
                <a:cs typeface="Trebuchet MS"/>
              </a:rPr>
              <a:t>i </a:t>
            </a:r>
            <a:r>
              <a:rPr sz="1050" spc="40" dirty="0">
                <a:solidFill>
                  <a:srgbClr val="FFFFFF"/>
                </a:solidFill>
                <a:latin typeface="Trebuchet MS"/>
                <a:cs typeface="Trebuchet MS"/>
              </a:rPr>
              <a:t>b</a:t>
            </a:r>
            <a:r>
              <a:rPr sz="1050" spc="21" dirty="0">
                <a:solidFill>
                  <a:srgbClr val="FFFFFF"/>
                </a:solidFill>
                <a:latin typeface="Trebuchet MS"/>
                <a:cs typeface="Trebuchet MS"/>
              </a:rPr>
              <a:t> </a:t>
            </a:r>
            <a:r>
              <a:rPr sz="1050" dirty="0">
                <a:solidFill>
                  <a:srgbClr val="FFFFFF"/>
                </a:solidFill>
                <a:latin typeface="Trebuchet MS"/>
                <a:cs typeface="Trebuchet MS"/>
              </a:rPr>
              <a:t>e</a:t>
            </a:r>
            <a:endParaRPr sz="1050" dirty="0">
              <a:solidFill>
                <a:prstClr val="black"/>
              </a:solidFill>
              <a:latin typeface="Trebuchet MS"/>
              <a:cs typeface="Trebuchet MS"/>
            </a:endParaRPr>
          </a:p>
        </p:txBody>
      </p:sp>
      <p:sp>
        <p:nvSpPr>
          <p:cNvPr id="4" name="object 47">
            <a:extLst>
              <a:ext uri="{FF2B5EF4-FFF2-40B4-BE49-F238E27FC236}">
                <a16:creationId xmlns:a16="http://schemas.microsoft.com/office/drawing/2014/main" id="{C5AD9612-A155-6B48-8F34-DA8B3E72AD1D}"/>
              </a:ext>
            </a:extLst>
          </p:cNvPr>
          <p:cNvSpPr txBox="1"/>
          <p:nvPr/>
        </p:nvSpPr>
        <p:spPr>
          <a:xfrm>
            <a:off x="5687910" y="2940273"/>
            <a:ext cx="1788184" cy="339195"/>
          </a:xfrm>
          <a:prstGeom prst="rect">
            <a:avLst/>
          </a:prstGeom>
        </p:spPr>
        <p:txBody>
          <a:bodyPr vert="horz" wrap="square" lIns="0" tIns="15875" rIns="0" bIns="0" rtlCol="0">
            <a:spAutoFit/>
          </a:bodyPr>
          <a:lstStyle/>
          <a:p>
            <a:pPr algn="ctr" defTabSz="914400">
              <a:spcBef>
                <a:spcPts val="125"/>
              </a:spcBef>
            </a:pPr>
            <a:r>
              <a:rPr sz="1050" spc="54" dirty="0">
                <a:solidFill>
                  <a:srgbClr val="FFFFFF"/>
                </a:solidFill>
                <a:latin typeface="Trebuchet MS"/>
                <a:cs typeface="Trebuchet MS"/>
              </a:rPr>
              <a:t>A </a:t>
            </a:r>
            <a:r>
              <a:rPr sz="1050" spc="75" dirty="0">
                <a:solidFill>
                  <a:srgbClr val="FFFFFF"/>
                </a:solidFill>
                <a:latin typeface="Trebuchet MS"/>
                <a:cs typeface="Trebuchet MS"/>
              </a:rPr>
              <a:t>m </a:t>
            </a:r>
            <a:r>
              <a:rPr sz="1050" spc="14" dirty="0">
                <a:solidFill>
                  <a:srgbClr val="FFFFFF"/>
                </a:solidFill>
                <a:latin typeface="Trebuchet MS"/>
                <a:cs typeface="Trebuchet MS"/>
              </a:rPr>
              <a:t>a </a:t>
            </a:r>
            <a:r>
              <a:rPr sz="1050" spc="10" dirty="0">
                <a:solidFill>
                  <a:srgbClr val="FFFFFF"/>
                </a:solidFill>
                <a:latin typeface="Trebuchet MS"/>
                <a:cs typeface="Trebuchet MS"/>
              </a:rPr>
              <a:t>z </a:t>
            </a:r>
            <a:r>
              <a:rPr sz="1050" spc="50" dirty="0">
                <a:solidFill>
                  <a:srgbClr val="FFFFFF"/>
                </a:solidFill>
                <a:latin typeface="Trebuchet MS"/>
                <a:cs typeface="Trebuchet MS"/>
              </a:rPr>
              <a:t>o</a:t>
            </a:r>
            <a:r>
              <a:rPr sz="1050" spc="110" dirty="0">
                <a:solidFill>
                  <a:srgbClr val="FFFFFF"/>
                </a:solidFill>
                <a:latin typeface="Trebuchet MS"/>
                <a:cs typeface="Trebuchet MS"/>
              </a:rPr>
              <a:t> </a:t>
            </a:r>
            <a:r>
              <a:rPr sz="1050" spc="45" dirty="0">
                <a:solidFill>
                  <a:srgbClr val="FFFFFF"/>
                </a:solidFill>
                <a:latin typeface="Trebuchet MS"/>
                <a:cs typeface="Trebuchet MS"/>
              </a:rPr>
              <a:t>n</a:t>
            </a:r>
            <a:endParaRPr sz="1050">
              <a:solidFill>
                <a:prstClr val="black"/>
              </a:solidFill>
              <a:latin typeface="Trebuchet MS"/>
              <a:cs typeface="Trebuchet MS"/>
            </a:endParaRPr>
          </a:p>
          <a:p>
            <a:pPr algn="ctr" defTabSz="914400">
              <a:spcBef>
                <a:spcPts val="35"/>
              </a:spcBef>
            </a:pPr>
            <a:r>
              <a:rPr sz="1050" spc="10" dirty="0">
                <a:solidFill>
                  <a:srgbClr val="FFFFFF"/>
                </a:solidFill>
                <a:latin typeface="Trebuchet MS"/>
                <a:cs typeface="Trebuchet MS"/>
              </a:rPr>
              <a:t>T </a:t>
            </a:r>
            <a:r>
              <a:rPr sz="1050" spc="-5" dirty="0">
                <a:solidFill>
                  <a:srgbClr val="FFFFFF"/>
                </a:solidFill>
                <a:latin typeface="Trebuchet MS"/>
                <a:cs typeface="Trebuchet MS"/>
              </a:rPr>
              <a:t>r </a:t>
            </a:r>
            <a:r>
              <a:rPr sz="1050" spc="14" dirty="0">
                <a:solidFill>
                  <a:srgbClr val="FFFFFF"/>
                </a:solidFill>
                <a:latin typeface="Trebuchet MS"/>
                <a:cs typeface="Trebuchet MS"/>
              </a:rPr>
              <a:t>a </a:t>
            </a:r>
            <a:r>
              <a:rPr sz="1050" spc="45" dirty="0">
                <a:solidFill>
                  <a:srgbClr val="FFFFFF"/>
                </a:solidFill>
                <a:latin typeface="Trebuchet MS"/>
                <a:cs typeface="Trebuchet MS"/>
              </a:rPr>
              <a:t>n </a:t>
            </a:r>
            <a:r>
              <a:rPr sz="1050" spc="30" dirty="0">
                <a:solidFill>
                  <a:srgbClr val="FFFFFF"/>
                </a:solidFill>
                <a:latin typeface="Trebuchet MS"/>
                <a:cs typeface="Trebuchet MS"/>
              </a:rPr>
              <a:t>s </a:t>
            </a:r>
            <a:r>
              <a:rPr sz="1050" dirty="0">
                <a:solidFill>
                  <a:srgbClr val="FFFFFF"/>
                </a:solidFill>
                <a:latin typeface="Trebuchet MS"/>
                <a:cs typeface="Trebuchet MS"/>
              </a:rPr>
              <a:t>l </a:t>
            </a:r>
            <a:r>
              <a:rPr sz="1050" spc="14" dirty="0">
                <a:solidFill>
                  <a:srgbClr val="FFFFFF"/>
                </a:solidFill>
                <a:latin typeface="Trebuchet MS"/>
                <a:cs typeface="Trebuchet MS"/>
              </a:rPr>
              <a:t>a </a:t>
            </a:r>
            <a:r>
              <a:rPr sz="1050" spc="-5" dirty="0">
                <a:solidFill>
                  <a:srgbClr val="FFFFFF"/>
                </a:solidFill>
                <a:latin typeface="Trebuchet MS"/>
                <a:cs typeface="Trebuchet MS"/>
              </a:rPr>
              <a:t>t</a:t>
            </a:r>
            <a:r>
              <a:rPr sz="1050" spc="14" dirty="0">
                <a:solidFill>
                  <a:srgbClr val="FFFFFF"/>
                </a:solidFill>
                <a:latin typeface="Trebuchet MS"/>
                <a:cs typeface="Trebuchet MS"/>
              </a:rPr>
              <a:t> </a:t>
            </a:r>
            <a:r>
              <a:rPr sz="1050" dirty="0">
                <a:solidFill>
                  <a:srgbClr val="FFFFFF"/>
                </a:solidFill>
                <a:latin typeface="Trebuchet MS"/>
                <a:cs typeface="Trebuchet MS"/>
              </a:rPr>
              <a:t>e</a:t>
            </a:r>
            <a:endParaRPr sz="1050">
              <a:solidFill>
                <a:prstClr val="black"/>
              </a:solidFill>
              <a:latin typeface="Trebuchet MS"/>
              <a:cs typeface="Trebuchet MS"/>
            </a:endParaRPr>
          </a:p>
        </p:txBody>
      </p:sp>
      <p:sp>
        <p:nvSpPr>
          <p:cNvPr id="5" name="object 56">
            <a:extLst>
              <a:ext uri="{FF2B5EF4-FFF2-40B4-BE49-F238E27FC236}">
                <a16:creationId xmlns:a16="http://schemas.microsoft.com/office/drawing/2014/main" id="{45C4B670-C746-D148-974B-482EA7F5A583}"/>
              </a:ext>
            </a:extLst>
          </p:cNvPr>
          <p:cNvSpPr/>
          <p:nvPr/>
        </p:nvSpPr>
        <p:spPr>
          <a:xfrm>
            <a:off x="1947502" y="1993854"/>
            <a:ext cx="815901" cy="819167"/>
          </a:xfrm>
          <a:prstGeom prst="rect">
            <a:avLst/>
          </a:prstGeom>
          <a:blipFill>
            <a:blip r:embed="rId2" cstate="print"/>
            <a:stretch>
              <a:fillRect/>
            </a:stretch>
          </a:blipFill>
        </p:spPr>
        <p:txBody>
          <a:bodyPr wrap="square" lIns="0" tIns="0" rIns="0" bIns="0" rtlCol="0"/>
          <a:lstStyle/>
          <a:p>
            <a:pPr defTabSz="914400"/>
            <a:endParaRPr sz="1800">
              <a:solidFill>
                <a:prstClr val="black"/>
              </a:solidFill>
              <a:latin typeface="Calibri"/>
            </a:endParaRPr>
          </a:p>
        </p:txBody>
      </p:sp>
      <p:sp>
        <p:nvSpPr>
          <p:cNvPr id="6" name="object 59">
            <a:extLst>
              <a:ext uri="{FF2B5EF4-FFF2-40B4-BE49-F238E27FC236}">
                <a16:creationId xmlns:a16="http://schemas.microsoft.com/office/drawing/2014/main" id="{F546F5EB-3D05-CE4C-8F26-AFC049F676F3}"/>
              </a:ext>
            </a:extLst>
          </p:cNvPr>
          <p:cNvSpPr/>
          <p:nvPr/>
        </p:nvSpPr>
        <p:spPr>
          <a:xfrm>
            <a:off x="3872109" y="2026490"/>
            <a:ext cx="815901" cy="819167"/>
          </a:xfrm>
          <a:prstGeom prst="rect">
            <a:avLst/>
          </a:prstGeom>
          <a:blipFill>
            <a:blip r:embed="rId3" cstate="print"/>
            <a:stretch>
              <a:fillRect/>
            </a:stretch>
          </a:blipFill>
        </p:spPr>
        <p:txBody>
          <a:bodyPr wrap="square" lIns="0" tIns="0" rIns="0" bIns="0" rtlCol="0"/>
          <a:lstStyle/>
          <a:p>
            <a:pPr defTabSz="914400"/>
            <a:endParaRPr sz="1800">
              <a:solidFill>
                <a:prstClr val="black"/>
              </a:solidFill>
              <a:latin typeface="Calibri"/>
            </a:endParaRPr>
          </a:p>
        </p:txBody>
      </p:sp>
      <p:sp>
        <p:nvSpPr>
          <p:cNvPr id="7" name="object 60">
            <a:extLst>
              <a:ext uri="{FF2B5EF4-FFF2-40B4-BE49-F238E27FC236}">
                <a16:creationId xmlns:a16="http://schemas.microsoft.com/office/drawing/2014/main" id="{98CC0B98-2867-7F47-BFCE-8A47566728AC}"/>
              </a:ext>
            </a:extLst>
          </p:cNvPr>
          <p:cNvSpPr/>
          <p:nvPr/>
        </p:nvSpPr>
        <p:spPr>
          <a:xfrm>
            <a:off x="6158639" y="2026490"/>
            <a:ext cx="704934" cy="786531"/>
          </a:xfrm>
          <a:prstGeom prst="rect">
            <a:avLst/>
          </a:prstGeom>
          <a:blipFill>
            <a:blip r:embed="rId4" cstate="print"/>
            <a:stretch>
              <a:fillRect/>
            </a:stretch>
          </a:blipFill>
        </p:spPr>
        <p:txBody>
          <a:bodyPr wrap="square" lIns="0" tIns="0" rIns="0" bIns="0" rtlCol="0"/>
          <a:lstStyle/>
          <a:p>
            <a:pPr defTabSz="914400"/>
            <a:endParaRPr sz="1800">
              <a:solidFill>
                <a:prstClr val="black"/>
              </a:solidFill>
              <a:latin typeface="Calibri"/>
            </a:endParaRPr>
          </a:p>
        </p:txBody>
      </p:sp>
      <p:sp>
        <p:nvSpPr>
          <p:cNvPr id="8" name="Title 1">
            <a:extLst>
              <a:ext uri="{FF2B5EF4-FFF2-40B4-BE49-F238E27FC236}">
                <a16:creationId xmlns:a16="http://schemas.microsoft.com/office/drawing/2014/main" id="{42AEE769-FD27-AA4F-B596-CED95714ECF6}"/>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More Natural Language Processing…</a:t>
            </a:r>
          </a:p>
        </p:txBody>
      </p:sp>
      <p:sp>
        <p:nvSpPr>
          <p:cNvPr id="10" name="TextBox 9">
            <a:extLst>
              <a:ext uri="{FF2B5EF4-FFF2-40B4-BE49-F238E27FC236}">
                <a16:creationId xmlns:a16="http://schemas.microsoft.com/office/drawing/2014/main" id="{3307CD98-1B9F-7344-872F-8ADB4E0E7109}"/>
              </a:ext>
            </a:extLst>
          </p:cNvPr>
          <p:cNvSpPr txBox="1"/>
          <p:nvPr/>
        </p:nvSpPr>
        <p:spPr>
          <a:xfrm>
            <a:off x="1393371" y="1512289"/>
            <a:ext cx="2148115" cy="307777"/>
          </a:xfrm>
          <a:prstGeom prst="rect">
            <a:avLst/>
          </a:prstGeom>
          <a:noFill/>
        </p:spPr>
        <p:txBody>
          <a:bodyPr wrap="square" rtlCol="0">
            <a:spAutoFit/>
          </a:bodyPr>
          <a:lstStyle/>
          <a:p>
            <a:r>
              <a:rPr lang="en-US" sz="1400" b="1" dirty="0">
                <a:solidFill>
                  <a:srgbClr val="FFA100"/>
                </a:solidFill>
              </a:rPr>
              <a:t>TEXT-TO-SPEECH</a:t>
            </a:r>
          </a:p>
        </p:txBody>
      </p:sp>
      <p:sp>
        <p:nvSpPr>
          <p:cNvPr id="11" name="TextBox 10">
            <a:extLst>
              <a:ext uri="{FF2B5EF4-FFF2-40B4-BE49-F238E27FC236}">
                <a16:creationId xmlns:a16="http://schemas.microsoft.com/office/drawing/2014/main" id="{EDFDB4BA-C44C-9549-9AEB-2112AEA8CEB3}"/>
              </a:ext>
            </a:extLst>
          </p:cNvPr>
          <p:cNvSpPr txBox="1"/>
          <p:nvPr/>
        </p:nvSpPr>
        <p:spPr>
          <a:xfrm>
            <a:off x="3574650" y="1504308"/>
            <a:ext cx="2362744" cy="307777"/>
          </a:xfrm>
          <a:prstGeom prst="rect">
            <a:avLst/>
          </a:prstGeom>
          <a:noFill/>
        </p:spPr>
        <p:txBody>
          <a:bodyPr wrap="square" rtlCol="0">
            <a:spAutoFit/>
          </a:bodyPr>
          <a:lstStyle/>
          <a:p>
            <a:r>
              <a:rPr lang="en-US" sz="1400" b="1" dirty="0">
                <a:solidFill>
                  <a:srgbClr val="FFA100"/>
                </a:solidFill>
              </a:rPr>
              <a:t>SPEECH-TO-TEXT</a:t>
            </a:r>
          </a:p>
        </p:txBody>
      </p:sp>
      <p:sp>
        <p:nvSpPr>
          <p:cNvPr id="12" name="TextBox 11">
            <a:extLst>
              <a:ext uri="{FF2B5EF4-FFF2-40B4-BE49-F238E27FC236}">
                <a16:creationId xmlns:a16="http://schemas.microsoft.com/office/drawing/2014/main" id="{058CEC79-5363-FE49-AE82-58F74F837E46}"/>
              </a:ext>
            </a:extLst>
          </p:cNvPr>
          <p:cNvSpPr txBox="1"/>
          <p:nvPr/>
        </p:nvSpPr>
        <p:spPr>
          <a:xfrm>
            <a:off x="5211232" y="1319911"/>
            <a:ext cx="2599747" cy="523220"/>
          </a:xfrm>
          <a:prstGeom prst="rect">
            <a:avLst/>
          </a:prstGeom>
          <a:noFill/>
        </p:spPr>
        <p:txBody>
          <a:bodyPr wrap="square" rtlCol="0">
            <a:spAutoFit/>
          </a:bodyPr>
          <a:lstStyle/>
          <a:p>
            <a:pPr algn="ctr"/>
            <a:r>
              <a:rPr lang="en-US" sz="1400" b="1" dirty="0">
                <a:solidFill>
                  <a:srgbClr val="FFA100"/>
                </a:solidFill>
              </a:rPr>
              <a:t>LANGUAGE</a:t>
            </a:r>
          </a:p>
          <a:p>
            <a:pPr algn="ctr"/>
            <a:r>
              <a:rPr lang="en-US" sz="1400" b="1" dirty="0">
                <a:solidFill>
                  <a:srgbClr val="FFA100"/>
                </a:solidFill>
              </a:rPr>
              <a:t>TRANSLATION</a:t>
            </a:r>
          </a:p>
        </p:txBody>
      </p:sp>
    </p:spTree>
    <p:extLst>
      <p:ext uri="{BB962C8B-B14F-4D97-AF65-F5344CB8AC3E}">
        <p14:creationId xmlns:p14="http://schemas.microsoft.com/office/powerpoint/2010/main" val="177676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412964-DD8A-FF42-B25E-00304A708F2D}"/>
              </a:ext>
            </a:extLst>
          </p:cNvPr>
          <p:cNvPicPr>
            <a:picLocks noChangeAspect="1"/>
          </p:cNvPicPr>
          <p:nvPr/>
        </p:nvPicPr>
        <p:blipFill>
          <a:blip r:embed="rId3"/>
          <a:stretch>
            <a:fillRect/>
          </a:stretch>
        </p:blipFill>
        <p:spPr>
          <a:xfrm>
            <a:off x="3475445" y="924967"/>
            <a:ext cx="5668555" cy="2953519"/>
          </a:xfrm>
          <a:prstGeom prst="rect">
            <a:avLst/>
          </a:prstGeom>
        </p:spPr>
      </p:pic>
      <p:sp>
        <p:nvSpPr>
          <p:cNvPr id="3" name="Title 1">
            <a:extLst>
              <a:ext uri="{FF2B5EF4-FFF2-40B4-BE49-F238E27FC236}">
                <a16:creationId xmlns:a16="http://schemas.microsoft.com/office/drawing/2014/main" id="{F2FA0113-BA2C-4846-BE94-87257FB6DFE0}"/>
              </a:ext>
            </a:extLst>
          </p:cNvPr>
          <p:cNvSpPr txBox="1">
            <a:spLocks/>
          </p:cNvSpPr>
          <p:nvPr/>
        </p:nvSpPr>
        <p:spPr>
          <a:xfrm>
            <a:off x="133214" y="73180"/>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AI Driven Stylist</a:t>
            </a:r>
          </a:p>
        </p:txBody>
      </p:sp>
      <p:pic>
        <p:nvPicPr>
          <p:cNvPr id="1028" name="Picture 1027">
            <a:extLst>
              <a:ext uri="{FF2B5EF4-FFF2-40B4-BE49-F238E27FC236}">
                <a16:creationId xmlns:a16="http://schemas.microsoft.com/office/drawing/2014/main" id="{CC0ACC16-0AE7-9947-8A36-6D9710E107B4}"/>
              </a:ext>
            </a:extLst>
          </p:cNvPr>
          <p:cNvPicPr>
            <a:picLocks noChangeAspect="1"/>
          </p:cNvPicPr>
          <p:nvPr/>
        </p:nvPicPr>
        <p:blipFill>
          <a:blip r:embed="rId4"/>
          <a:stretch>
            <a:fillRect/>
          </a:stretch>
        </p:blipFill>
        <p:spPr>
          <a:xfrm>
            <a:off x="0" y="924967"/>
            <a:ext cx="3475445" cy="3353004"/>
          </a:xfrm>
          <a:prstGeom prst="rect">
            <a:avLst/>
          </a:prstGeom>
        </p:spPr>
      </p:pic>
    </p:spTree>
    <p:extLst>
      <p:ext uri="{BB962C8B-B14F-4D97-AF65-F5344CB8AC3E}">
        <p14:creationId xmlns:p14="http://schemas.microsoft.com/office/powerpoint/2010/main" val="620111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8">
            <a:extLst>
              <a:ext uri="{FF2B5EF4-FFF2-40B4-BE49-F238E27FC236}">
                <a16:creationId xmlns:a16="http://schemas.microsoft.com/office/drawing/2014/main" id="{A3064970-1C3F-A941-B57F-10EE59DE539E}"/>
              </a:ext>
            </a:extLst>
          </p:cNvPr>
          <p:cNvSpPr txBox="1"/>
          <p:nvPr/>
        </p:nvSpPr>
        <p:spPr>
          <a:xfrm>
            <a:off x="2610907" y="2296191"/>
            <a:ext cx="2237976" cy="323807"/>
          </a:xfrm>
          <a:prstGeom prst="rect">
            <a:avLst/>
          </a:prstGeom>
        </p:spPr>
        <p:txBody>
          <a:bodyPr vert="horz" wrap="square" lIns="0" tIns="15875" rIns="0" bIns="0" rtlCol="0">
            <a:spAutoFit/>
          </a:bodyPr>
          <a:lstStyle/>
          <a:p>
            <a:pPr algn="ctr" defTabSz="914400">
              <a:spcBef>
                <a:spcPts val="125"/>
              </a:spcBef>
            </a:pPr>
            <a:r>
              <a:rPr sz="1000" spc="54" dirty="0">
                <a:solidFill>
                  <a:srgbClr val="FFFFFF"/>
                </a:solidFill>
                <a:latin typeface="Trebuchet MS"/>
                <a:cs typeface="Trebuchet MS"/>
              </a:rPr>
              <a:t>A </a:t>
            </a:r>
            <a:r>
              <a:rPr sz="1000" spc="75" dirty="0">
                <a:solidFill>
                  <a:srgbClr val="FFFFFF"/>
                </a:solidFill>
                <a:latin typeface="Trebuchet MS"/>
                <a:cs typeface="Trebuchet MS"/>
              </a:rPr>
              <a:t>m </a:t>
            </a:r>
            <a:r>
              <a:rPr sz="1000" spc="14" dirty="0">
                <a:solidFill>
                  <a:srgbClr val="FFFFFF"/>
                </a:solidFill>
                <a:latin typeface="Trebuchet MS"/>
                <a:cs typeface="Trebuchet MS"/>
              </a:rPr>
              <a:t>a </a:t>
            </a:r>
            <a:r>
              <a:rPr sz="1000" spc="10" dirty="0">
                <a:solidFill>
                  <a:srgbClr val="FFFFFF"/>
                </a:solidFill>
                <a:latin typeface="Trebuchet MS"/>
                <a:cs typeface="Trebuchet MS"/>
              </a:rPr>
              <a:t>z </a:t>
            </a:r>
            <a:r>
              <a:rPr sz="1000" spc="50" dirty="0">
                <a:solidFill>
                  <a:srgbClr val="FFFFFF"/>
                </a:solidFill>
                <a:latin typeface="Trebuchet MS"/>
                <a:cs typeface="Trebuchet MS"/>
              </a:rPr>
              <a:t>o</a:t>
            </a:r>
            <a:r>
              <a:rPr sz="1000" spc="-130" dirty="0">
                <a:solidFill>
                  <a:srgbClr val="FFFFFF"/>
                </a:solidFill>
                <a:latin typeface="Trebuchet MS"/>
                <a:cs typeface="Trebuchet MS"/>
              </a:rPr>
              <a:t> </a:t>
            </a:r>
            <a:r>
              <a:rPr sz="1000" spc="45" dirty="0">
                <a:solidFill>
                  <a:srgbClr val="FFFFFF"/>
                </a:solidFill>
                <a:latin typeface="Trebuchet MS"/>
                <a:cs typeface="Trebuchet MS"/>
              </a:rPr>
              <a:t>n</a:t>
            </a:r>
            <a:endParaRPr sz="1000" dirty="0">
              <a:solidFill>
                <a:prstClr val="black"/>
              </a:solidFill>
              <a:latin typeface="Trebuchet MS"/>
              <a:cs typeface="Trebuchet MS"/>
            </a:endParaRPr>
          </a:p>
          <a:p>
            <a:pPr algn="ctr" defTabSz="914400">
              <a:spcBef>
                <a:spcPts val="35"/>
              </a:spcBef>
            </a:pPr>
            <a:r>
              <a:rPr sz="1000" spc="21" dirty="0">
                <a:solidFill>
                  <a:srgbClr val="FFFFFF"/>
                </a:solidFill>
                <a:latin typeface="Trebuchet MS"/>
                <a:cs typeface="Trebuchet MS"/>
              </a:rPr>
              <a:t>C </a:t>
            </a:r>
            <a:r>
              <a:rPr sz="1000" spc="50" dirty="0">
                <a:solidFill>
                  <a:srgbClr val="FFFFFF"/>
                </a:solidFill>
                <a:latin typeface="Trebuchet MS"/>
                <a:cs typeface="Trebuchet MS"/>
              </a:rPr>
              <a:t>o </a:t>
            </a:r>
            <a:r>
              <a:rPr sz="1000" spc="75" dirty="0">
                <a:solidFill>
                  <a:srgbClr val="FFFFFF"/>
                </a:solidFill>
                <a:latin typeface="Trebuchet MS"/>
                <a:cs typeface="Trebuchet MS"/>
              </a:rPr>
              <a:t>m </a:t>
            </a:r>
            <a:r>
              <a:rPr sz="1000" spc="40" dirty="0">
                <a:solidFill>
                  <a:srgbClr val="FFFFFF"/>
                </a:solidFill>
                <a:latin typeface="Trebuchet MS"/>
                <a:cs typeface="Trebuchet MS"/>
              </a:rPr>
              <a:t>p </a:t>
            </a:r>
            <a:r>
              <a:rPr sz="1000" spc="-5" dirty="0">
                <a:solidFill>
                  <a:srgbClr val="FFFFFF"/>
                </a:solidFill>
                <a:latin typeface="Trebuchet MS"/>
                <a:cs typeface="Trebuchet MS"/>
              </a:rPr>
              <a:t>r </a:t>
            </a:r>
            <a:r>
              <a:rPr sz="1000" dirty="0">
                <a:solidFill>
                  <a:srgbClr val="FFFFFF"/>
                </a:solidFill>
                <a:latin typeface="Trebuchet MS"/>
                <a:cs typeface="Trebuchet MS"/>
              </a:rPr>
              <a:t>e </a:t>
            </a:r>
            <a:r>
              <a:rPr sz="1000" spc="45" dirty="0">
                <a:solidFill>
                  <a:srgbClr val="FFFFFF"/>
                </a:solidFill>
                <a:latin typeface="Trebuchet MS"/>
                <a:cs typeface="Trebuchet MS"/>
              </a:rPr>
              <a:t>h </a:t>
            </a:r>
            <a:r>
              <a:rPr sz="1000" dirty="0">
                <a:solidFill>
                  <a:srgbClr val="FFFFFF"/>
                </a:solidFill>
                <a:latin typeface="Trebuchet MS"/>
                <a:cs typeface="Trebuchet MS"/>
              </a:rPr>
              <a:t>e </a:t>
            </a:r>
            <a:r>
              <a:rPr sz="1000" spc="45" dirty="0">
                <a:solidFill>
                  <a:srgbClr val="FFFFFF"/>
                </a:solidFill>
                <a:latin typeface="Trebuchet MS"/>
                <a:cs typeface="Trebuchet MS"/>
              </a:rPr>
              <a:t>n</a:t>
            </a:r>
            <a:r>
              <a:rPr sz="1000" spc="61" dirty="0">
                <a:solidFill>
                  <a:srgbClr val="FFFFFF"/>
                </a:solidFill>
                <a:latin typeface="Trebuchet MS"/>
                <a:cs typeface="Trebuchet MS"/>
              </a:rPr>
              <a:t> </a:t>
            </a:r>
            <a:r>
              <a:rPr sz="1000" spc="40" dirty="0">
                <a:solidFill>
                  <a:srgbClr val="FFFFFF"/>
                </a:solidFill>
                <a:latin typeface="Trebuchet MS"/>
                <a:cs typeface="Trebuchet MS"/>
              </a:rPr>
              <a:t>d</a:t>
            </a:r>
            <a:endParaRPr sz="1000" dirty="0">
              <a:solidFill>
                <a:prstClr val="black"/>
              </a:solidFill>
              <a:latin typeface="Trebuchet MS"/>
              <a:cs typeface="Trebuchet MS"/>
            </a:endParaRPr>
          </a:p>
        </p:txBody>
      </p:sp>
      <p:sp>
        <p:nvSpPr>
          <p:cNvPr id="5" name="object 61">
            <a:extLst>
              <a:ext uri="{FF2B5EF4-FFF2-40B4-BE49-F238E27FC236}">
                <a16:creationId xmlns:a16="http://schemas.microsoft.com/office/drawing/2014/main" id="{6EC9EA3C-4F4E-3B44-819A-8AAEEDE3C9CF}"/>
              </a:ext>
            </a:extLst>
          </p:cNvPr>
          <p:cNvSpPr/>
          <p:nvPr/>
        </p:nvSpPr>
        <p:spPr>
          <a:xfrm>
            <a:off x="3543823" y="1695657"/>
            <a:ext cx="607153" cy="607153"/>
          </a:xfrm>
          <a:prstGeom prst="rect">
            <a:avLst/>
          </a:prstGeom>
          <a:blipFill>
            <a:blip r:embed="rId3" cstate="print"/>
            <a:stretch>
              <a:fillRect/>
            </a:stretch>
          </a:blipFill>
        </p:spPr>
        <p:txBody>
          <a:bodyPr wrap="square" lIns="0" tIns="0" rIns="0" bIns="0" rtlCol="0"/>
          <a:lstStyle/>
          <a:p>
            <a:pPr defTabSz="914400"/>
            <a:endParaRPr sz="1600">
              <a:solidFill>
                <a:prstClr val="black"/>
              </a:solidFill>
              <a:latin typeface="Calibri"/>
            </a:endParaRPr>
          </a:p>
        </p:txBody>
      </p:sp>
      <p:sp>
        <p:nvSpPr>
          <p:cNvPr id="6" name="object 45">
            <a:extLst>
              <a:ext uri="{FF2B5EF4-FFF2-40B4-BE49-F238E27FC236}">
                <a16:creationId xmlns:a16="http://schemas.microsoft.com/office/drawing/2014/main" id="{EFE46E9E-75CF-5741-8715-26CFC4D18300}"/>
              </a:ext>
            </a:extLst>
          </p:cNvPr>
          <p:cNvSpPr txBox="1"/>
          <p:nvPr/>
        </p:nvSpPr>
        <p:spPr>
          <a:xfrm>
            <a:off x="6637066" y="4271520"/>
            <a:ext cx="1378873" cy="333874"/>
          </a:xfrm>
          <a:prstGeom prst="rect">
            <a:avLst/>
          </a:prstGeom>
        </p:spPr>
        <p:txBody>
          <a:bodyPr vert="horz" wrap="square" lIns="0" tIns="11430" rIns="0" bIns="0" rtlCol="0">
            <a:spAutoFit/>
          </a:bodyPr>
          <a:lstStyle/>
          <a:p>
            <a:pPr marL="111760" marR="5080" indent="-99694" algn="ctr" defTabSz="914400">
              <a:lnSpc>
                <a:spcPct val="103699"/>
              </a:lnSpc>
              <a:spcBef>
                <a:spcPts val="90"/>
              </a:spcBef>
            </a:pPr>
            <a:r>
              <a:rPr sz="1000" spc="54" dirty="0">
                <a:solidFill>
                  <a:srgbClr val="FFFFFF"/>
                </a:solidFill>
                <a:latin typeface="Trebuchet MS"/>
                <a:cs typeface="Trebuchet MS"/>
              </a:rPr>
              <a:t>A </a:t>
            </a:r>
            <a:r>
              <a:rPr sz="1000" spc="75" dirty="0">
                <a:solidFill>
                  <a:srgbClr val="FFFFFF"/>
                </a:solidFill>
                <a:latin typeface="Trebuchet MS"/>
                <a:cs typeface="Trebuchet MS"/>
              </a:rPr>
              <a:t>m </a:t>
            </a:r>
            <a:r>
              <a:rPr sz="1000" spc="14" dirty="0">
                <a:solidFill>
                  <a:srgbClr val="FFFFFF"/>
                </a:solidFill>
                <a:latin typeface="Trebuchet MS"/>
                <a:cs typeface="Trebuchet MS"/>
              </a:rPr>
              <a:t>a </a:t>
            </a:r>
            <a:r>
              <a:rPr sz="1000" spc="10" dirty="0">
                <a:solidFill>
                  <a:srgbClr val="FFFFFF"/>
                </a:solidFill>
                <a:latin typeface="Trebuchet MS"/>
                <a:cs typeface="Trebuchet MS"/>
              </a:rPr>
              <a:t>z </a:t>
            </a:r>
            <a:r>
              <a:rPr sz="1000" spc="50" dirty="0">
                <a:solidFill>
                  <a:srgbClr val="FFFFFF"/>
                </a:solidFill>
                <a:latin typeface="Trebuchet MS"/>
                <a:cs typeface="Trebuchet MS"/>
              </a:rPr>
              <a:t>o </a:t>
            </a:r>
            <a:r>
              <a:rPr sz="1000" spc="45" dirty="0">
                <a:solidFill>
                  <a:srgbClr val="FFFFFF"/>
                </a:solidFill>
                <a:latin typeface="Trebuchet MS"/>
                <a:cs typeface="Trebuchet MS"/>
              </a:rPr>
              <a:t>n  </a:t>
            </a:r>
            <a:endParaRPr lang="en-US" sz="1000" spc="45" dirty="0">
              <a:solidFill>
                <a:srgbClr val="FFFFFF"/>
              </a:solidFill>
              <a:latin typeface="Trebuchet MS"/>
              <a:cs typeface="Trebuchet MS"/>
            </a:endParaRPr>
          </a:p>
          <a:p>
            <a:pPr marL="111760" marR="5080" indent="-99694" algn="ctr" defTabSz="914400">
              <a:lnSpc>
                <a:spcPct val="103699"/>
              </a:lnSpc>
              <a:spcBef>
                <a:spcPts val="90"/>
              </a:spcBef>
            </a:pPr>
            <a:r>
              <a:rPr sz="1000" spc="50" dirty="0">
                <a:solidFill>
                  <a:srgbClr val="FFFFFF"/>
                </a:solidFill>
                <a:latin typeface="Trebuchet MS"/>
                <a:cs typeface="Trebuchet MS"/>
              </a:rPr>
              <a:t>P o </a:t>
            </a:r>
            <a:r>
              <a:rPr sz="1000" dirty="0">
                <a:solidFill>
                  <a:srgbClr val="FFFFFF"/>
                </a:solidFill>
                <a:latin typeface="Trebuchet MS"/>
                <a:cs typeface="Trebuchet MS"/>
              </a:rPr>
              <a:t>l l</a:t>
            </a:r>
            <a:r>
              <a:rPr sz="1000" spc="61" dirty="0">
                <a:solidFill>
                  <a:srgbClr val="FFFFFF"/>
                </a:solidFill>
                <a:latin typeface="Trebuchet MS"/>
                <a:cs typeface="Trebuchet MS"/>
              </a:rPr>
              <a:t> </a:t>
            </a:r>
            <a:r>
              <a:rPr sz="1000" spc="26" dirty="0">
                <a:solidFill>
                  <a:srgbClr val="FFFFFF"/>
                </a:solidFill>
                <a:latin typeface="Trebuchet MS"/>
                <a:cs typeface="Trebuchet MS"/>
              </a:rPr>
              <a:t>y</a:t>
            </a:r>
            <a:endParaRPr sz="1000" dirty="0">
              <a:solidFill>
                <a:prstClr val="black"/>
              </a:solidFill>
              <a:latin typeface="Trebuchet MS"/>
              <a:cs typeface="Trebuchet MS"/>
            </a:endParaRPr>
          </a:p>
        </p:txBody>
      </p:sp>
      <p:sp>
        <p:nvSpPr>
          <p:cNvPr id="7" name="object 46">
            <a:extLst>
              <a:ext uri="{FF2B5EF4-FFF2-40B4-BE49-F238E27FC236}">
                <a16:creationId xmlns:a16="http://schemas.microsoft.com/office/drawing/2014/main" id="{855EEBEC-9B61-6845-A75A-01885E34C9A6}"/>
              </a:ext>
            </a:extLst>
          </p:cNvPr>
          <p:cNvSpPr txBox="1"/>
          <p:nvPr/>
        </p:nvSpPr>
        <p:spPr>
          <a:xfrm>
            <a:off x="900122" y="3413589"/>
            <a:ext cx="2000316" cy="323807"/>
          </a:xfrm>
          <a:prstGeom prst="rect">
            <a:avLst/>
          </a:prstGeom>
        </p:spPr>
        <p:txBody>
          <a:bodyPr vert="horz" wrap="square" lIns="0" tIns="15875" rIns="0" bIns="0" rtlCol="0">
            <a:spAutoFit/>
          </a:bodyPr>
          <a:lstStyle/>
          <a:p>
            <a:pPr marL="1270" algn="ctr" defTabSz="914400">
              <a:spcBef>
                <a:spcPts val="125"/>
              </a:spcBef>
            </a:pPr>
            <a:r>
              <a:rPr sz="1000" spc="54" dirty="0">
                <a:solidFill>
                  <a:srgbClr val="FFFFFF"/>
                </a:solidFill>
                <a:latin typeface="Trebuchet MS"/>
                <a:cs typeface="Trebuchet MS"/>
              </a:rPr>
              <a:t>A </a:t>
            </a:r>
            <a:r>
              <a:rPr sz="1000" spc="75" dirty="0">
                <a:solidFill>
                  <a:srgbClr val="FFFFFF"/>
                </a:solidFill>
                <a:latin typeface="Trebuchet MS"/>
                <a:cs typeface="Trebuchet MS"/>
              </a:rPr>
              <a:t>m </a:t>
            </a:r>
            <a:r>
              <a:rPr sz="1000" spc="14" dirty="0">
                <a:solidFill>
                  <a:srgbClr val="FFFFFF"/>
                </a:solidFill>
                <a:latin typeface="Trebuchet MS"/>
                <a:cs typeface="Trebuchet MS"/>
              </a:rPr>
              <a:t>a </a:t>
            </a:r>
            <a:r>
              <a:rPr sz="1000" spc="10" dirty="0">
                <a:solidFill>
                  <a:srgbClr val="FFFFFF"/>
                </a:solidFill>
                <a:latin typeface="Trebuchet MS"/>
                <a:cs typeface="Trebuchet MS"/>
              </a:rPr>
              <a:t>z </a:t>
            </a:r>
            <a:r>
              <a:rPr sz="1000" spc="50" dirty="0">
                <a:solidFill>
                  <a:srgbClr val="FFFFFF"/>
                </a:solidFill>
                <a:latin typeface="Trebuchet MS"/>
                <a:cs typeface="Trebuchet MS"/>
              </a:rPr>
              <a:t>o</a:t>
            </a:r>
            <a:r>
              <a:rPr sz="1000" spc="-141" dirty="0">
                <a:solidFill>
                  <a:srgbClr val="FFFFFF"/>
                </a:solidFill>
                <a:latin typeface="Trebuchet MS"/>
                <a:cs typeface="Trebuchet MS"/>
              </a:rPr>
              <a:t> </a:t>
            </a:r>
            <a:r>
              <a:rPr sz="1000" spc="45" dirty="0">
                <a:solidFill>
                  <a:srgbClr val="FFFFFF"/>
                </a:solidFill>
                <a:latin typeface="Trebuchet MS"/>
                <a:cs typeface="Trebuchet MS"/>
              </a:rPr>
              <a:t>n</a:t>
            </a:r>
            <a:endParaRPr sz="1000" dirty="0">
              <a:solidFill>
                <a:prstClr val="black"/>
              </a:solidFill>
              <a:latin typeface="Trebuchet MS"/>
              <a:cs typeface="Trebuchet MS"/>
            </a:endParaRPr>
          </a:p>
          <a:p>
            <a:pPr algn="ctr" defTabSz="914400">
              <a:spcBef>
                <a:spcPts val="35"/>
              </a:spcBef>
            </a:pPr>
            <a:r>
              <a:rPr sz="1000" spc="10" dirty="0">
                <a:solidFill>
                  <a:srgbClr val="FFFFFF"/>
                </a:solidFill>
                <a:latin typeface="Trebuchet MS"/>
                <a:cs typeface="Trebuchet MS"/>
              </a:rPr>
              <a:t>T </a:t>
            </a:r>
            <a:r>
              <a:rPr sz="1000" spc="-5" dirty="0">
                <a:solidFill>
                  <a:srgbClr val="FFFFFF"/>
                </a:solidFill>
                <a:latin typeface="Trebuchet MS"/>
                <a:cs typeface="Trebuchet MS"/>
              </a:rPr>
              <a:t>r </a:t>
            </a:r>
            <a:r>
              <a:rPr sz="1000" spc="14" dirty="0">
                <a:solidFill>
                  <a:srgbClr val="FFFFFF"/>
                </a:solidFill>
                <a:latin typeface="Trebuchet MS"/>
                <a:cs typeface="Trebuchet MS"/>
              </a:rPr>
              <a:t>a </a:t>
            </a:r>
            <a:r>
              <a:rPr sz="1000" spc="45" dirty="0">
                <a:solidFill>
                  <a:srgbClr val="FFFFFF"/>
                </a:solidFill>
                <a:latin typeface="Trebuchet MS"/>
                <a:cs typeface="Trebuchet MS"/>
              </a:rPr>
              <a:t>n </a:t>
            </a:r>
            <a:r>
              <a:rPr sz="1000" spc="30" dirty="0">
                <a:solidFill>
                  <a:srgbClr val="FFFFFF"/>
                </a:solidFill>
                <a:latin typeface="Trebuchet MS"/>
                <a:cs typeface="Trebuchet MS"/>
              </a:rPr>
              <a:t>s </a:t>
            </a:r>
            <a:r>
              <a:rPr sz="1000" spc="-14" dirty="0">
                <a:solidFill>
                  <a:srgbClr val="FFFFFF"/>
                </a:solidFill>
                <a:latin typeface="Trebuchet MS"/>
                <a:cs typeface="Trebuchet MS"/>
              </a:rPr>
              <a:t>c </a:t>
            </a:r>
            <a:r>
              <a:rPr sz="1000" spc="-5" dirty="0">
                <a:solidFill>
                  <a:srgbClr val="FFFFFF"/>
                </a:solidFill>
                <a:latin typeface="Trebuchet MS"/>
                <a:cs typeface="Trebuchet MS"/>
              </a:rPr>
              <a:t>r </a:t>
            </a:r>
            <a:r>
              <a:rPr sz="1000" spc="-21" dirty="0">
                <a:solidFill>
                  <a:srgbClr val="FFFFFF"/>
                </a:solidFill>
                <a:latin typeface="Trebuchet MS"/>
                <a:cs typeface="Trebuchet MS"/>
              </a:rPr>
              <a:t>i </a:t>
            </a:r>
            <a:r>
              <a:rPr sz="1000" spc="40" dirty="0">
                <a:solidFill>
                  <a:srgbClr val="FFFFFF"/>
                </a:solidFill>
                <a:latin typeface="Trebuchet MS"/>
                <a:cs typeface="Trebuchet MS"/>
              </a:rPr>
              <a:t>b</a:t>
            </a:r>
            <a:r>
              <a:rPr sz="1000" spc="21" dirty="0">
                <a:solidFill>
                  <a:srgbClr val="FFFFFF"/>
                </a:solidFill>
                <a:latin typeface="Trebuchet MS"/>
                <a:cs typeface="Trebuchet MS"/>
              </a:rPr>
              <a:t> </a:t>
            </a:r>
            <a:r>
              <a:rPr sz="1000" dirty="0">
                <a:solidFill>
                  <a:srgbClr val="FFFFFF"/>
                </a:solidFill>
                <a:latin typeface="Trebuchet MS"/>
                <a:cs typeface="Trebuchet MS"/>
              </a:rPr>
              <a:t>e</a:t>
            </a:r>
            <a:endParaRPr sz="1000" dirty="0">
              <a:solidFill>
                <a:prstClr val="black"/>
              </a:solidFill>
              <a:latin typeface="Trebuchet MS"/>
              <a:cs typeface="Trebuchet MS"/>
            </a:endParaRPr>
          </a:p>
        </p:txBody>
      </p:sp>
      <p:sp>
        <p:nvSpPr>
          <p:cNvPr id="8" name="object 47">
            <a:extLst>
              <a:ext uri="{FF2B5EF4-FFF2-40B4-BE49-F238E27FC236}">
                <a16:creationId xmlns:a16="http://schemas.microsoft.com/office/drawing/2014/main" id="{552E2E25-E922-DA48-B68B-AAD7EC2424C4}"/>
              </a:ext>
            </a:extLst>
          </p:cNvPr>
          <p:cNvSpPr txBox="1"/>
          <p:nvPr/>
        </p:nvSpPr>
        <p:spPr>
          <a:xfrm>
            <a:off x="2855849" y="4322442"/>
            <a:ext cx="1788184" cy="323807"/>
          </a:xfrm>
          <a:prstGeom prst="rect">
            <a:avLst/>
          </a:prstGeom>
        </p:spPr>
        <p:txBody>
          <a:bodyPr vert="horz" wrap="square" lIns="0" tIns="15875" rIns="0" bIns="0" rtlCol="0">
            <a:spAutoFit/>
          </a:bodyPr>
          <a:lstStyle/>
          <a:p>
            <a:pPr algn="ctr" defTabSz="914400">
              <a:spcBef>
                <a:spcPts val="125"/>
              </a:spcBef>
            </a:pPr>
            <a:r>
              <a:rPr sz="1000" spc="54" dirty="0">
                <a:solidFill>
                  <a:srgbClr val="FFFFFF"/>
                </a:solidFill>
                <a:latin typeface="Trebuchet MS"/>
                <a:cs typeface="Trebuchet MS"/>
              </a:rPr>
              <a:t>A </a:t>
            </a:r>
            <a:r>
              <a:rPr sz="1000" spc="75" dirty="0">
                <a:solidFill>
                  <a:srgbClr val="FFFFFF"/>
                </a:solidFill>
                <a:latin typeface="Trebuchet MS"/>
                <a:cs typeface="Trebuchet MS"/>
              </a:rPr>
              <a:t>m </a:t>
            </a:r>
            <a:r>
              <a:rPr sz="1000" spc="14" dirty="0">
                <a:solidFill>
                  <a:srgbClr val="FFFFFF"/>
                </a:solidFill>
                <a:latin typeface="Trebuchet MS"/>
                <a:cs typeface="Trebuchet MS"/>
              </a:rPr>
              <a:t>a </a:t>
            </a:r>
            <a:r>
              <a:rPr sz="1000" spc="10" dirty="0">
                <a:solidFill>
                  <a:srgbClr val="FFFFFF"/>
                </a:solidFill>
                <a:latin typeface="Trebuchet MS"/>
                <a:cs typeface="Trebuchet MS"/>
              </a:rPr>
              <a:t>z </a:t>
            </a:r>
            <a:r>
              <a:rPr sz="1000" spc="50" dirty="0">
                <a:solidFill>
                  <a:srgbClr val="FFFFFF"/>
                </a:solidFill>
                <a:latin typeface="Trebuchet MS"/>
                <a:cs typeface="Trebuchet MS"/>
              </a:rPr>
              <a:t>o</a:t>
            </a:r>
            <a:r>
              <a:rPr sz="1000" spc="110" dirty="0">
                <a:solidFill>
                  <a:srgbClr val="FFFFFF"/>
                </a:solidFill>
                <a:latin typeface="Trebuchet MS"/>
                <a:cs typeface="Trebuchet MS"/>
              </a:rPr>
              <a:t> </a:t>
            </a:r>
            <a:r>
              <a:rPr sz="1000" spc="45" dirty="0">
                <a:solidFill>
                  <a:srgbClr val="FFFFFF"/>
                </a:solidFill>
                <a:latin typeface="Trebuchet MS"/>
                <a:cs typeface="Trebuchet MS"/>
              </a:rPr>
              <a:t>n</a:t>
            </a:r>
            <a:endParaRPr sz="1000" dirty="0">
              <a:solidFill>
                <a:prstClr val="black"/>
              </a:solidFill>
              <a:latin typeface="Trebuchet MS"/>
              <a:cs typeface="Trebuchet MS"/>
            </a:endParaRPr>
          </a:p>
          <a:p>
            <a:pPr algn="ctr" defTabSz="914400">
              <a:spcBef>
                <a:spcPts val="35"/>
              </a:spcBef>
            </a:pPr>
            <a:r>
              <a:rPr sz="1000" spc="10" dirty="0">
                <a:solidFill>
                  <a:srgbClr val="FFFFFF"/>
                </a:solidFill>
                <a:latin typeface="Trebuchet MS"/>
                <a:cs typeface="Trebuchet MS"/>
              </a:rPr>
              <a:t>T </a:t>
            </a:r>
            <a:r>
              <a:rPr sz="1000" spc="-5" dirty="0">
                <a:solidFill>
                  <a:srgbClr val="FFFFFF"/>
                </a:solidFill>
                <a:latin typeface="Trebuchet MS"/>
                <a:cs typeface="Trebuchet MS"/>
              </a:rPr>
              <a:t>r </a:t>
            </a:r>
            <a:r>
              <a:rPr sz="1000" spc="14" dirty="0">
                <a:solidFill>
                  <a:srgbClr val="FFFFFF"/>
                </a:solidFill>
                <a:latin typeface="Trebuchet MS"/>
                <a:cs typeface="Trebuchet MS"/>
              </a:rPr>
              <a:t>a </a:t>
            </a:r>
            <a:r>
              <a:rPr sz="1000" spc="45" dirty="0">
                <a:solidFill>
                  <a:srgbClr val="FFFFFF"/>
                </a:solidFill>
                <a:latin typeface="Trebuchet MS"/>
                <a:cs typeface="Trebuchet MS"/>
              </a:rPr>
              <a:t>n </a:t>
            </a:r>
            <a:r>
              <a:rPr sz="1000" spc="30" dirty="0">
                <a:solidFill>
                  <a:srgbClr val="FFFFFF"/>
                </a:solidFill>
                <a:latin typeface="Trebuchet MS"/>
                <a:cs typeface="Trebuchet MS"/>
              </a:rPr>
              <a:t>s </a:t>
            </a:r>
            <a:r>
              <a:rPr sz="1000" dirty="0">
                <a:solidFill>
                  <a:srgbClr val="FFFFFF"/>
                </a:solidFill>
                <a:latin typeface="Trebuchet MS"/>
                <a:cs typeface="Trebuchet MS"/>
              </a:rPr>
              <a:t>l </a:t>
            </a:r>
            <a:r>
              <a:rPr sz="1000" spc="14" dirty="0">
                <a:solidFill>
                  <a:srgbClr val="FFFFFF"/>
                </a:solidFill>
                <a:latin typeface="Trebuchet MS"/>
                <a:cs typeface="Trebuchet MS"/>
              </a:rPr>
              <a:t>a </a:t>
            </a:r>
            <a:r>
              <a:rPr sz="1000" spc="-5" dirty="0">
                <a:solidFill>
                  <a:srgbClr val="FFFFFF"/>
                </a:solidFill>
                <a:latin typeface="Trebuchet MS"/>
                <a:cs typeface="Trebuchet MS"/>
              </a:rPr>
              <a:t>t</a:t>
            </a:r>
            <a:r>
              <a:rPr sz="1000" spc="14" dirty="0">
                <a:solidFill>
                  <a:srgbClr val="FFFFFF"/>
                </a:solidFill>
                <a:latin typeface="Trebuchet MS"/>
                <a:cs typeface="Trebuchet MS"/>
              </a:rPr>
              <a:t> </a:t>
            </a:r>
            <a:r>
              <a:rPr sz="1000" dirty="0">
                <a:solidFill>
                  <a:srgbClr val="FFFFFF"/>
                </a:solidFill>
                <a:latin typeface="Trebuchet MS"/>
                <a:cs typeface="Trebuchet MS"/>
              </a:rPr>
              <a:t>e</a:t>
            </a:r>
            <a:endParaRPr sz="1000" dirty="0">
              <a:solidFill>
                <a:prstClr val="black"/>
              </a:solidFill>
              <a:latin typeface="Trebuchet MS"/>
              <a:cs typeface="Trebuchet MS"/>
            </a:endParaRPr>
          </a:p>
        </p:txBody>
      </p:sp>
      <p:sp>
        <p:nvSpPr>
          <p:cNvPr id="9" name="object 56">
            <a:extLst>
              <a:ext uri="{FF2B5EF4-FFF2-40B4-BE49-F238E27FC236}">
                <a16:creationId xmlns:a16="http://schemas.microsoft.com/office/drawing/2014/main" id="{A4E3F66D-4AC5-2A40-968D-B6149016AD39}"/>
              </a:ext>
            </a:extLst>
          </p:cNvPr>
          <p:cNvSpPr/>
          <p:nvPr/>
        </p:nvSpPr>
        <p:spPr>
          <a:xfrm>
            <a:off x="6930903" y="3672886"/>
            <a:ext cx="547938" cy="550131"/>
          </a:xfrm>
          <a:prstGeom prst="rect">
            <a:avLst/>
          </a:prstGeom>
          <a:blipFill>
            <a:blip r:embed="rId4" cstate="print"/>
            <a:stretch>
              <a:fillRect/>
            </a:stretch>
          </a:blipFill>
        </p:spPr>
        <p:txBody>
          <a:bodyPr wrap="square" lIns="0" tIns="0" rIns="0" bIns="0" rtlCol="0"/>
          <a:lstStyle/>
          <a:p>
            <a:pPr defTabSz="914400"/>
            <a:endParaRPr sz="1600">
              <a:solidFill>
                <a:prstClr val="black"/>
              </a:solidFill>
              <a:latin typeface="Calibri"/>
            </a:endParaRPr>
          </a:p>
        </p:txBody>
      </p:sp>
      <p:sp>
        <p:nvSpPr>
          <p:cNvPr id="10" name="object 59">
            <a:extLst>
              <a:ext uri="{FF2B5EF4-FFF2-40B4-BE49-F238E27FC236}">
                <a16:creationId xmlns:a16="http://schemas.microsoft.com/office/drawing/2014/main" id="{4411348A-5FD8-5E44-9526-DF4A6C60274D}"/>
              </a:ext>
            </a:extLst>
          </p:cNvPr>
          <p:cNvSpPr/>
          <p:nvPr/>
        </p:nvSpPr>
        <p:spPr>
          <a:xfrm>
            <a:off x="1533550" y="2675796"/>
            <a:ext cx="662515" cy="665167"/>
          </a:xfrm>
          <a:prstGeom prst="rect">
            <a:avLst/>
          </a:prstGeom>
          <a:blipFill>
            <a:blip r:embed="rId5" cstate="print"/>
            <a:stretch>
              <a:fillRect/>
            </a:stretch>
          </a:blipFill>
        </p:spPr>
        <p:txBody>
          <a:bodyPr wrap="square" lIns="0" tIns="0" rIns="0" bIns="0" rtlCol="0"/>
          <a:lstStyle/>
          <a:p>
            <a:pPr defTabSz="914400"/>
            <a:endParaRPr sz="1600">
              <a:solidFill>
                <a:prstClr val="black"/>
              </a:solidFill>
              <a:latin typeface="Calibri"/>
            </a:endParaRPr>
          </a:p>
        </p:txBody>
      </p:sp>
      <p:sp>
        <p:nvSpPr>
          <p:cNvPr id="11" name="object 60">
            <a:extLst>
              <a:ext uri="{FF2B5EF4-FFF2-40B4-BE49-F238E27FC236}">
                <a16:creationId xmlns:a16="http://schemas.microsoft.com/office/drawing/2014/main" id="{23FEEE07-441E-2D4A-A5FA-540021E414A8}"/>
              </a:ext>
            </a:extLst>
          </p:cNvPr>
          <p:cNvSpPr/>
          <p:nvPr/>
        </p:nvSpPr>
        <p:spPr>
          <a:xfrm>
            <a:off x="3495173" y="3652471"/>
            <a:ext cx="509536" cy="568515"/>
          </a:xfrm>
          <a:prstGeom prst="rect">
            <a:avLst/>
          </a:prstGeom>
          <a:blipFill>
            <a:blip r:embed="rId6" cstate="print"/>
            <a:stretch>
              <a:fillRect/>
            </a:stretch>
          </a:blipFill>
        </p:spPr>
        <p:txBody>
          <a:bodyPr wrap="square" lIns="0" tIns="0" rIns="0" bIns="0" rtlCol="0"/>
          <a:lstStyle/>
          <a:p>
            <a:pPr defTabSz="914400"/>
            <a:endParaRPr sz="1600">
              <a:solidFill>
                <a:prstClr val="black"/>
              </a:solidFill>
              <a:latin typeface="Calibri"/>
            </a:endParaRPr>
          </a:p>
        </p:txBody>
      </p:sp>
      <p:cxnSp>
        <p:nvCxnSpPr>
          <p:cNvPr id="12" name="Straight Arrow Connector 11">
            <a:extLst>
              <a:ext uri="{FF2B5EF4-FFF2-40B4-BE49-F238E27FC236}">
                <a16:creationId xmlns:a16="http://schemas.microsoft.com/office/drawing/2014/main" id="{A9097C4E-790C-9241-9392-440B282BDE7E}"/>
              </a:ext>
            </a:extLst>
          </p:cNvPr>
          <p:cNvCxnSpPr>
            <a:cxnSpLocks/>
          </p:cNvCxnSpPr>
          <p:nvPr/>
        </p:nvCxnSpPr>
        <p:spPr>
          <a:xfrm>
            <a:off x="967700" y="2983800"/>
            <a:ext cx="5834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90C580-B162-1243-90DA-A91A6E283C0C}"/>
              </a:ext>
            </a:extLst>
          </p:cNvPr>
          <p:cNvCxnSpPr>
            <a:cxnSpLocks/>
          </p:cNvCxnSpPr>
          <p:nvPr/>
        </p:nvCxnSpPr>
        <p:spPr>
          <a:xfrm>
            <a:off x="4074467" y="3936728"/>
            <a:ext cx="1131955" cy="1"/>
          </a:xfrm>
          <a:prstGeom prst="straightConnector1">
            <a:avLst/>
          </a:prstGeom>
          <a:ln w="508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667546-0B70-BF49-8BDD-45D23D8DBE3A}"/>
              </a:ext>
            </a:extLst>
          </p:cNvPr>
          <p:cNvCxnSpPr>
            <a:cxnSpLocks/>
          </p:cNvCxnSpPr>
          <p:nvPr/>
        </p:nvCxnSpPr>
        <p:spPr>
          <a:xfrm flipV="1">
            <a:off x="7478841" y="3447008"/>
            <a:ext cx="656624" cy="458845"/>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CF8B891-107C-4745-A9EF-EE63884BBE4D}"/>
              </a:ext>
            </a:extLst>
          </p:cNvPr>
          <p:cNvCxnSpPr>
            <a:cxnSpLocks/>
          </p:cNvCxnSpPr>
          <p:nvPr/>
        </p:nvCxnSpPr>
        <p:spPr>
          <a:xfrm flipV="1">
            <a:off x="2298526" y="2112785"/>
            <a:ext cx="1212236" cy="6891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C679F1-311B-AC45-9C28-48FC8F9002A7}"/>
              </a:ext>
            </a:extLst>
          </p:cNvPr>
          <p:cNvCxnSpPr>
            <a:cxnSpLocks/>
          </p:cNvCxnSpPr>
          <p:nvPr/>
        </p:nvCxnSpPr>
        <p:spPr>
          <a:xfrm>
            <a:off x="4247884" y="1980383"/>
            <a:ext cx="977738"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22BDAA1-7BC4-8D4D-8DD5-CC7AE36369D5}"/>
              </a:ext>
            </a:extLst>
          </p:cNvPr>
          <p:cNvPicPr>
            <a:picLocks noChangeAspect="1"/>
          </p:cNvPicPr>
          <p:nvPr/>
        </p:nvPicPr>
        <p:blipFill>
          <a:blip r:embed="rId7"/>
          <a:stretch>
            <a:fillRect/>
          </a:stretch>
        </p:blipFill>
        <p:spPr>
          <a:xfrm>
            <a:off x="294378" y="2630512"/>
            <a:ext cx="673322" cy="673322"/>
          </a:xfrm>
          <a:prstGeom prst="rect">
            <a:avLst/>
          </a:prstGeom>
          <a:solidFill>
            <a:schemeClr val="bg1"/>
          </a:solidFill>
        </p:spPr>
      </p:pic>
      <p:sp>
        <p:nvSpPr>
          <p:cNvPr id="31" name="object 46">
            <a:extLst>
              <a:ext uri="{FF2B5EF4-FFF2-40B4-BE49-F238E27FC236}">
                <a16:creationId xmlns:a16="http://schemas.microsoft.com/office/drawing/2014/main" id="{2A68172C-78CB-5A43-B531-CED95F6DDD9F}"/>
              </a:ext>
            </a:extLst>
          </p:cNvPr>
          <p:cNvSpPr txBox="1"/>
          <p:nvPr/>
        </p:nvSpPr>
        <p:spPr>
          <a:xfrm>
            <a:off x="4862567" y="1880035"/>
            <a:ext cx="2000316" cy="185307"/>
          </a:xfrm>
          <a:prstGeom prst="rect">
            <a:avLst/>
          </a:prstGeom>
        </p:spPr>
        <p:txBody>
          <a:bodyPr vert="horz" wrap="square" lIns="0" tIns="15875" rIns="0" bIns="0" rtlCol="0">
            <a:spAutoFit/>
          </a:bodyPr>
          <a:lstStyle/>
          <a:p>
            <a:pPr marL="1270" algn="ctr" defTabSz="914400">
              <a:spcBef>
                <a:spcPts val="125"/>
              </a:spcBef>
            </a:pPr>
            <a:r>
              <a:rPr lang="en-US" sz="1100" b="1" spc="54" dirty="0">
                <a:solidFill>
                  <a:srgbClr val="FFFFFF"/>
                </a:solidFill>
                <a:cs typeface="Trebuchet MS"/>
              </a:rPr>
              <a:t>Text Analytics</a:t>
            </a:r>
            <a:endParaRPr sz="1100" b="1" dirty="0">
              <a:solidFill>
                <a:prstClr val="black"/>
              </a:solidFill>
              <a:cs typeface="Trebuchet MS"/>
            </a:endParaRPr>
          </a:p>
        </p:txBody>
      </p:sp>
      <p:sp>
        <p:nvSpPr>
          <p:cNvPr id="32" name="object 46">
            <a:extLst>
              <a:ext uri="{FF2B5EF4-FFF2-40B4-BE49-F238E27FC236}">
                <a16:creationId xmlns:a16="http://schemas.microsoft.com/office/drawing/2014/main" id="{CC0C0A16-9254-3A40-AB99-CE5BAD61DDDC}"/>
              </a:ext>
            </a:extLst>
          </p:cNvPr>
          <p:cNvSpPr txBox="1"/>
          <p:nvPr/>
        </p:nvSpPr>
        <p:spPr>
          <a:xfrm>
            <a:off x="6977795" y="3163827"/>
            <a:ext cx="2000316" cy="185307"/>
          </a:xfrm>
          <a:prstGeom prst="rect">
            <a:avLst/>
          </a:prstGeom>
        </p:spPr>
        <p:txBody>
          <a:bodyPr vert="horz" wrap="square" lIns="0" tIns="15875" rIns="0" bIns="0" rtlCol="0">
            <a:spAutoFit/>
          </a:bodyPr>
          <a:lstStyle/>
          <a:p>
            <a:pPr marL="1270" algn="ctr" defTabSz="914400">
              <a:spcBef>
                <a:spcPts val="125"/>
              </a:spcBef>
            </a:pPr>
            <a:r>
              <a:rPr lang="en-US" sz="1100" b="1" spc="54" dirty="0">
                <a:solidFill>
                  <a:srgbClr val="FFFFFF"/>
                </a:solidFill>
                <a:cs typeface="Trebuchet MS"/>
              </a:rPr>
              <a:t>“Branded Voice”</a:t>
            </a:r>
            <a:endParaRPr sz="1100" b="1" dirty="0">
              <a:solidFill>
                <a:prstClr val="black"/>
              </a:solidFill>
              <a:cs typeface="Trebuchet MS"/>
            </a:endParaRPr>
          </a:p>
        </p:txBody>
      </p:sp>
      <p:sp>
        <p:nvSpPr>
          <p:cNvPr id="33" name="object 46">
            <a:extLst>
              <a:ext uri="{FF2B5EF4-FFF2-40B4-BE49-F238E27FC236}">
                <a16:creationId xmlns:a16="http://schemas.microsoft.com/office/drawing/2014/main" id="{602B7906-3C29-B448-94A8-F45641C74E54}"/>
              </a:ext>
            </a:extLst>
          </p:cNvPr>
          <p:cNvSpPr txBox="1"/>
          <p:nvPr/>
        </p:nvSpPr>
        <p:spPr>
          <a:xfrm>
            <a:off x="1834381" y="2737122"/>
            <a:ext cx="2000316" cy="367408"/>
          </a:xfrm>
          <a:prstGeom prst="rect">
            <a:avLst/>
          </a:prstGeom>
        </p:spPr>
        <p:txBody>
          <a:bodyPr vert="horz" wrap="square" lIns="0" tIns="15875" rIns="0" bIns="0" rtlCol="0">
            <a:spAutoFit/>
          </a:bodyPr>
          <a:lstStyle/>
          <a:p>
            <a:pPr marL="1270" algn="ctr" defTabSz="914400">
              <a:spcBef>
                <a:spcPts val="125"/>
              </a:spcBef>
            </a:pPr>
            <a:r>
              <a:rPr lang="en-US" sz="1100" b="1" spc="54" dirty="0">
                <a:solidFill>
                  <a:srgbClr val="FFFFFF"/>
                </a:solidFill>
                <a:cs typeface="Trebuchet MS"/>
              </a:rPr>
              <a:t>Converted</a:t>
            </a:r>
          </a:p>
          <a:p>
            <a:pPr marL="1270" algn="ctr" defTabSz="914400">
              <a:spcBef>
                <a:spcPts val="125"/>
              </a:spcBef>
            </a:pPr>
            <a:r>
              <a:rPr lang="en-US" sz="1100" b="1" spc="54" dirty="0">
                <a:solidFill>
                  <a:srgbClr val="FFFFFF"/>
                </a:solidFill>
                <a:cs typeface="Trebuchet MS"/>
              </a:rPr>
              <a:t>Text</a:t>
            </a:r>
            <a:endParaRPr sz="1100" b="1" dirty="0">
              <a:solidFill>
                <a:prstClr val="black"/>
              </a:solidFill>
              <a:cs typeface="Trebuchet MS"/>
            </a:endParaRPr>
          </a:p>
        </p:txBody>
      </p:sp>
      <p:sp>
        <p:nvSpPr>
          <p:cNvPr id="35" name="object 46">
            <a:extLst>
              <a:ext uri="{FF2B5EF4-FFF2-40B4-BE49-F238E27FC236}">
                <a16:creationId xmlns:a16="http://schemas.microsoft.com/office/drawing/2014/main" id="{9AA3EDB6-9C2F-CA44-A733-876DAA3D62F5}"/>
              </a:ext>
            </a:extLst>
          </p:cNvPr>
          <p:cNvSpPr txBox="1"/>
          <p:nvPr/>
        </p:nvSpPr>
        <p:spPr>
          <a:xfrm>
            <a:off x="3578557" y="4001153"/>
            <a:ext cx="2000316" cy="185307"/>
          </a:xfrm>
          <a:prstGeom prst="rect">
            <a:avLst/>
          </a:prstGeom>
        </p:spPr>
        <p:txBody>
          <a:bodyPr vert="horz" wrap="square" lIns="0" tIns="15875" rIns="0" bIns="0" rtlCol="0">
            <a:spAutoFit/>
          </a:bodyPr>
          <a:lstStyle/>
          <a:p>
            <a:pPr marL="1270" algn="ctr" defTabSz="914400">
              <a:spcBef>
                <a:spcPts val="125"/>
              </a:spcBef>
            </a:pPr>
            <a:r>
              <a:rPr lang="en-US" sz="1100" b="1" spc="54" dirty="0">
                <a:solidFill>
                  <a:srgbClr val="FFFFFF"/>
                </a:solidFill>
                <a:cs typeface="Trebuchet MS"/>
              </a:rPr>
              <a:t>Translation</a:t>
            </a:r>
            <a:endParaRPr sz="1100" b="1" dirty="0">
              <a:solidFill>
                <a:prstClr val="black"/>
              </a:solidFill>
              <a:cs typeface="Trebuchet MS"/>
            </a:endParaRPr>
          </a:p>
        </p:txBody>
      </p:sp>
      <p:sp>
        <p:nvSpPr>
          <p:cNvPr id="41" name="object 49">
            <a:extLst>
              <a:ext uri="{FF2B5EF4-FFF2-40B4-BE49-F238E27FC236}">
                <a16:creationId xmlns:a16="http://schemas.microsoft.com/office/drawing/2014/main" id="{CB65EE08-285E-2F4F-A52C-F2CA9E196CFC}"/>
              </a:ext>
            </a:extLst>
          </p:cNvPr>
          <p:cNvSpPr txBox="1"/>
          <p:nvPr/>
        </p:nvSpPr>
        <p:spPr>
          <a:xfrm>
            <a:off x="5011503" y="4341191"/>
            <a:ext cx="1077009" cy="333874"/>
          </a:xfrm>
          <a:prstGeom prst="rect">
            <a:avLst/>
          </a:prstGeom>
        </p:spPr>
        <p:txBody>
          <a:bodyPr vert="horz" wrap="square" lIns="0" tIns="11430" rIns="0" bIns="0" rtlCol="0">
            <a:spAutoFit/>
          </a:bodyPr>
          <a:lstStyle/>
          <a:p>
            <a:pPr marL="194946" marR="5080" indent="-182880" algn="ctr" defTabSz="914400">
              <a:lnSpc>
                <a:spcPct val="103699"/>
              </a:lnSpc>
              <a:spcBef>
                <a:spcPts val="90"/>
              </a:spcBef>
            </a:pPr>
            <a:r>
              <a:rPr sz="1000" spc="54" dirty="0">
                <a:solidFill>
                  <a:srgbClr val="FFFFFF"/>
                </a:solidFill>
                <a:latin typeface="Trebuchet MS"/>
                <a:cs typeface="Trebuchet MS"/>
              </a:rPr>
              <a:t>A </a:t>
            </a:r>
            <a:r>
              <a:rPr sz="1000" spc="75" dirty="0">
                <a:solidFill>
                  <a:srgbClr val="FFFFFF"/>
                </a:solidFill>
                <a:latin typeface="Trebuchet MS"/>
                <a:cs typeface="Trebuchet MS"/>
              </a:rPr>
              <a:t>m </a:t>
            </a:r>
            <a:r>
              <a:rPr sz="1000" spc="14" dirty="0">
                <a:solidFill>
                  <a:srgbClr val="FFFFFF"/>
                </a:solidFill>
                <a:latin typeface="Trebuchet MS"/>
                <a:cs typeface="Trebuchet MS"/>
              </a:rPr>
              <a:t>a </a:t>
            </a:r>
            <a:r>
              <a:rPr sz="1000" spc="10" dirty="0">
                <a:solidFill>
                  <a:srgbClr val="FFFFFF"/>
                </a:solidFill>
                <a:latin typeface="Trebuchet MS"/>
                <a:cs typeface="Trebuchet MS"/>
              </a:rPr>
              <a:t>z </a:t>
            </a:r>
            <a:r>
              <a:rPr sz="1000" spc="50" dirty="0">
                <a:solidFill>
                  <a:srgbClr val="FFFFFF"/>
                </a:solidFill>
                <a:latin typeface="Trebuchet MS"/>
                <a:cs typeface="Trebuchet MS"/>
              </a:rPr>
              <a:t>o </a:t>
            </a:r>
            <a:r>
              <a:rPr sz="1000" spc="45" dirty="0">
                <a:solidFill>
                  <a:srgbClr val="FFFFFF"/>
                </a:solidFill>
                <a:latin typeface="Trebuchet MS"/>
                <a:cs typeface="Trebuchet MS"/>
              </a:rPr>
              <a:t>n </a:t>
            </a:r>
            <a:endParaRPr lang="en-US" sz="1000" spc="45" dirty="0">
              <a:solidFill>
                <a:srgbClr val="FFFFFF"/>
              </a:solidFill>
              <a:latin typeface="Trebuchet MS"/>
              <a:cs typeface="Trebuchet MS"/>
            </a:endParaRPr>
          </a:p>
          <a:p>
            <a:pPr marL="194946" marR="5080" indent="-182880" algn="ctr" defTabSz="914400">
              <a:lnSpc>
                <a:spcPct val="103699"/>
              </a:lnSpc>
              <a:spcBef>
                <a:spcPts val="90"/>
              </a:spcBef>
            </a:pPr>
            <a:r>
              <a:rPr sz="1000" spc="45" dirty="0">
                <a:solidFill>
                  <a:srgbClr val="FFFFFF"/>
                </a:solidFill>
                <a:latin typeface="Trebuchet MS"/>
                <a:cs typeface="Trebuchet MS"/>
              </a:rPr>
              <a:t> </a:t>
            </a:r>
            <a:r>
              <a:rPr sz="1000" spc="26" dirty="0">
                <a:solidFill>
                  <a:srgbClr val="FFFFFF"/>
                </a:solidFill>
                <a:latin typeface="Trebuchet MS"/>
                <a:cs typeface="Trebuchet MS"/>
              </a:rPr>
              <a:t>L </a:t>
            </a:r>
            <a:r>
              <a:rPr sz="1000" dirty="0">
                <a:solidFill>
                  <a:srgbClr val="FFFFFF"/>
                </a:solidFill>
                <a:latin typeface="Trebuchet MS"/>
                <a:cs typeface="Trebuchet MS"/>
              </a:rPr>
              <a:t>e</a:t>
            </a:r>
            <a:r>
              <a:rPr sz="1000" spc="181" dirty="0">
                <a:solidFill>
                  <a:srgbClr val="FFFFFF"/>
                </a:solidFill>
                <a:latin typeface="Trebuchet MS"/>
                <a:cs typeface="Trebuchet MS"/>
              </a:rPr>
              <a:t> </a:t>
            </a:r>
            <a:r>
              <a:rPr sz="1000" spc="-5" dirty="0">
                <a:solidFill>
                  <a:srgbClr val="FFFFFF"/>
                </a:solidFill>
                <a:latin typeface="Trebuchet MS"/>
                <a:cs typeface="Trebuchet MS"/>
              </a:rPr>
              <a:t>x</a:t>
            </a:r>
            <a:endParaRPr sz="1000" dirty="0">
              <a:solidFill>
                <a:prstClr val="black"/>
              </a:solidFill>
              <a:latin typeface="Trebuchet MS"/>
              <a:cs typeface="Trebuchet MS"/>
            </a:endParaRPr>
          </a:p>
        </p:txBody>
      </p:sp>
      <p:sp>
        <p:nvSpPr>
          <p:cNvPr id="42" name="object 55">
            <a:extLst>
              <a:ext uri="{FF2B5EF4-FFF2-40B4-BE49-F238E27FC236}">
                <a16:creationId xmlns:a16="http://schemas.microsoft.com/office/drawing/2014/main" id="{EDDA4A31-F173-EC44-ACA5-D9FE98AE0F31}"/>
              </a:ext>
            </a:extLst>
          </p:cNvPr>
          <p:cNvSpPr/>
          <p:nvPr/>
        </p:nvSpPr>
        <p:spPr>
          <a:xfrm>
            <a:off x="5242700" y="3672886"/>
            <a:ext cx="600825" cy="598634"/>
          </a:xfrm>
          <a:prstGeom prst="rect">
            <a:avLst/>
          </a:prstGeom>
          <a:blipFill>
            <a:blip r:embed="rId8" cstate="print"/>
            <a:stretch>
              <a:fillRect/>
            </a:stretch>
          </a:blipFill>
        </p:spPr>
        <p:txBody>
          <a:bodyPr wrap="square" lIns="0" tIns="0" rIns="0" bIns="0" rtlCol="0"/>
          <a:lstStyle/>
          <a:p>
            <a:pPr defTabSz="914400"/>
            <a:endParaRPr sz="1600">
              <a:solidFill>
                <a:prstClr val="black"/>
              </a:solidFill>
              <a:latin typeface="Calibri"/>
            </a:endParaRPr>
          </a:p>
        </p:txBody>
      </p:sp>
      <p:sp>
        <p:nvSpPr>
          <p:cNvPr id="44" name="object 64">
            <a:extLst>
              <a:ext uri="{FF2B5EF4-FFF2-40B4-BE49-F238E27FC236}">
                <a16:creationId xmlns:a16="http://schemas.microsoft.com/office/drawing/2014/main" id="{99572624-D149-E347-9F55-CF690049CF93}"/>
              </a:ext>
            </a:extLst>
          </p:cNvPr>
          <p:cNvSpPr txBox="1"/>
          <p:nvPr/>
        </p:nvSpPr>
        <p:spPr>
          <a:xfrm>
            <a:off x="1631635" y="1774712"/>
            <a:ext cx="919482" cy="323807"/>
          </a:xfrm>
          <a:prstGeom prst="rect">
            <a:avLst/>
          </a:prstGeom>
        </p:spPr>
        <p:txBody>
          <a:bodyPr vert="horz" wrap="square" lIns="0" tIns="15875" rIns="0" bIns="0" rtlCol="0">
            <a:spAutoFit/>
          </a:bodyPr>
          <a:lstStyle/>
          <a:p>
            <a:pPr marL="58419" defTabSz="914400">
              <a:spcBef>
                <a:spcPts val="125"/>
              </a:spcBef>
            </a:pPr>
            <a:r>
              <a:rPr sz="1000" spc="54" dirty="0">
                <a:solidFill>
                  <a:schemeClr val="bg1"/>
                </a:solidFill>
                <a:latin typeface="Trebuchet MS"/>
                <a:cs typeface="Trebuchet MS"/>
              </a:rPr>
              <a:t>A </a:t>
            </a:r>
            <a:r>
              <a:rPr sz="1000" spc="75" dirty="0">
                <a:solidFill>
                  <a:schemeClr val="bg1"/>
                </a:solidFill>
                <a:latin typeface="Trebuchet MS"/>
                <a:cs typeface="Trebuchet MS"/>
              </a:rPr>
              <a:t>m </a:t>
            </a:r>
            <a:r>
              <a:rPr sz="1000" spc="14" dirty="0">
                <a:solidFill>
                  <a:schemeClr val="bg1"/>
                </a:solidFill>
                <a:latin typeface="Trebuchet MS"/>
                <a:cs typeface="Trebuchet MS"/>
              </a:rPr>
              <a:t>a </a:t>
            </a:r>
            <a:r>
              <a:rPr sz="1000" spc="10" dirty="0">
                <a:solidFill>
                  <a:schemeClr val="bg1"/>
                </a:solidFill>
                <a:latin typeface="Trebuchet MS"/>
                <a:cs typeface="Trebuchet MS"/>
              </a:rPr>
              <a:t>z </a:t>
            </a:r>
            <a:r>
              <a:rPr sz="1000" spc="50" dirty="0">
                <a:solidFill>
                  <a:schemeClr val="bg1"/>
                </a:solidFill>
                <a:latin typeface="Trebuchet MS"/>
                <a:cs typeface="Trebuchet MS"/>
              </a:rPr>
              <a:t>o</a:t>
            </a:r>
            <a:r>
              <a:rPr sz="1000" spc="101" dirty="0">
                <a:solidFill>
                  <a:schemeClr val="bg1"/>
                </a:solidFill>
                <a:latin typeface="Trebuchet MS"/>
                <a:cs typeface="Trebuchet MS"/>
              </a:rPr>
              <a:t> </a:t>
            </a:r>
            <a:r>
              <a:rPr sz="1000" spc="45" dirty="0">
                <a:solidFill>
                  <a:schemeClr val="bg1"/>
                </a:solidFill>
                <a:latin typeface="Trebuchet MS"/>
                <a:cs typeface="Trebuchet MS"/>
              </a:rPr>
              <a:t>n</a:t>
            </a:r>
            <a:endParaRPr sz="1000" dirty="0">
              <a:solidFill>
                <a:schemeClr val="bg1"/>
              </a:solidFill>
              <a:latin typeface="Trebuchet MS"/>
              <a:cs typeface="Trebuchet MS"/>
            </a:endParaRPr>
          </a:p>
          <a:p>
            <a:pPr marL="12701" defTabSz="914400">
              <a:spcBef>
                <a:spcPts val="35"/>
              </a:spcBef>
            </a:pPr>
            <a:r>
              <a:rPr sz="1000" spc="10" dirty="0">
                <a:solidFill>
                  <a:schemeClr val="bg1"/>
                </a:solidFill>
                <a:latin typeface="Trebuchet MS"/>
                <a:cs typeface="Trebuchet MS"/>
              </a:rPr>
              <a:t>T </a:t>
            </a:r>
            <a:r>
              <a:rPr sz="1000" dirty="0">
                <a:solidFill>
                  <a:schemeClr val="bg1"/>
                </a:solidFill>
                <a:latin typeface="Trebuchet MS"/>
                <a:cs typeface="Trebuchet MS"/>
              </a:rPr>
              <a:t>e </a:t>
            </a:r>
            <a:r>
              <a:rPr sz="1000" spc="-5" dirty="0">
                <a:solidFill>
                  <a:schemeClr val="bg1"/>
                </a:solidFill>
                <a:latin typeface="Trebuchet MS"/>
                <a:cs typeface="Trebuchet MS"/>
              </a:rPr>
              <a:t>x </a:t>
            </a:r>
            <a:r>
              <a:rPr sz="1000" dirty="0">
                <a:solidFill>
                  <a:schemeClr val="bg1"/>
                </a:solidFill>
                <a:latin typeface="Trebuchet MS"/>
                <a:cs typeface="Trebuchet MS"/>
              </a:rPr>
              <a:t>t </a:t>
            </a:r>
            <a:r>
              <a:rPr sz="1000" spc="-5" dirty="0">
                <a:solidFill>
                  <a:schemeClr val="bg1"/>
                </a:solidFill>
                <a:latin typeface="Trebuchet MS"/>
                <a:cs typeface="Trebuchet MS"/>
              </a:rPr>
              <a:t>r </a:t>
            </a:r>
            <a:r>
              <a:rPr sz="1000" spc="14" dirty="0">
                <a:solidFill>
                  <a:schemeClr val="bg1"/>
                </a:solidFill>
                <a:latin typeface="Trebuchet MS"/>
                <a:cs typeface="Trebuchet MS"/>
              </a:rPr>
              <a:t>a </a:t>
            </a:r>
            <a:r>
              <a:rPr sz="1000" spc="-14" dirty="0">
                <a:solidFill>
                  <a:schemeClr val="bg1"/>
                </a:solidFill>
                <a:latin typeface="Trebuchet MS"/>
                <a:cs typeface="Trebuchet MS"/>
              </a:rPr>
              <a:t>c</a:t>
            </a:r>
            <a:r>
              <a:rPr sz="1000" dirty="0">
                <a:solidFill>
                  <a:schemeClr val="bg1"/>
                </a:solidFill>
                <a:latin typeface="Trebuchet MS"/>
                <a:cs typeface="Trebuchet MS"/>
              </a:rPr>
              <a:t> t</a:t>
            </a:r>
          </a:p>
        </p:txBody>
      </p:sp>
      <p:sp>
        <p:nvSpPr>
          <p:cNvPr id="45" name="object 67">
            <a:extLst>
              <a:ext uri="{FF2B5EF4-FFF2-40B4-BE49-F238E27FC236}">
                <a16:creationId xmlns:a16="http://schemas.microsoft.com/office/drawing/2014/main" id="{3F9AE67E-12E7-644C-BD46-CE75F2DF24DE}"/>
              </a:ext>
            </a:extLst>
          </p:cNvPr>
          <p:cNvSpPr/>
          <p:nvPr/>
        </p:nvSpPr>
        <p:spPr>
          <a:xfrm>
            <a:off x="1604975" y="1079299"/>
            <a:ext cx="664488" cy="664488"/>
          </a:xfrm>
          <a:prstGeom prst="rect">
            <a:avLst/>
          </a:prstGeom>
          <a:blipFill>
            <a:blip r:embed="rId9" cstate="print"/>
            <a:stretch>
              <a:fillRect/>
            </a:stretch>
          </a:blipFill>
        </p:spPr>
        <p:txBody>
          <a:bodyPr wrap="square" lIns="0" tIns="0" rIns="0" bIns="0" rtlCol="0"/>
          <a:lstStyle/>
          <a:p>
            <a:pPr defTabSz="914400"/>
            <a:endParaRPr sz="1600">
              <a:solidFill>
                <a:prstClr val="black"/>
              </a:solidFill>
              <a:latin typeface="Calibri"/>
            </a:endParaRPr>
          </a:p>
        </p:txBody>
      </p:sp>
      <p:cxnSp>
        <p:nvCxnSpPr>
          <p:cNvPr id="47" name="Straight Arrow Connector 46">
            <a:extLst>
              <a:ext uri="{FF2B5EF4-FFF2-40B4-BE49-F238E27FC236}">
                <a16:creationId xmlns:a16="http://schemas.microsoft.com/office/drawing/2014/main" id="{711E5290-CA27-0F42-8225-B4B4C0E19A55}"/>
              </a:ext>
            </a:extLst>
          </p:cNvPr>
          <p:cNvCxnSpPr>
            <a:cxnSpLocks/>
          </p:cNvCxnSpPr>
          <p:nvPr/>
        </p:nvCxnSpPr>
        <p:spPr>
          <a:xfrm>
            <a:off x="5921072" y="3989640"/>
            <a:ext cx="895792" cy="155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9" name="object 46">
            <a:extLst>
              <a:ext uri="{FF2B5EF4-FFF2-40B4-BE49-F238E27FC236}">
                <a16:creationId xmlns:a16="http://schemas.microsoft.com/office/drawing/2014/main" id="{66D45D2A-CD3F-C94B-A006-19AC0ECA4B02}"/>
              </a:ext>
            </a:extLst>
          </p:cNvPr>
          <p:cNvSpPr txBox="1"/>
          <p:nvPr/>
        </p:nvSpPr>
        <p:spPr>
          <a:xfrm>
            <a:off x="5368810" y="4071719"/>
            <a:ext cx="2000316" cy="185307"/>
          </a:xfrm>
          <a:prstGeom prst="rect">
            <a:avLst/>
          </a:prstGeom>
        </p:spPr>
        <p:txBody>
          <a:bodyPr vert="horz" wrap="square" lIns="0" tIns="15875" rIns="0" bIns="0" rtlCol="0">
            <a:spAutoFit/>
          </a:bodyPr>
          <a:lstStyle/>
          <a:p>
            <a:pPr marL="1270" algn="ctr" defTabSz="914400">
              <a:spcBef>
                <a:spcPts val="125"/>
              </a:spcBef>
            </a:pPr>
            <a:r>
              <a:rPr lang="en-US" sz="1100" b="1" spc="54" dirty="0">
                <a:solidFill>
                  <a:srgbClr val="FFFFFF"/>
                </a:solidFill>
                <a:cs typeface="Trebuchet MS"/>
              </a:rPr>
              <a:t>Response</a:t>
            </a:r>
            <a:endParaRPr sz="1100" b="1" dirty="0">
              <a:solidFill>
                <a:prstClr val="black"/>
              </a:solidFill>
              <a:cs typeface="Trebuchet MS"/>
            </a:endParaRPr>
          </a:p>
        </p:txBody>
      </p:sp>
      <p:pic>
        <p:nvPicPr>
          <p:cNvPr id="51" name="Picture 50">
            <a:extLst>
              <a:ext uri="{FF2B5EF4-FFF2-40B4-BE49-F238E27FC236}">
                <a16:creationId xmlns:a16="http://schemas.microsoft.com/office/drawing/2014/main" id="{24170EE9-B150-7F47-B734-68EF667E6866}"/>
              </a:ext>
            </a:extLst>
          </p:cNvPr>
          <p:cNvPicPr>
            <a:picLocks noChangeAspect="1"/>
          </p:cNvPicPr>
          <p:nvPr/>
        </p:nvPicPr>
        <p:blipFill>
          <a:blip r:embed="rId10"/>
          <a:stretch>
            <a:fillRect/>
          </a:stretch>
        </p:blipFill>
        <p:spPr>
          <a:xfrm>
            <a:off x="184023" y="1191523"/>
            <a:ext cx="820989" cy="512457"/>
          </a:xfrm>
          <a:prstGeom prst="rect">
            <a:avLst/>
          </a:prstGeom>
        </p:spPr>
      </p:pic>
      <p:cxnSp>
        <p:nvCxnSpPr>
          <p:cNvPr id="52" name="Straight Arrow Connector 51">
            <a:extLst>
              <a:ext uri="{FF2B5EF4-FFF2-40B4-BE49-F238E27FC236}">
                <a16:creationId xmlns:a16="http://schemas.microsoft.com/office/drawing/2014/main" id="{E288B982-42E2-7B42-9EDB-DF16A13D409C}"/>
              </a:ext>
            </a:extLst>
          </p:cNvPr>
          <p:cNvCxnSpPr>
            <a:cxnSpLocks/>
          </p:cNvCxnSpPr>
          <p:nvPr/>
        </p:nvCxnSpPr>
        <p:spPr>
          <a:xfrm>
            <a:off x="2349451" y="1537703"/>
            <a:ext cx="1164922" cy="48002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B4529A3-BE43-B94B-8781-22AF07217C43}"/>
              </a:ext>
            </a:extLst>
          </p:cNvPr>
          <p:cNvCxnSpPr>
            <a:cxnSpLocks/>
          </p:cNvCxnSpPr>
          <p:nvPr/>
        </p:nvCxnSpPr>
        <p:spPr>
          <a:xfrm>
            <a:off x="1021543" y="1447752"/>
            <a:ext cx="5834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4D5948C9-2DF0-B843-9689-A26C4CBD90A5}"/>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Solution Acceleration: Intelligent Building Blocks</a:t>
            </a:r>
          </a:p>
        </p:txBody>
      </p:sp>
      <p:sp>
        <p:nvSpPr>
          <p:cNvPr id="62" name="object 46">
            <a:extLst>
              <a:ext uri="{FF2B5EF4-FFF2-40B4-BE49-F238E27FC236}">
                <a16:creationId xmlns:a16="http://schemas.microsoft.com/office/drawing/2014/main" id="{2399FFDB-B51C-8C43-8810-3101FF783CEE}"/>
              </a:ext>
            </a:extLst>
          </p:cNvPr>
          <p:cNvSpPr txBox="1"/>
          <p:nvPr/>
        </p:nvSpPr>
        <p:spPr>
          <a:xfrm>
            <a:off x="1931754" y="1263835"/>
            <a:ext cx="2000316" cy="367408"/>
          </a:xfrm>
          <a:prstGeom prst="rect">
            <a:avLst/>
          </a:prstGeom>
        </p:spPr>
        <p:txBody>
          <a:bodyPr vert="horz" wrap="square" lIns="0" tIns="15875" rIns="0" bIns="0" rtlCol="0">
            <a:spAutoFit/>
          </a:bodyPr>
          <a:lstStyle/>
          <a:p>
            <a:pPr marL="1270" algn="ctr" defTabSz="914400">
              <a:spcBef>
                <a:spcPts val="125"/>
              </a:spcBef>
            </a:pPr>
            <a:r>
              <a:rPr lang="en-US" sz="1100" b="1" spc="54" dirty="0">
                <a:solidFill>
                  <a:srgbClr val="FFFFFF"/>
                </a:solidFill>
                <a:cs typeface="Trebuchet MS"/>
              </a:rPr>
              <a:t>Converted</a:t>
            </a:r>
          </a:p>
          <a:p>
            <a:pPr marL="1270" algn="ctr" defTabSz="914400">
              <a:spcBef>
                <a:spcPts val="125"/>
              </a:spcBef>
            </a:pPr>
            <a:r>
              <a:rPr lang="en-US" sz="1100" b="1" spc="54" dirty="0">
                <a:solidFill>
                  <a:srgbClr val="FFFFFF"/>
                </a:solidFill>
                <a:cs typeface="Trebuchet MS"/>
              </a:rPr>
              <a:t>Text</a:t>
            </a:r>
            <a:endParaRPr sz="1100" b="1" dirty="0">
              <a:solidFill>
                <a:prstClr val="black"/>
              </a:solidFill>
              <a:cs typeface="Trebuchet MS"/>
            </a:endParaRPr>
          </a:p>
        </p:txBody>
      </p:sp>
      <p:pic>
        <p:nvPicPr>
          <p:cNvPr id="64" name="Picture 63">
            <a:extLst>
              <a:ext uri="{FF2B5EF4-FFF2-40B4-BE49-F238E27FC236}">
                <a16:creationId xmlns:a16="http://schemas.microsoft.com/office/drawing/2014/main" id="{42BED129-B388-4D4D-83C2-AABE62F3C60F}"/>
              </a:ext>
            </a:extLst>
          </p:cNvPr>
          <p:cNvPicPr>
            <a:picLocks noChangeAspect="1"/>
          </p:cNvPicPr>
          <p:nvPr/>
        </p:nvPicPr>
        <p:blipFill>
          <a:blip r:embed="rId7"/>
          <a:stretch>
            <a:fillRect/>
          </a:stretch>
        </p:blipFill>
        <p:spPr>
          <a:xfrm>
            <a:off x="5242700" y="2486216"/>
            <a:ext cx="673322" cy="673322"/>
          </a:xfrm>
          <a:prstGeom prst="rect">
            <a:avLst/>
          </a:prstGeom>
          <a:solidFill>
            <a:schemeClr val="bg1"/>
          </a:solidFill>
        </p:spPr>
      </p:pic>
      <p:cxnSp>
        <p:nvCxnSpPr>
          <p:cNvPr id="65" name="Straight Arrow Connector 64">
            <a:extLst>
              <a:ext uri="{FF2B5EF4-FFF2-40B4-BE49-F238E27FC236}">
                <a16:creationId xmlns:a16="http://schemas.microsoft.com/office/drawing/2014/main" id="{D8A2EDA1-7DAA-D940-8BC3-90C9C1594AD3}"/>
              </a:ext>
            </a:extLst>
          </p:cNvPr>
          <p:cNvCxnSpPr>
            <a:cxnSpLocks/>
          </p:cNvCxnSpPr>
          <p:nvPr/>
        </p:nvCxnSpPr>
        <p:spPr>
          <a:xfrm>
            <a:off x="5550007" y="3181691"/>
            <a:ext cx="0" cy="52863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792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5">
            <a:extLst>
              <a:ext uri="{FF2B5EF4-FFF2-40B4-BE49-F238E27FC236}">
                <a16:creationId xmlns:a16="http://schemas.microsoft.com/office/drawing/2014/main" id="{59EFDEFD-0EE4-C646-90B6-1F0ED3D2F8F4}"/>
              </a:ext>
            </a:extLst>
          </p:cNvPr>
          <p:cNvSpPr txBox="1"/>
          <p:nvPr/>
        </p:nvSpPr>
        <p:spPr>
          <a:xfrm>
            <a:off x="4710207" y="2755623"/>
            <a:ext cx="1503634" cy="339195"/>
          </a:xfrm>
          <a:prstGeom prst="rect">
            <a:avLst/>
          </a:prstGeom>
        </p:spPr>
        <p:txBody>
          <a:bodyPr vert="horz" wrap="square" lIns="0" tIns="15875" rIns="0" bIns="0" rtlCol="0">
            <a:spAutoFit/>
          </a:bodyPr>
          <a:lstStyle/>
          <a:p>
            <a:pPr marL="2541" algn="ctr" defTabSz="914400">
              <a:spcBef>
                <a:spcPts val="125"/>
              </a:spcBef>
            </a:pPr>
            <a:r>
              <a:rPr sz="1050" spc="54" dirty="0">
                <a:solidFill>
                  <a:schemeClr val="bg1"/>
                </a:solidFill>
                <a:latin typeface="Trebuchet MS"/>
                <a:cs typeface="Trebuchet MS"/>
              </a:rPr>
              <a:t>A </a:t>
            </a:r>
            <a:r>
              <a:rPr sz="1050" spc="75" dirty="0">
                <a:solidFill>
                  <a:schemeClr val="bg1"/>
                </a:solidFill>
                <a:latin typeface="Trebuchet MS"/>
                <a:cs typeface="Trebuchet MS"/>
              </a:rPr>
              <a:t>m </a:t>
            </a:r>
            <a:r>
              <a:rPr sz="1050" spc="14" dirty="0">
                <a:solidFill>
                  <a:schemeClr val="bg1"/>
                </a:solidFill>
                <a:latin typeface="Trebuchet MS"/>
                <a:cs typeface="Trebuchet MS"/>
              </a:rPr>
              <a:t>a </a:t>
            </a:r>
            <a:r>
              <a:rPr sz="1050" spc="10" dirty="0">
                <a:solidFill>
                  <a:schemeClr val="bg1"/>
                </a:solidFill>
                <a:latin typeface="Trebuchet MS"/>
                <a:cs typeface="Trebuchet MS"/>
              </a:rPr>
              <a:t>z </a:t>
            </a:r>
            <a:r>
              <a:rPr sz="1050" spc="50" dirty="0">
                <a:solidFill>
                  <a:schemeClr val="bg1"/>
                </a:solidFill>
                <a:latin typeface="Trebuchet MS"/>
                <a:cs typeface="Trebuchet MS"/>
              </a:rPr>
              <a:t>o</a:t>
            </a:r>
            <a:r>
              <a:rPr sz="1050" spc="-125" dirty="0">
                <a:solidFill>
                  <a:schemeClr val="bg1"/>
                </a:solidFill>
                <a:latin typeface="Trebuchet MS"/>
                <a:cs typeface="Trebuchet MS"/>
              </a:rPr>
              <a:t> </a:t>
            </a:r>
            <a:r>
              <a:rPr sz="1050" spc="45" dirty="0">
                <a:solidFill>
                  <a:schemeClr val="bg1"/>
                </a:solidFill>
                <a:latin typeface="Trebuchet MS"/>
                <a:cs typeface="Trebuchet MS"/>
              </a:rPr>
              <a:t>n</a:t>
            </a:r>
            <a:endParaRPr sz="1050" dirty="0">
              <a:solidFill>
                <a:schemeClr val="bg1"/>
              </a:solidFill>
              <a:latin typeface="Trebuchet MS"/>
              <a:cs typeface="Trebuchet MS"/>
            </a:endParaRPr>
          </a:p>
          <a:p>
            <a:pPr algn="ctr" defTabSz="914400">
              <a:spcBef>
                <a:spcPts val="35"/>
              </a:spcBef>
            </a:pPr>
            <a:r>
              <a:rPr sz="1050" spc="50" dirty="0">
                <a:solidFill>
                  <a:schemeClr val="bg1"/>
                </a:solidFill>
                <a:latin typeface="Trebuchet MS"/>
                <a:cs typeface="Trebuchet MS"/>
              </a:rPr>
              <a:t>P </a:t>
            </a:r>
            <a:r>
              <a:rPr sz="1050" dirty="0">
                <a:solidFill>
                  <a:schemeClr val="bg1"/>
                </a:solidFill>
                <a:latin typeface="Trebuchet MS"/>
                <a:cs typeface="Trebuchet MS"/>
              </a:rPr>
              <a:t>e </a:t>
            </a:r>
            <a:r>
              <a:rPr sz="1050" spc="-5" dirty="0">
                <a:solidFill>
                  <a:schemeClr val="bg1"/>
                </a:solidFill>
                <a:latin typeface="Trebuchet MS"/>
                <a:cs typeface="Trebuchet MS"/>
              </a:rPr>
              <a:t>r </a:t>
            </a:r>
            <a:r>
              <a:rPr sz="1050" spc="30" dirty="0">
                <a:solidFill>
                  <a:schemeClr val="bg1"/>
                </a:solidFill>
                <a:latin typeface="Trebuchet MS"/>
                <a:cs typeface="Trebuchet MS"/>
              </a:rPr>
              <a:t>s </a:t>
            </a:r>
            <a:r>
              <a:rPr sz="1050" spc="50" dirty="0">
                <a:solidFill>
                  <a:schemeClr val="bg1"/>
                </a:solidFill>
                <a:latin typeface="Trebuchet MS"/>
                <a:cs typeface="Trebuchet MS"/>
              </a:rPr>
              <a:t>o </a:t>
            </a:r>
            <a:r>
              <a:rPr sz="1050" spc="45" dirty="0">
                <a:solidFill>
                  <a:schemeClr val="bg1"/>
                </a:solidFill>
                <a:latin typeface="Trebuchet MS"/>
                <a:cs typeface="Trebuchet MS"/>
              </a:rPr>
              <a:t>n </a:t>
            </a:r>
            <a:r>
              <a:rPr sz="1050" spc="14" dirty="0">
                <a:solidFill>
                  <a:schemeClr val="bg1"/>
                </a:solidFill>
                <a:latin typeface="Trebuchet MS"/>
                <a:cs typeface="Trebuchet MS"/>
              </a:rPr>
              <a:t>a </a:t>
            </a:r>
            <a:r>
              <a:rPr sz="1050" dirty="0">
                <a:solidFill>
                  <a:schemeClr val="bg1"/>
                </a:solidFill>
                <a:latin typeface="Trebuchet MS"/>
                <a:cs typeface="Trebuchet MS"/>
              </a:rPr>
              <a:t>l </a:t>
            </a:r>
            <a:r>
              <a:rPr sz="1050" spc="-21" dirty="0">
                <a:solidFill>
                  <a:schemeClr val="bg1"/>
                </a:solidFill>
                <a:latin typeface="Trebuchet MS"/>
                <a:cs typeface="Trebuchet MS"/>
              </a:rPr>
              <a:t>i </a:t>
            </a:r>
            <a:r>
              <a:rPr sz="1050" spc="10" dirty="0">
                <a:solidFill>
                  <a:schemeClr val="bg1"/>
                </a:solidFill>
                <a:latin typeface="Trebuchet MS"/>
                <a:cs typeface="Trebuchet MS"/>
              </a:rPr>
              <a:t>z</a:t>
            </a:r>
            <a:r>
              <a:rPr sz="1050" spc="-5" dirty="0">
                <a:solidFill>
                  <a:schemeClr val="bg1"/>
                </a:solidFill>
                <a:latin typeface="Trebuchet MS"/>
                <a:cs typeface="Trebuchet MS"/>
              </a:rPr>
              <a:t> </a:t>
            </a:r>
            <a:r>
              <a:rPr sz="1050" dirty="0">
                <a:solidFill>
                  <a:schemeClr val="bg1"/>
                </a:solidFill>
                <a:latin typeface="Trebuchet MS"/>
                <a:cs typeface="Trebuchet MS"/>
              </a:rPr>
              <a:t>e</a:t>
            </a:r>
          </a:p>
        </p:txBody>
      </p:sp>
      <p:sp>
        <p:nvSpPr>
          <p:cNvPr id="3" name="object 69">
            <a:extLst>
              <a:ext uri="{FF2B5EF4-FFF2-40B4-BE49-F238E27FC236}">
                <a16:creationId xmlns:a16="http://schemas.microsoft.com/office/drawing/2014/main" id="{B1A4BCFF-465A-B444-9205-1EE293184B71}"/>
              </a:ext>
            </a:extLst>
          </p:cNvPr>
          <p:cNvSpPr/>
          <p:nvPr/>
        </p:nvSpPr>
        <p:spPr>
          <a:xfrm>
            <a:off x="5092700" y="1983980"/>
            <a:ext cx="679844" cy="696828"/>
          </a:xfrm>
          <a:prstGeom prst="rect">
            <a:avLst/>
          </a:prstGeom>
          <a:blipFill>
            <a:blip r:embed="rId2" cstate="print"/>
            <a:stretch>
              <a:fillRect/>
            </a:stretch>
          </a:blipFill>
        </p:spPr>
        <p:txBody>
          <a:bodyPr wrap="square" lIns="0" tIns="0" rIns="0" bIns="0" rtlCol="0"/>
          <a:lstStyle/>
          <a:p>
            <a:pPr defTabSz="914400"/>
            <a:endParaRPr sz="1800" dirty="0">
              <a:solidFill>
                <a:prstClr val="black"/>
              </a:solidFill>
              <a:latin typeface="Calibri"/>
            </a:endParaRPr>
          </a:p>
        </p:txBody>
      </p:sp>
      <p:sp>
        <p:nvSpPr>
          <p:cNvPr id="5" name="object 62">
            <a:extLst>
              <a:ext uri="{FF2B5EF4-FFF2-40B4-BE49-F238E27FC236}">
                <a16:creationId xmlns:a16="http://schemas.microsoft.com/office/drawing/2014/main" id="{5EE3C394-6377-244D-A480-F6323559FC1A}"/>
              </a:ext>
            </a:extLst>
          </p:cNvPr>
          <p:cNvSpPr txBox="1"/>
          <p:nvPr/>
        </p:nvSpPr>
        <p:spPr>
          <a:xfrm>
            <a:off x="2823028" y="2794778"/>
            <a:ext cx="1092200" cy="349455"/>
          </a:xfrm>
          <a:prstGeom prst="rect">
            <a:avLst/>
          </a:prstGeom>
        </p:spPr>
        <p:txBody>
          <a:bodyPr vert="horz" wrap="square" lIns="0" tIns="11430" rIns="0" bIns="0" rtlCol="0">
            <a:spAutoFit/>
          </a:bodyPr>
          <a:lstStyle/>
          <a:p>
            <a:pPr marL="12701" marR="5080" indent="50165" algn="ctr" defTabSz="914400">
              <a:lnSpc>
                <a:spcPct val="103699"/>
              </a:lnSpc>
              <a:spcBef>
                <a:spcPts val="90"/>
              </a:spcBef>
            </a:pPr>
            <a:r>
              <a:rPr sz="1050" spc="54" dirty="0">
                <a:solidFill>
                  <a:schemeClr val="bg1"/>
                </a:solidFill>
                <a:latin typeface="Trebuchet MS"/>
                <a:cs typeface="Trebuchet MS"/>
              </a:rPr>
              <a:t>A </a:t>
            </a:r>
            <a:r>
              <a:rPr sz="1050" spc="75" dirty="0">
                <a:solidFill>
                  <a:schemeClr val="bg1"/>
                </a:solidFill>
                <a:latin typeface="Trebuchet MS"/>
                <a:cs typeface="Trebuchet MS"/>
              </a:rPr>
              <a:t>m </a:t>
            </a:r>
            <a:r>
              <a:rPr sz="1050" spc="14" dirty="0">
                <a:solidFill>
                  <a:schemeClr val="bg1"/>
                </a:solidFill>
                <a:latin typeface="Trebuchet MS"/>
                <a:cs typeface="Trebuchet MS"/>
              </a:rPr>
              <a:t>a </a:t>
            </a:r>
            <a:r>
              <a:rPr sz="1050" spc="10" dirty="0">
                <a:solidFill>
                  <a:schemeClr val="bg1"/>
                </a:solidFill>
                <a:latin typeface="Trebuchet MS"/>
                <a:cs typeface="Trebuchet MS"/>
              </a:rPr>
              <a:t>z </a:t>
            </a:r>
            <a:r>
              <a:rPr sz="1050" spc="50" dirty="0">
                <a:solidFill>
                  <a:schemeClr val="bg1"/>
                </a:solidFill>
                <a:latin typeface="Trebuchet MS"/>
                <a:cs typeface="Trebuchet MS"/>
              </a:rPr>
              <a:t>o </a:t>
            </a:r>
            <a:r>
              <a:rPr sz="1050" spc="45" dirty="0">
                <a:solidFill>
                  <a:schemeClr val="bg1"/>
                </a:solidFill>
                <a:latin typeface="Trebuchet MS"/>
                <a:cs typeface="Trebuchet MS"/>
              </a:rPr>
              <a:t>n  </a:t>
            </a:r>
            <a:endParaRPr lang="en-US" sz="1050" spc="45" dirty="0">
              <a:solidFill>
                <a:schemeClr val="bg1"/>
              </a:solidFill>
              <a:latin typeface="Trebuchet MS"/>
              <a:cs typeface="Trebuchet MS"/>
            </a:endParaRPr>
          </a:p>
          <a:p>
            <a:pPr marL="12701" marR="5080" indent="50165" algn="ctr" defTabSz="914400">
              <a:lnSpc>
                <a:spcPct val="103699"/>
              </a:lnSpc>
              <a:spcBef>
                <a:spcPts val="90"/>
              </a:spcBef>
            </a:pPr>
            <a:r>
              <a:rPr sz="1050" spc="10" dirty="0">
                <a:solidFill>
                  <a:schemeClr val="bg1"/>
                </a:solidFill>
                <a:latin typeface="Trebuchet MS"/>
                <a:cs typeface="Trebuchet MS"/>
              </a:rPr>
              <a:t>F </a:t>
            </a:r>
            <a:r>
              <a:rPr sz="1050" spc="50" dirty="0">
                <a:solidFill>
                  <a:schemeClr val="bg1"/>
                </a:solidFill>
                <a:latin typeface="Trebuchet MS"/>
                <a:cs typeface="Trebuchet MS"/>
              </a:rPr>
              <a:t>o </a:t>
            </a:r>
            <a:r>
              <a:rPr sz="1050" spc="-5" dirty="0">
                <a:solidFill>
                  <a:schemeClr val="bg1"/>
                </a:solidFill>
                <a:latin typeface="Trebuchet MS"/>
                <a:cs typeface="Trebuchet MS"/>
              </a:rPr>
              <a:t>r </a:t>
            </a:r>
            <a:r>
              <a:rPr sz="1050" dirty="0">
                <a:solidFill>
                  <a:schemeClr val="bg1"/>
                </a:solidFill>
                <a:latin typeface="Trebuchet MS"/>
                <a:cs typeface="Trebuchet MS"/>
              </a:rPr>
              <a:t>e </a:t>
            </a:r>
            <a:r>
              <a:rPr sz="1050" spc="-14" dirty="0">
                <a:solidFill>
                  <a:schemeClr val="bg1"/>
                </a:solidFill>
                <a:latin typeface="Trebuchet MS"/>
                <a:cs typeface="Trebuchet MS"/>
              </a:rPr>
              <a:t>c </a:t>
            </a:r>
            <a:r>
              <a:rPr sz="1050" spc="14" dirty="0">
                <a:solidFill>
                  <a:schemeClr val="bg1"/>
                </a:solidFill>
                <a:latin typeface="Trebuchet MS"/>
                <a:cs typeface="Trebuchet MS"/>
              </a:rPr>
              <a:t>a </a:t>
            </a:r>
            <a:r>
              <a:rPr sz="1050" spc="30" dirty="0">
                <a:solidFill>
                  <a:schemeClr val="bg1"/>
                </a:solidFill>
                <a:latin typeface="Trebuchet MS"/>
                <a:cs typeface="Trebuchet MS"/>
              </a:rPr>
              <a:t>s</a:t>
            </a:r>
            <a:r>
              <a:rPr sz="1050" spc="-26" dirty="0">
                <a:solidFill>
                  <a:schemeClr val="bg1"/>
                </a:solidFill>
                <a:latin typeface="Trebuchet MS"/>
                <a:cs typeface="Trebuchet MS"/>
              </a:rPr>
              <a:t> </a:t>
            </a:r>
            <a:r>
              <a:rPr sz="1050" spc="-5" dirty="0">
                <a:solidFill>
                  <a:schemeClr val="bg1"/>
                </a:solidFill>
                <a:latin typeface="Trebuchet MS"/>
                <a:cs typeface="Trebuchet MS"/>
              </a:rPr>
              <a:t>t</a:t>
            </a:r>
            <a:endParaRPr sz="1050" dirty="0">
              <a:solidFill>
                <a:schemeClr val="bg1"/>
              </a:solidFill>
              <a:latin typeface="Trebuchet MS"/>
              <a:cs typeface="Trebuchet MS"/>
            </a:endParaRPr>
          </a:p>
        </p:txBody>
      </p:sp>
      <p:sp>
        <p:nvSpPr>
          <p:cNvPr id="6" name="object 68">
            <a:extLst>
              <a:ext uri="{FF2B5EF4-FFF2-40B4-BE49-F238E27FC236}">
                <a16:creationId xmlns:a16="http://schemas.microsoft.com/office/drawing/2014/main" id="{55F87244-4039-074B-BA91-586E27544AAF}"/>
              </a:ext>
            </a:extLst>
          </p:cNvPr>
          <p:cNvSpPr/>
          <p:nvPr/>
        </p:nvSpPr>
        <p:spPr>
          <a:xfrm>
            <a:off x="3094732" y="1983980"/>
            <a:ext cx="693496" cy="696828"/>
          </a:xfrm>
          <a:prstGeom prst="rect">
            <a:avLst/>
          </a:prstGeom>
          <a:blipFill>
            <a:blip r:embed="rId3" cstate="print"/>
            <a:stretch>
              <a:fillRect/>
            </a:stretch>
          </a:blipFill>
        </p:spPr>
        <p:txBody>
          <a:bodyPr wrap="square" lIns="0" tIns="0" rIns="0" bIns="0" rtlCol="0"/>
          <a:lstStyle/>
          <a:p>
            <a:pPr defTabSz="914400"/>
            <a:endParaRPr sz="1800">
              <a:solidFill>
                <a:prstClr val="black"/>
              </a:solidFill>
              <a:latin typeface="Calibri"/>
            </a:endParaRPr>
          </a:p>
        </p:txBody>
      </p:sp>
      <p:sp>
        <p:nvSpPr>
          <p:cNvPr id="7" name="Title 1">
            <a:extLst>
              <a:ext uri="{FF2B5EF4-FFF2-40B4-BE49-F238E27FC236}">
                <a16:creationId xmlns:a16="http://schemas.microsoft.com/office/drawing/2014/main" id="{A3A4F58D-5C87-144A-B40E-FE652FA291BB}"/>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AutoML: Tailored Models Automated</a:t>
            </a:r>
          </a:p>
        </p:txBody>
      </p:sp>
      <p:sp>
        <p:nvSpPr>
          <p:cNvPr id="8" name="TextBox 7">
            <a:extLst>
              <a:ext uri="{FF2B5EF4-FFF2-40B4-BE49-F238E27FC236}">
                <a16:creationId xmlns:a16="http://schemas.microsoft.com/office/drawing/2014/main" id="{AB54A886-18C3-2146-82D7-5380CD9BE053}"/>
              </a:ext>
            </a:extLst>
          </p:cNvPr>
          <p:cNvSpPr txBox="1"/>
          <p:nvPr/>
        </p:nvSpPr>
        <p:spPr>
          <a:xfrm>
            <a:off x="2714171" y="1546295"/>
            <a:ext cx="2148115" cy="307777"/>
          </a:xfrm>
          <a:prstGeom prst="rect">
            <a:avLst/>
          </a:prstGeom>
          <a:noFill/>
        </p:spPr>
        <p:txBody>
          <a:bodyPr wrap="square" rtlCol="0">
            <a:spAutoFit/>
          </a:bodyPr>
          <a:lstStyle/>
          <a:p>
            <a:r>
              <a:rPr lang="en-US" sz="1400" b="1" dirty="0">
                <a:solidFill>
                  <a:srgbClr val="FFA100"/>
                </a:solidFill>
              </a:rPr>
              <a:t>FORECASTING</a:t>
            </a:r>
          </a:p>
        </p:txBody>
      </p:sp>
      <p:sp>
        <p:nvSpPr>
          <p:cNvPr id="9" name="TextBox 8">
            <a:extLst>
              <a:ext uri="{FF2B5EF4-FFF2-40B4-BE49-F238E27FC236}">
                <a16:creationId xmlns:a16="http://schemas.microsoft.com/office/drawing/2014/main" id="{A43C5D7B-70F0-5F41-A2FA-6A85FFEC33C5}"/>
              </a:ext>
            </a:extLst>
          </p:cNvPr>
          <p:cNvSpPr txBox="1"/>
          <p:nvPr/>
        </p:nvSpPr>
        <p:spPr>
          <a:xfrm>
            <a:off x="4387966" y="1546294"/>
            <a:ext cx="2148115" cy="307777"/>
          </a:xfrm>
          <a:prstGeom prst="rect">
            <a:avLst/>
          </a:prstGeom>
          <a:noFill/>
        </p:spPr>
        <p:txBody>
          <a:bodyPr wrap="square" rtlCol="0">
            <a:spAutoFit/>
          </a:bodyPr>
          <a:lstStyle/>
          <a:p>
            <a:r>
              <a:rPr lang="en-US" sz="1400" b="1" dirty="0">
                <a:solidFill>
                  <a:srgbClr val="FFA100"/>
                </a:solidFill>
              </a:rPr>
              <a:t>RECOMMENDATIONS</a:t>
            </a:r>
          </a:p>
        </p:txBody>
      </p:sp>
    </p:spTree>
    <p:extLst>
      <p:ext uri="{BB962C8B-B14F-4D97-AF65-F5344CB8AC3E}">
        <p14:creationId xmlns:p14="http://schemas.microsoft.com/office/powerpoint/2010/main" val="475989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126EFB-4489-4F47-8EF6-3BC32FA4D451}"/>
              </a:ext>
            </a:extLst>
          </p:cNvPr>
          <p:cNvSpPr/>
          <p:nvPr/>
        </p:nvSpPr>
        <p:spPr>
          <a:xfrm>
            <a:off x="1828800" y="1622852"/>
            <a:ext cx="4624389" cy="1569660"/>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Computer Vision on AWS Jumpstart</a:t>
            </a:r>
          </a:p>
        </p:txBody>
      </p:sp>
    </p:spTree>
    <p:extLst>
      <p:ext uri="{BB962C8B-B14F-4D97-AF65-F5344CB8AC3E}">
        <p14:creationId xmlns:p14="http://schemas.microsoft.com/office/powerpoint/2010/main" val="3167724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14643-5D7F-294E-B7F2-EB8F426D216D}"/>
              </a:ext>
            </a:extLst>
          </p:cNvPr>
          <p:cNvSpPr txBox="1"/>
          <p:nvPr/>
        </p:nvSpPr>
        <p:spPr>
          <a:xfrm>
            <a:off x="477078" y="1258957"/>
            <a:ext cx="4399722"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Object Detection</a:t>
            </a:r>
          </a:p>
          <a:p>
            <a:pPr marL="285750" indent="-285750">
              <a:buFont typeface="Arial" panose="020B0604020202020204" pitchFamily="34" charset="0"/>
              <a:buChar char="•"/>
            </a:pPr>
            <a:r>
              <a:rPr lang="en-US" sz="2000" dirty="0">
                <a:solidFill>
                  <a:schemeClr val="bg1"/>
                </a:solidFill>
              </a:rPr>
              <a:t>TBD…</a:t>
            </a:r>
          </a:p>
        </p:txBody>
      </p:sp>
      <p:sp>
        <p:nvSpPr>
          <p:cNvPr id="3" name="Title 1">
            <a:extLst>
              <a:ext uri="{FF2B5EF4-FFF2-40B4-BE49-F238E27FC236}">
                <a16:creationId xmlns:a16="http://schemas.microsoft.com/office/drawing/2014/main" id="{E7728578-95C4-A449-B4FB-98911A581A22}"/>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Jumpstart Workshop Menu</a:t>
            </a:r>
          </a:p>
        </p:txBody>
      </p:sp>
    </p:spTree>
    <p:extLst>
      <p:ext uri="{BB962C8B-B14F-4D97-AF65-F5344CB8AC3E}">
        <p14:creationId xmlns:p14="http://schemas.microsoft.com/office/powerpoint/2010/main" val="1480936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126EFB-4489-4F47-8EF6-3BC32FA4D451}"/>
              </a:ext>
            </a:extLst>
          </p:cNvPr>
          <p:cNvSpPr/>
          <p:nvPr/>
        </p:nvSpPr>
        <p:spPr>
          <a:xfrm>
            <a:off x="1828800" y="1622852"/>
            <a:ext cx="4624389" cy="1569660"/>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Object Detection Workshop</a:t>
            </a:r>
          </a:p>
        </p:txBody>
      </p:sp>
    </p:spTree>
    <p:extLst>
      <p:ext uri="{BB962C8B-B14F-4D97-AF65-F5344CB8AC3E}">
        <p14:creationId xmlns:p14="http://schemas.microsoft.com/office/powerpoint/2010/main" val="3040291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00252" y="1656190"/>
            <a:ext cx="4572000" cy="1569660"/>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Reference Architectures</a:t>
            </a:r>
          </a:p>
        </p:txBody>
      </p:sp>
    </p:spTree>
    <p:extLst>
      <p:ext uri="{BB962C8B-B14F-4D97-AF65-F5344CB8AC3E}">
        <p14:creationId xmlns:p14="http://schemas.microsoft.com/office/powerpoint/2010/main" val="144174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843FD-7826-0B4F-AC50-A651385C6ADD}"/>
              </a:ext>
            </a:extLst>
          </p:cNvPr>
          <p:cNvPicPr>
            <a:picLocks noChangeAspect="1"/>
          </p:cNvPicPr>
          <p:nvPr/>
        </p:nvPicPr>
        <p:blipFill>
          <a:blip r:embed="rId2"/>
          <a:stretch>
            <a:fillRect/>
          </a:stretch>
        </p:blipFill>
        <p:spPr>
          <a:xfrm>
            <a:off x="940904" y="745296"/>
            <a:ext cx="5112647" cy="3812062"/>
          </a:xfrm>
          <a:prstGeom prst="rect">
            <a:avLst/>
          </a:prstGeom>
        </p:spPr>
      </p:pic>
      <p:pic>
        <p:nvPicPr>
          <p:cNvPr id="3" name="Picture 2">
            <a:extLst>
              <a:ext uri="{FF2B5EF4-FFF2-40B4-BE49-F238E27FC236}">
                <a16:creationId xmlns:a16="http://schemas.microsoft.com/office/drawing/2014/main" id="{EF3CF2A5-C200-C641-9AEB-1F4427CB6C76}"/>
              </a:ext>
            </a:extLst>
          </p:cNvPr>
          <p:cNvPicPr>
            <a:picLocks noChangeAspect="1"/>
          </p:cNvPicPr>
          <p:nvPr/>
        </p:nvPicPr>
        <p:blipFill>
          <a:blip r:embed="rId3"/>
          <a:stretch>
            <a:fillRect/>
          </a:stretch>
        </p:blipFill>
        <p:spPr>
          <a:xfrm>
            <a:off x="6345099" y="745296"/>
            <a:ext cx="2438400" cy="3632200"/>
          </a:xfrm>
          <a:prstGeom prst="rect">
            <a:avLst/>
          </a:prstGeom>
        </p:spPr>
      </p:pic>
      <p:sp>
        <p:nvSpPr>
          <p:cNvPr id="4" name="Title 1">
            <a:extLst>
              <a:ext uri="{FF2B5EF4-FFF2-40B4-BE49-F238E27FC236}">
                <a16:creationId xmlns:a16="http://schemas.microsoft.com/office/drawing/2014/main" id="{ABF051D5-6E87-F34D-803E-20C098CFF465}"/>
              </a:ext>
            </a:extLst>
          </p:cNvPr>
          <p:cNvSpPr txBox="1">
            <a:spLocks/>
          </p:cNvSpPr>
          <p:nvPr/>
        </p:nvSpPr>
        <p:spPr>
          <a:xfrm>
            <a:off x="188600" y="50196"/>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Cloud Inference on Streaming Video</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Tree>
    <p:extLst>
      <p:ext uri="{BB962C8B-B14F-4D97-AF65-F5344CB8AC3E}">
        <p14:creationId xmlns:p14="http://schemas.microsoft.com/office/powerpoint/2010/main" val="1389688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8AB0DB-A6A0-4840-A488-BED8975A49DC}"/>
              </a:ext>
            </a:extLst>
          </p:cNvPr>
          <p:cNvPicPr>
            <a:picLocks noChangeAspect="1"/>
          </p:cNvPicPr>
          <p:nvPr/>
        </p:nvPicPr>
        <p:blipFill>
          <a:blip r:embed="rId2"/>
          <a:stretch>
            <a:fillRect/>
          </a:stretch>
        </p:blipFill>
        <p:spPr>
          <a:xfrm>
            <a:off x="79375" y="44648"/>
            <a:ext cx="9064625" cy="5098852"/>
          </a:xfrm>
          <a:prstGeom prst="rect">
            <a:avLst/>
          </a:prstGeom>
        </p:spPr>
      </p:pic>
    </p:spTree>
    <p:extLst>
      <p:ext uri="{BB962C8B-B14F-4D97-AF65-F5344CB8AC3E}">
        <p14:creationId xmlns:p14="http://schemas.microsoft.com/office/powerpoint/2010/main" val="3577721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3261" y="1364643"/>
            <a:ext cx="4572000" cy="2308324"/>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Workshop Objectives and Agenda</a:t>
            </a:r>
          </a:p>
        </p:txBody>
      </p:sp>
    </p:spTree>
    <p:extLst>
      <p:ext uri="{BB962C8B-B14F-4D97-AF65-F5344CB8AC3E}">
        <p14:creationId xmlns:p14="http://schemas.microsoft.com/office/powerpoint/2010/main" val="21348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4FE87BAD-4AD8-8044-BB65-8F38F8F20F8E}"/>
              </a:ext>
            </a:extLst>
          </p:cNvPr>
          <p:cNvGrpSpPr/>
          <p:nvPr/>
        </p:nvGrpSpPr>
        <p:grpSpPr>
          <a:xfrm>
            <a:off x="188600" y="633413"/>
            <a:ext cx="8567364" cy="4375953"/>
            <a:chOff x="46952" y="252413"/>
            <a:chExt cx="9174019" cy="4735231"/>
          </a:xfrm>
        </p:grpSpPr>
        <p:cxnSp>
          <p:nvCxnSpPr>
            <p:cNvPr id="3" name="Straight Arrow Connector 2">
              <a:extLst>
                <a:ext uri="{FF2B5EF4-FFF2-40B4-BE49-F238E27FC236}">
                  <a16:creationId xmlns:a16="http://schemas.microsoft.com/office/drawing/2014/main" id="{1702370F-956F-F245-A077-27A913EED238}"/>
                </a:ext>
              </a:extLst>
            </p:cNvPr>
            <p:cNvCxnSpPr/>
            <p:nvPr/>
          </p:nvCxnSpPr>
          <p:spPr>
            <a:xfrm>
              <a:off x="1924197" y="3605213"/>
              <a:ext cx="63865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9C9357A-4404-514B-A6BE-459DD1526D96}"/>
                </a:ext>
              </a:extLst>
            </p:cNvPr>
            <p:cNvCxnSpPr>
              <a:cxnSpLocks/>
            </p:cNvCxnSpPr>
            <p:nvPr/>
          </p:nvCxnSpPr>
          <p:spPr>
            <a:xfrm flipV="1">
              <a:off x="1924197" y="252413"/>
              <a:ext cx="0" cy="3352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8FB23C1-F998-EE4F-87E3-F4FDBA7FF6A8}"/>
                </a:ext>
              </a:extLst>
            </p:cNvPr>
            <p:cNvSpPr txBox="1"/>
            <p:nvPr/>
          </p:nvSpPr>
          <p:spPr>
            <a:xfrm>
              <a:off x="4448909" y="3642971"/>
              <a:ext cx="1524776" cy="283089"/>
            </a:xfrm>
            <a:prstGeom prst="rect">
              <a:avLst/>
            </a:prstGeom>
            <a:noFill/>
          </p:spPr>
          <p:txBody>
            <a:bodyPr wrap="square" rtlCol="0">
              <a:spAutoFit/>
            </a:bodyPr>
            <a:lstStyle/>
            <a:p>
              <a:r>
                <a:rPr lang="en-US" sz="1100" b="1" dirty="0">
                  <a:solidFill>
                    <a:schemeClr val="bg1"/>
                  </a:solidFill>
                </a:rPr>
                <a:t>Time to Market</a:t>
              </a:r>
            </a:p>
          </p:txBody>
        </p:sp>
        <p:sp>
          <p:nvSpPr>
            <p:cNvPr id="8" name="TextBox 7">
              <a:extLst>
                <a:ext uri="{FF2B5EF4-FFF2-40B4-BE49-F238E27FC236}">
                  <a16:creationId xmlns:a16="http://schemas.microsoft.com/office/drawing/2014/main" id="{44C6DC94-B86F-E641-B6BE-64981C79B8A4}"/>
                </a:ext>
              </a:extLst>
            </p:cNvPr>
            <p:cNvSpPr txBox="1"/>
            <p:nvPr/>
          </p:nvSpPr>
          <p:spPr>
            <a:xfrm>
              <a:off x="46952" y="949108"/>
              <a:ext cx="2025831" cy="283089"/>
            </a:xfrm>
            <a:prstGeom prst="rect">
              <a:avLst/>
            </a:prstGeom>
            <a:noFill/>
          </p:spPr>
          <p:txBody>
            <a:bodyPr wrap="square" rtlCol="0">
              <a:spAutoFit/>
            </a:bodyPr>
            <a:lstStyle/>
            <a:p>
              <a:r>
                <a:rPr lang="en-US" sz="1100" b="1" dirty="0">
                  <a:solidFill>
                    <a:schemeClr val="bg1"/>
                  </a:solidFill>
                </a:rPr>
                <a:t>Scope of Use Cases</a:t>
              </a:r>
            </a:p>
          </p:txBody>
        </p:sp>
        <p:sp>
          <p:nvSpPr>
            <p:cNvPr id="9" name="TextBox 8">
              <a:extLst>
                <a:ext uri="{FF2B5EF4-FFF2-40B4-BE49-F238E27FC236}">
                  <a16:creationId xmlns:a16="http://schemas.microsoft.com/office/drawing/2014/main" id="{AC56725C-071C-9A4B-86BA-72760ED6950F}"/>
                </a:ext>
              </a:extLst>
            </p:cNvPr>
            <p:cNvSpPr txBox="1"/>
            <p:nvPr/>
          </p:nvSpPr>
          <p:spPr>
            <a:xfrm>
              <a:off x="3612178" y="1922198"/>
              <a:ext cx="1506405" cy="432960"/>
            </a:xfrm>
            <a:prstGeom prst="rect">
              <a:avLst/>
            </a:prstGeom>
            <a:noFill/>
          </p:spPr>
          <p:txBody>
            <a:bodyPr wrap="square" rtlCol="0">
              <a:spAutoFit/>
            </a:bodyPr>
            <a:lstStyle/>
            <a:p>
              <a:pPr algn="ctr"/>
              <a:r>
                <a:rPr lang="en-US" sz="1000" b="1" dirty="0">
                  <a:solidFill>
                    <a:schemeClr val="bg1"/>
                  </a:solidFill>
                </a:rPr>
                <a:t>Amazon SageMaker</a:t>
              </a:r>
            </a:p>
            <a:p>
              <a:pPr algn="ctr"/>
              <a:r>
                <a:rPr lang="en-US" sz="1000" b="1" dirty="0">
                  <a:solidFill>
                    <a:schemeClr val="accent1"/>
                  </a:solidFill>
                </a:rPr>
                <a:t>Algorithms</a:t>
              </a:r>
            </a:p>
          </p:txBody>
        </p:sp>
        <p:pic>
          <p:nvPicPr>
            <p:cNvPr id="10" name="Graphic 9">
              <a:extLst>
                <a:ext uri="{FF2B5EF4-FFF2-40B4-BE49-F238E27FC236}">
                  <a16:creationId xmlns:a16="http://schemas.microsoft.com/office/drawing/2014/main" id="{0F85473D-993F-2841-B313-797D02BB0B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9606" y="1385143"/>
              <a:ext cx="537055" cy="537055"/>
            </a:xfrm>
            <a:prstGeom prst="rect">
              <a:avLst/>
            </a:prstGeom>
          </p:spPr>
        </p:pic>
        <p:sp>
          <p:nvSpPr>
            <p:cNvPr id="15" name="TextBox 14">
              <a:extLst>
                <a:ext uri="{FF2B5EF4-FFF2-40B4-BE49-F238E27FC236}">
                  <a16:creationId xmlns:a16="http://schemas.microsoft.com/office/drawing/2014/main" id="{648DAA20-471D-C240-88F2-C91A544731CB}"/>
                </a:ext>
              </a:extLst>
            </p:cNvPr>
            <p:cNvSpPr txBox="1"/>
            <p:nvPr/>
          </p:nvSpPr>
          <p:spPr>
            <a:xfrm>
              <a:off x="1555381" y="2748647"/>
              <a:ext cx="2301904" cy="274763"/>
            </a:xfrm>
            <a:prstGeom prst="rect">
              <a:avLst/>
            </a:prstGeom>
            <a:noFill/>
          </p:spPr>
          <p:txBody>
            <a:bodyPr wrap="square" rtlCol="0">
              <a:spAutoFit/>
            </a:bodyPr>
            <a:lstStyle/>
            <a:p>
              <a:pPr algn="ctr"/>
              <a:r>
                <a:rPr lang="en-US" sz="1000" b="1" dirty="0">
                  <a:solidFill>
                    <a:schemeClr val="bg1"/>
                  </a:solidFill>
                </a:rPr>
                <a:t>Amazon Rekognition</a:t>
              </a:r>
            </a:p>
          </p:txBody>
        </p:sp>
        <p:pic>
          <p:nvPicPr>
            <p:cNvPr id="16" name="Graphic 15">
              <a:extLst>
                <a:ext uri="{FF2B5EF4-FFF2-40B4-BE49-F238E27FC236}">
                  <a16:creationId xmlns:a16="http://schemas.microsoft.com/office/drawing/2014/main" id="{D17D9FA4-6053-8D47-86C7-30AEB1237F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1132" y="2193194"/>
              <a:ext cx="520864" cy="520864"/>
            </a:xfrm>
            <a:prstGeom prst="rect">
              <a:avLst/>
            </a:prstGeom>
          </p:spPr>
        </p:pic>
        <p:sp>
          <p:nvSpPr>
            <p:cNvPr id="17" name="TextBox 16">
              <a:extLst>
                <a:ext uri="{FF2B5EF4-FFF2-40B4-BE49-F238E27FC236}">
                  <a16:creationId xmlns:a16="http://schemas.microsoft.com/office/drawing/2014/main" id="{74E1B141-36B6-5F48-A60F-BF81F7E3148B}"/>
                </a:ext>
              </a:extLst>
            </p:cNvPr>
            <p:cNvSpPr txBox="1"/>
            <p:nvPr/>
          </p:nvSpPr>
          <p:spPr>
            <a:xfrm>
              <a:off x="5159260" y="1050704"/>
              <a:ext cx="1506405" cy="766005"/>
            </a:xfrm>
            <a:prstGeom prst="rect">
              <a:avLst/>
            </a:prstGeom>
            <a:noFill/>
          </p:spPr>
          <p:txBody>
            <a:bodyPr wrap="square" rtlCol="0">
              <a:spAutoFit/>
            </a:bodyPr>
            <a:lstStyle/>
            <a:p>
              <a:pPr algn="ctr"/>
              <a:r>
                <a:rPr lang="en-US" sz="1000" b="1" dirty="0">
                  <a:solidFill>
                    <a:schemeClr val="bg1"/>
                  </a:solidFill>
                </a:rPr>
                <a:t>Amazon SageMaker</a:t>
              </a:r>
            </a:p>
            <a:p>
              <a:pPr algn="ctr"/>
              <a:r>
                <a:rPr lang="en-US" sz="1000" b="1" dirty="0">
                  <a:solidFill>
                    <a:schemeClr val="accent1"/>
                  </a:solidFill>
                </a:rPr>
                <a:t>“Bring Your Own Script”</a:t>
              </a:r>
            </a:p>
            <a:p>
              <a:pPr algn="ctr"/>
              <a:endParaRPr lang="en-US" sz="1000" b="1" dirty="0">
                <a:solidFill>
                  <a:schemeClr val="bg1"/>
                </a:solidFill>
              </a:endParaRPr>
            </a:p>
          </p:txBody>
        </p:sp>
        <p:pic>
          <p:nvPicPr>
            <p:cNvPr id="18" name="Graphic 17">
              <a:extLst>
                <a:ext uri="{FF2B5EF4-FFF2-40B4-BE49-F238E27FC236}">
                  <a16:creationId xmlns:a16="http://schemas.microsoft.com/office/drawing/2014/main" id="{2CAD2DA3-5AC1-E54D-97BF-633ECE858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3616" y="340431"/>
              <a:ext cx="537055" cy="537055"/>
            </a:xfrm>
            <a:prstGeom prst="rect">
              <a:avLst/>
            </a:prstGeom>
          </p:spPr>
        </p:pic>
        <p:pic>
          <p:nvPicPr>
            <p:cNvPr id="19" name="Picture 18">
              <a:extLst>
                <a:ext uri="{FF2B5EF4-FFF2-40B4-BE49-F238E27FC236}">
                  <a16:creationId xmlns:a16="http://schemas.microsoft.com/office/drawing/2014/main" id="{FA44B7A3-FCE7-2C48-B267-B5E21B7C3235}"/>
                </a:ext>
              </a:extLst>
            </p:cNvPr>
            <p:cNvPicPr>
              <a:picLocks noChangeAspect="1"/>
            </p:cNvPicPr>
            <p:nvPr/>
          </p:nvPicPr>
          <p:blipFill>
            <a:blip r:embed="rId6"/>
            <a:stretch>
              <a:fillRect/>
            </a:stretch>
          </p:blipFill>
          <p:spPr>
            <a:xfrm>
              <a:off x="2283426" y="1764078"/>
              <a:ext cx="1189698" cy="149460"/>
            </a:xfrm>
            <a:prstGeom prst="rect">
              <a:avLst/>
            </a:prstGeom>
          </p:spPr>
        </p:pic>
        <p:sp>
          <p:nvSpPr>
            <p:cNvPr id="20" name="Rectangle 19">
              <a:extLst>
                <a:ext uri="{FF2B5EF4-FFF2-40B4-BE49-F238E27FC236}">
                  <a16:creationId xmlns:a16="http://schemas.microsoft.com/office/drawing/2014/main" id="{360747B2-97A4-974B-B8CB-B0786E795111}"/>
                </a:ext>
              </a:extLst>
            </p:cNvPr>
            <p:cNvSpPr/>
            <p:nvPr/>
          </p:nvSpPr>
          <p:spPr>
            <a:xfrm>
              <a:off x="2189466" y="546524"/>
              <a:ext cx="1557219" cy="549525"/>
            </a:xfrm>
            <a:prstGeom prst="rect">
              <a:avLst/>
            </a:prstGeom>
          </p:spPr>
          <p:txBody>
            <a:bodyPr wrap="none">
              <a:spAutoFit/>
            </a:bodyPr>
            <a:lstStyle/>
            <a:p>
              <a:pPr marL="285750" indent="-285750">
                <a:buFont typeface="Arial" panose="020B0604020202020204" pitchFamily="34" charset="0"/>
                <a:buChar char="•"/>
              </a:pPr>
              <a:r>
                <a:rPr lang="en-US" sz="900" b="1" dirty="0">
                  <a:solidFill>
                    <a:schemeClr val="accent1"/>
                  </a:solidFill>
                </a:rPr>
                <a:t>Object Detection, </a:t>
              </a:r>
            </a:p>
            <a:p>
              <a:pPr marL="285750" indent="-285750">
                <a:buFont typeface="Arial" panose="020B0604020202020204" pitchFamily="34" charset="0"/>
                <a:buChar char="•"/>
              </a:pPr>
              <a:r>
                <a:rPr lang="en-US" sz="900" b="1" dirty="0">
                  <a:solidFill>
                    <a:schemeClr val="accent1"/>
                  </a:solidFill>
                </a:rPr>
                <a:t>Segmentation, </a:t>
              </a:r>
            </a:p>
            <a:p>
              <a:pPr marL="285750" indent="-285750">
                <a:buFont typeface="Arial" panose="020B0604020202020204" pitchFamily="34" charset="0"/>
                <a:buChar char="•"/>
              </a:pPr>
              <a:r>
                <a:rPr lang="en-US" sz="900" b="1" dirty="0">
                  <a:solidFill>
                    <a:schemeClr val="accent1"/>
                  </a:solidFill>
                </a:rPr>
                <a:t>Classification…</a:t>
              </a:r>
            </a:p>
          </p:txBody>
        </p:sp>
        <p:cxnSp>
          <p:nvCxnSpPr>
            <p:cNvPr id="22" name="Straight Connector 21">
              <a:extLst>
                <a:ext uri="{FF2B5EF4-FFF2-40B4-BE49-F238E27FC236}">
                  <a16:creationId xmlns:a16="http://schemas.microsoft.com/office/drawing/2014/main" id="{0CEBD4F8-882C-0944-93A0-63E3EA881BAB}"/>
                </a:ext>
              </a:extLst>
            </p:cNvPr>
            <p:cNvCxnSpPr>
              <a:cxnSpLocks/>
            </p:cNvCxnSpPr>
            <p:nvPr/>
          </p:nvCxnSpPr>
          <p:spPr>
            <a:xfrm>
              <a:off x="3605714" y="903568"/>
              <a:ext cx="703735" cy="530138"/>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8D1A1E8-ED77-824F-B78B-051A7C8D9C89}"/>
                </a:ext>
              </a:extLst>
            </p:cNvPr>
            <p:cNvCxnSpPr>
              <a:cxnSpLocks/>
            </p:cNvCxnSpPr>
            <p:nvPr/>
          </p:nvCxnSpPr>
          <p:spPr>
            <a:xfrm flipV="1">
              <a:off x="3257878" y="1653671"/>
              <a:ext cx="991907" cy="78670"/>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4F8F2FA-B71B-854F-A3E5-6FDA9B831677}"/>
                </a:ext>
              </a:extLst>
            </p:cNvPr>
            <p:cNvCxnSpPr>
              <a:cxnSpLocks/>
            </p:cNvCxnSpPr>
            <p:nvPr/>
          </p:nvCxnSpPr>
          <p:spPr>
            <a:xfrm flipV="1">
              <a:off x="2651564" y="3010257"/>
              <a:ext cx="0" cy="779622"/>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3AC0434-9B20-764D-9DA9-C3F78E0096C2}"/>
                </a:ext>
              </a:extLst>
            </p:cNvPr>
            <p:cNvSpPr txBox="1"/>
            <p:nvPr/>
          </p:nvSpPr>
          <p:spPr>
            <a:xfrm>
              <a:off x="1720643" y="3838758"/>
              <a:ext cx="1884236" cy="399655"/>
            </a:xfrm>
            <a:prstGeom prst="rect">
              <a:avLst/>
            </a:prstGeom>
            <a:noFill/>
          </p:spPr>
          <p:txBody>
            <a:bodyPr wrap="square" rtlCol="0">
              <a:spAutoFit/>
            </a:bodyPr>
            <a:lstStyle/>
            <a:p>
              <a:r>
                <a:rPr lang="en-US" sz="900" dirty="0">
                  <a:solidFill>
                    <a:schemeClr val="bg1"/>
                  </a:solidFill>
                </a:rPr>
                <a:t>Fully managed APIs. </a:t>
              </a:r>
              <a:r>
                <a:rPr lang="en-US" sz="900" b="1" dirty="0">
                  <a:solidFill>
                    <a:schemeClr val="bg1"/>
                  </a:solidFill>
                </a:rPr>
                <a:t>No ML development required</a:t>
              </a:r>
            </a:p>
          </p:txBody>
        </p:sp>
        <p:cxnSp>
          <p:nvCxnSpPr>
            <p:cNvPr id="30" name="Straight Connector 29">
              <a:extLst>
                <a:ext uri="{FF2B5EF4-FFF2-40B4-BE49-F238E27FC236}">
                  <a16:creationId xmlns:a16="http://schemas.microsoft.com/office/drawing/2014/main" id="{193F312E-DA81-F04E-81C4-382FD35CB434}"/>
                </a:ext>
              </a:extLst>
            </p:cNvPr>
            <p:cNvCxnSpPr>
              <a:cxnSpLocks/>
            </p:cNvCxnSpPr>
            <p:nvPr/>
          </p:nvCxnSpPr>
          <p:spPr>
            <a:xfrm flipV="1">
              <a:off x="4386580" y="2362200"/>
              <a:ext cx="0" cy="1779912"/>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F6F41F2-6746-5144-BFE2-D6311F004B96}"/>
                </a:ext>
              </a:extLst>
            </p:cNvPr>
            <p:cNvCxnSpPr>
              <a:cxnSpLocks/>
            </p:cNvCxnSpPr>
            <p:nvPr/>
          </p:nvCxnSpPr>
          <p:spPr>
            <a:xfrm flipV="1">
              <a:off x="5961164" y="1636992"/>
              <a:ext cx="12521" cy="2263710"/>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B45EF0D4-B74F-D24A-9AA6-27F05341FCA0}"/>
                </a:ext>
              </a:extLst>
            </p:cNvPr>
            <p:cNvSpPr txBox="1"/>
            <p:nvPr/>
          </p:nvSpPr>
          <p:spPr>
            <a:xfrm>
              <a:off x="3075544" y="4306181"/>
              <a:ext cx="2346812" cy="399655"/>
            </a:xfrm>
            <a:prstGeom prst="rect">
              <a:avLst/>
            </a:prstGeom>
            <a:noFill/>
          </p:spPr>
          <p:txBody>
            <a:bodyPr wrap="square" rtlCol="0">
              <a:spAutoFit/>
            </a:bodyPr>
            <a:lstStyle/>
            <a:p>
              <a:r>
                <a:rPr lang="en-US" sz="900" dirty="0">
                  <a:solidFill>
                    <a:schemeClr val="bg1"/>
                  </a:solidFill>
                </a:rPr>
                <a:t>Full control over data sets, and hyperparameter tuning. </a:t>
              </a:r>
              <a:r>
                <a:rPr lang="en-US" sz="900" b="1" dirty="0">
                  <a:solidFill>
                    <a:schemeClr val="bg1"/>
                  </a:solidFill>
                </a:rPr>
                <a:t>No coding.</a:t>
              </a:r>
              <a:r>
                <a:rPr lang="en-US" sz="900" dirty="0">
                  <a:solidFill>
                    <a:schemeClr val="bg1"/>
                  </a:solidFill>
                </a:rPr>
                <a:t> </a:t>
              </a:r>
            </a:p>
          </p:txBody>
        </p:sp>
        <p:sp>
          <p:nvSpPr>
            <p:cNvPr id="38" name="TextBox 37">
              <a:extLst>
                <a:ext uri="{FF2B5EF4-FFF2-40B4-BE49-F238E27FC236}">
                  <a16:creationId xmlns:a16="http://schemas.microsoft.com/office/drawing/2014/main" id="{CBDB59E2-E312-1442-938A-B2DDF910EC81}"/>
                </a:ext>
              </a:extLst>
            </p:cNvPr>
            <p:cNvSpPr txBox="1"/>
            <p:nvPr/>
          </p:nvSpPr>
          <p:spPr>
            <a:xfrm>
              <a:off x="5278296" y="3988506"/>
              <a:ext cx="2093848" cy="999138"/>
            </a:xfrm>
            <a:prstGeom prst="rect">
              <a:avLst/>
            </a:prstGeom>
            <a:noFill/>
          </p:spPr>
          <p:txBody>
            <a:bodyPr wrap="square" rtlCol="0">
              <a:spAutoFit/>
            </a:bodyPr>
            <a:lstStyle/>
            <a:p>
              <a:r>
                <a:rPr lang="en-US" sz="900" dirty="0">
                  <a:solidFill>
                    <a:schemeClr val="bg1"/>
                  </a:solidFill>
                </a:rPr>
                <a:t>Full control over running TensorFlow, </a:t>
              </a:r>
              <a:r>
                <a:rPr lang="en-US" sz="900" dirty="0" err="1">
                  <a:solidFill>
                    <a:schemeClr val="bg1"/>
                  </a:solidFill>
                </a:rPr>
                <a:t>PyTorch</a:t>
              </a:r>
              <a:r>
                <a:rPr lang="en-US" sz="900" dirty="0">
                  <a:solidFill>
                    <a:schemeClr val="bg1"/>
                  </a:solidFill>
                </a:rPr>
                <a:t>, </a:t>
              </a:r>
              <a:r>
                <a:rPr lang="en-US" sz="900" dirty="0" err="1">
                  <a:solidFill>
                    <a:schemeClr val="bg1"/>
                  </a:solidFill>
                </a:rPr>
                <a:t>MXNet</a:t>
              </a:r>
              <a:r>
                <a:rPr lang="en-US" sz="900" dirty="0">
                  <a:solidFill>
                    <a:schemeClr val="bg1"/>
                  </a:solidFill>
                </a:rPr>
                <a:t>, </a:t>
              </a:r>
              <a:r>
                <a:rPr lang="en-US" sz="900" dirty="0" err="1">
                  <a:solidFill>
                    <a:schemeClr val="bg1"/>
                  </a:solidFill>
                </a:rPr>
                <a:t>Sklearn</a:t>
              </a:r>
              <a:r>
                <a:rPr lang="en-US" sz="900" dirty="0">
                  <a:solidFill>
                    <a:schemeClr val="bg1"/>
                  </a:solidFill>
                </a:rPr>
                <a:t>… scripts.</a:t>
              </a:r>
              <a:endParaRPr lang="en-US" sz="900" b="1" dirty="0">
                <a:solidFill>
                  <a:schemeClr val="bg1"/>
                </a:solidFill>
              </a:endParaRPr>
            </a:p>
            <a:p>
              <a:r>
                <a:rPr lang="en-US" sz="900" b="1" dirty="0">
                  <a:solidFill>
                    <a:schemeClr val="bg1"/>
                  </a:solidFill>
                </a:rPr>
                <a:t>No need for managing SageMaker compliant containers</a:t>
              </a:r>
              <a:r>
                <a:rPr lang="en-US" sz="900" dirty="0">
                  <a:solidFill>
                    <a:schemeClr val="bg1"/>
                  </a:solidFill>
                </a:rPr>
                <a:t>. </a:t>
              </a:r>
              <a:endParaRPr lang="en-US" sz="1200" dirty="0">
                <a:solidFill>
                  <a:schemeClr val="bg1"/>
                </a:solidFill>
              </a:endParaRPr>
            </a:p>
          </p:txBody>
        </p:sp>
        <p:sp>
          <p:nvSpPr>
            <p:cNvPr id="40" name="TextBox 39">
              <a:extLst>
                <a:ext uri="{FF2B5EF4-FFF2-40B4-BE49-F238E27FC236}">
                  <a16:creationId xmlns:a16="http://schemas.microsoft.com/office/drawing/2014/main" id="{2432DE65-8B6C-F74D-BA9C-6CDA9B1497F3}"/>
                </a:ext>
              </a:extLst>
            </p:cNvPr>
            <p:cNvSpPr txBox="1"/>
            <p:nvPr/>
          </p:nvSpPr>
          <p:spPr>
            <a:xfrm>
              <a:off x="6618940" y="828797"/>
              <a:ext cx="1506405" cy="766005"/>
            </a:xfrm>
            <a:prstGeom prst="rect">
              <a:avLst/>
            </a:prstGeom>
            <a:noFill/>
          </p:spPr>
          <p:txBody>
            <a:bodyPr wrap="square" rtlCol="0">
              <a:spAutoFit/>
            </a:bodyPr>
            <a:lstStyle/>
            <a:p>
              <a:pPr algn="ctr"/>
              <a:r>
                <a:rPr lang="en-US" sz="1000" b="1" dirty="0">
                  <a:solidFill>
                    <a:schemeClr val="bg1"/>
                  </a:solidFill>
                </a:rPr>
                <a:t>Amazon SageMaker</a:t>
              </a:r>
            </a:p>
            <a:p>
              <a:pPr algn="ctr"/>
              <a:r>
                <a:rPr lang="en-US" sz="1000" b="1" dirty="0">
                  <a:solidFill>
                    <a:schemeClr val="accent1"/>
                  </a:solidFill>
                </a:rPr>
                <a:t>“Bring Your Own Algorithm”</a:t>
              </a:r>
            </a:p>
            <a:p>
              <a:pPr algn="ctr"/>
              <a:endParaRPr lang="en-US" sz="1000" b="1" dirty="0">
                <a:solidFill>
                  <a:schemeClr val="bg1"/>
                </a:solidFill>
              </a:endParaRPr>
            </a:p>
          </p:txBody>
        </p:sp>
        <p:pic>
          <p:nvPicPr>
            <p:cNvPr id="41" name="Graphic 40">
              <a:extLst>
                <a:ext uri="{FF2B5EF4-FFF2-40B4-BE49-F238E27FC236}">
                  <a16:creationId xmlns:a16="http://schemas.microsoft.com/office/drawing/2014/main" id="{FC3A57CB-10AC-974E-89FC-78C36BEE7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2031" y="436154"/>
              <a:ext cx="537055" cy="537055"/>
            </a:xfrm>
            <a:prstGeom prst="rect">
              <a:avLst/>
            </a:prstGeom>
          </p:spPr>
        </p:pic>
        <p:cxnSp>
          <p:nvCxnSpPr>
            <p:cNvPr id="42" name="Straight Connector 41">
              <a:extLst>
                <a:ext uri="{FF2B5EF4-FFF2-40B4-BE49-F238E27FC236}">
                  <a16:creationId xmlns:a16="http://schemas.microsoft.com/office/drawing/2014/main" id="{EC1015CA-F591-CA44-985A-6BDB265586FA}"/>
                </a:ext>
              </a:extLst>
            </p:cNvPr>
            <p:cNvCxnSpPr>
              <a:cxnSpLocks/>
            </p:cNvCxnSpPr>
            <p:nvPr/>
          </p:nvCxnSpPr>
          <p:spPr>
            <a:xfrm flipV="1">
              <a:off x="7348590" y="1435931"/>
              <a:ext cx="23552" cy="2394280"/>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90DF9B6-6426-9140-B7A7-8BDA038289D1}"/>
                </a:ext>
              </a:extLst>
            </p:cNvPr>
            <p:cNvSpPr txBox="1"/>
            <p:nvPr/>
          </p:nvSpPr>
          <p:spPr>
            <a:xfrm>
              <a:off x="7127123" y="3841725"/>
              <a:ext cx="2093848" cy="449612"/>
            </a:xfrm>
            <a:prstGeom prst="rect">
              <a:avLst/>
            </a:prstGeom>
            <a:noFill/>
          </p:spPr>
          <p:txBody>
            <a:bodyPr wrap="square" rtlCol="0">
              <a:spAutoFit/>
            </a:bodyPr>
            <a:lstStyle/>
            <a:p>
              <a:r>
                <a:rPr lang="en-US" sz="1000" dirty="0">
                  <a:solidFill>
                    <a:schemeClr val="bg1"/>
                  </a:solidFill>
                </a:rPr>
                <a:t>Integrate any algorithm </a:t>
              </a:r>
              <a:r>
                <a:rPr lang="en-US" sz="1000" b="1" dirty="0">
                  <a:solidFill>
                    <a:schemeClr val="bg1"/>
                  </a:solidFill>
                </a:rPr>
                <a:t>and benefit from automation.</a:t>
              </a:r>
              <a:endParaRPr lang="en-US" sz="1400" dirty="0">
                <a:solidFill>
                  <a:schemeClr val="bg1"/>
                </a:solidFill>
              </a:endParaRPr>
            </a:p>
          </p:txBody>
        </p:sp>
      </p:grpSp>
      <p:sp>
        <p:nvSpPr>
          <p:cNvPr id="53" name="Title 1">
            <a:extLst>
              <a:ext uri="{FF2B5EF4-FFF2-40B4-BE49-F238E27FC236}">
                <a16:creationId xmlns:a16="http://schemas.microsoft.com/office/drawing/2014/main" id="{07F589A2-2364-EB4D-ACB8-73DDF3023348}"/>
              </a:ext>
            </a:extLst>
          </p:cNvPr>
          <p:cNvSpPr txBox="1">
            <a:spLocks/>
          </p:cNvSpPr>
          <p:nvPr/>
        </p:nvSpPr>
        <p:spPr>
          <a:xfrm>
            <a:off x="188600" y="50196"/>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Select the Right Strategy</a:t>
            </a:r>
          </a:p>
        </p:txBody>
      </p:sp>
    </p:spTree>
    <p:extLst>
      <p:ext uri="{BB962C8B-B14F-4D97-AF65-F5344CB8AC3E}">
        <p14:creationId xmlns:p14="http://schemas.microsoft.com/office/powerpoint/2010/main" val="683801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709938-F1D4-3346-A52E-E55D8BF48757}"/>
              </a:ext>
            </a:extLst>
          </p:cNvPr>
          <p:cNvPicPr>
            <a:picLocks noChangeAspect="1"/>
          </p:cNvPicPr>
          <p:nvPr/>
        </p:nvPicPr>
        <p:blipFill>
          <a:blip r:embed="rId3"/>
          <a:stretch>
            <a:fillRect/>
          </a:stretch>
        </p:blipFill>
        <p:spPr>
          <a:xfrm>
            <a:off x="3147161" y="0"/>
            <a:ext cx="5996839" cy="4481848"/>
          </a:xfrm>
          <a:prstGeom prst="rect">
            <a:avLst/>
          </a:prstGeom>
        </p:spPr>
      </p:pic>
      <p:sp>
        <p:nvSpPr>
          <p:cNvPr id="9" name="Rectangle 8">
            <a:extLst>
              <a:ext uri="{FF2B5EF4-FFF2-40B4-BE49-F238E27FC236}">
                <a16:creationId xmlns:a16="http://schemas.microsoft.com/office/drawing/2014/main" id="{D05D4B73-DADC-9E43-9D08-4774361E3064}"/>
              </a:ext>
            </a:extLst>
          </p:cNvPr>
          <p:cNvSpPr/>
          <p:nvPr/>
        </p:nvSpPr>
        <p:spPr>
          <a:xfrm>
            <a:off x="6349285" y="2465680"/>
            <a:ext cx="682580" cy="1101768"/>
          </a:xfrm>
          <a:prstGeom prst="rect">
            <a:avLst/>
          </a:prstGeom>
          <a:noFill/>
          <a:ln w="476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42A9719B-7B97-4B4E-A3A1-A50BE1A8B27D}"/>
              </a:ext>
            </a:extLst>
          </p:cNvPr>
          <p:cNvCxnSpPr>
            <a:cxnSpLocks/>
          </p:cNvCxnSpPr>
          <p:nvPr/>
        </p:nvCxnSpPr>
        <p:spPr>
          <a:xfrm flipH="1">
            <a:off x="2050538" y="3041178"/>
            <a:ext cx="4527573" cy="0"/>
          </a:xfrm>
          <a:prstGeom prst="line">
            <a:avLst/>
          </a:prstGeom>
          <a:ln>
            <a:solidFill>
              <a:schemeClr val="bg1"/>
            </a:solidFill>
            <a:headEnd type="oval"/>
            <a:tailEnd w="lg" len="med"/>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0158888B-42F0-B544-9918-F614D4CBF0ED}"/>
              </a:ext>
            </a:extLst>
          </p:cNvPr>
          <p:cNvSpPr/>
          <p:nvPr/>
        </p:nvSpPr>
        <p:spPr>
          <a:xfrm>
            <a:off x="5142753" y="1638469"/>
            <a:ext cx="1206532" cy="600113"/>
          </a:xfrm>
          <a:prstGeom prst="rect">
            <a:avLst/>
          </a:prstGeom>
          <a:noFill/>
          <a:ln w="476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EC1A4F82-F5EB-4442-9B89-599C87F79243}"/>
              </a:ext>
            </a:extLst>
          </p:cNvPr>
          <p:cNvCxnSpPr>
            <a:cxnSpLocks/>
          </p:cNvCxnSpPr>
          <p:nvPr/>
        </p:nvCxnSpPr>
        <p:spPr>
          <a:xfrm flipH="1">
            <a:off x="2050538" y="1939410"/>
            <a:ext cx="3796274" cy="0"/>
          </a:xfrm>
          <a:prstGeom prst="line">
            <a:avLst/>
          </a:prstGeom>
          <a:ln>
            <a:solidFill>
              <a:schemeClr val="bg1"/>
            </a:solidFill>
            <a:headEnd type="oval"/>
            <a:tailEnd w="lg" len="med"/>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B6E736A-64E3-1E4B-BCC0-34D23230C4B0}"/>
              </a:ext>
            </a:extLst>
          </p:cNvPr>
          <p:cNvSpPr/>
          <p:nvPr/>
        </p:nvSpPr>
        <p:spPr>
          <a:xfrm>
            <a:off x="6714609" y="1465670"/>
            <a:ext cx="952458" cy="473740"/>
          </a:xfrm>
          <a:prstGeom prst="rect">
            <a:avLst/>
          </a:prstGeom>
          <a:noFill/>
          <a:ln w="476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7412CE6-B56B-7C4F-AC76-B5BF89CFF48D}"/>
              </a:ext>
            </a:extLst>
          </p:cNvPr>
          <p:cNvCxnSpPr>
            <a:cxnSpLocks/>
          </p:cNvCxnSpPr>
          <p:nvPr/>
        </p:nvCxnSpPr>
        <p:spPr>
          <a:xfrm flipH="1">
            <a:off x="2050538" y="1618144"/>
            <a:ext cx="4990352" cy="0"/>
          </a:xfrm>
          <a:prstGeom prst="line">
            <a:avLst/>
          </a:prstGeom>
          <a:ln>
            <a:solidFill>
              <a:schemeClr val="bg1"/>
            </a:solidFill>
            <a:headEnd type="oval"/>
            <a:tailEnd w="lg" len="med"/>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7A532FA-60F0-0A4F-B3F4-B63D804540E1}"/>
              </a:ext>
            </a:extLst>
          </p:cNvPr>
          <p:cNvSpPr txBox="1"/>
          <p:nvPr/>
        </p:nvSpPr>
        <p:spPr>
          <a:xfrm>
            <a:off x="465163" y="2748790"/>
            <a:ext cx="1509834" cy="584775"/>
          </a:xfrm>
          <a:prstGeom prst="rect">
            <a:avLst/>
          </a:prstGeom>
          <a:noFill/>
        </p:spPr>
        <p:txBody>
          <a:bodyPr wrap="square" rtlCol="0">
            <a:spAutoFit/>
          </a:bodyPr>
          <a:lstStyle/>
          <a:p>
            <a:r>
              <a:rPr lang="en-US" sz="1600" dirty="0">
                <a:solidFill>
                  <a:schemeClr val="bg1"/>
                </a:solidFill>
              </a:rPr>
              <a:t>Asset Tracing</a:t>
            </a:r>
          </a:p>
          <a:p>
            <a:r>
              <a:rPr lang="en-US" sz="1600" dirty="0">
                <a:solidFill>
                  <a:schemeClr val="bg1"/>
                </a:solidFill>
              </a:rPr>
              <a:t>(SKU)</a:t>
            </a:r>
          </a:p>
        </p:txBody>
      </p:sp>
      <p:sp>
        <p:nvSpPr>
          <p:cNvPr id="22" name="TextBox 21">
            <a:extLst>
              <a:ext uri="{FF2B5EF4-FFF2-40B4-BE49-F238E27FC236}">
                <a16:creationId xmlns:a16="http://schemas.microsoft.com/office/drawing/2014/main" id="{BB6648F4-1BD3-D04F-B40B-79AA45F1A1E0}"/>
              </a:ext>
            </a:extLst>
          </p:cNvPr>
          <p:cNvSpPr txBox="1"/>
          <p:nvPr/>
        </p:nvSpPr>
        <p:spPr>
          <a:xfrm>
            <a:off x="419355" y="1303472"/>
            <a:ext cx="1837589" cy="1107996"/>
          </a:xfrm>
          <a:prstGeom prst="rect">
            <a:avLst/>
          </a:prstGeom>
          <a:noFill/>
        </p:spPr>
        <p:txBody>
          <a:bodyPr wrap="square" rtlCol="0">
            <a:spAutoFit/>
          </a:bodyPr>
          <a:lstStyle/>
          <a:p>
            <a:r>
              <a:rPr lang="en-US" b="1" dirty="0">
                <a:solidFill>
                  <a:schemeClr val="accent1"/>
                </a:solidFill>
              </a:rPr>
              <a:t>Inspection:</a:t>
            </a:r>
          </a:p>
          <a:p>
            <a:r>
              <a:rPr lang="en-US" sz="1600" dirty="0">
                <a:solidFill>
                  <a:schemeClr val="bg1"/>
                </a:solidFill>
              </a:rPr>
              <a:t>Granular Quality and Progress Tracking</a:t>
            </a:r>
          </a:p>
        </p:txBody>
      </p:sp>
      <p:sp>
        <p:nvSpPr>
          <p:cNvPr id="12" name="Title 1">
            <a:extLst>
              <a:ext uri="{FF2B5EF4-FFF2-40B4-BE49-F238E27FC236}">
                <a16:creationId xmlns:a16="http://schemas.microsoft.com/office/drawing/2014/main" id="{51DFC006-7BAB-2048-84BC-4ABF254C1273}"/>
              </a:ext>
            </a:extLst>
          </p:cNvPr>
          <p:cNvSpPr txBox="1">
            <a:spLocks/>
          </p:cNvSpPr>
          <p:nvPr/>
        </p:nvSpPr>
        <p:spPr>
          <a:xfrm>
            <a:off x="218940" y="158905"/>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Smart Factory</a:t>
            </a:r>
          </a:p>
        </p:txBody>
      </p:sp>
    </p:spTree>
    <p:extLst>
      <p:ext uri="{BB962C8B-B14F-4D97-AF65-F5344CB8AC3E}">
        <p14:creationId xmlns:p14="http://schemas.microsoft.com/office/powerpoint/2010/main" val="877918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91275-75C6-7D4A-ADAE-16F2550015C0}"/>
              </a:ext>
            </a:extLst>
          </p:cNvPr>
          <p:cNvPicPr>
            <a:picLocks noChangeAspect="1"/>
          </p:cNvPicPr>
          <p:nvPr/>
        </p:nvPicPr>
        <p:blipFill>
          <a:blip r:embed="rId3"/>
          <a:stretch>
            <a:fillRect/>
          </a:stretch>
        </p:blipFill>
        <p:spPr>
          <a:xfrm>
            <a:off x="0" y="792698"/>
            <a:ext cx="9162206" cy="3354299"/>
          </a:xfrm>
          <a:prstGeom prst="rect">
            <a:avLst/>
          </a:prstGeom>
        </p:spPr>
      </p:pic>
      <p:sp>
        <p:nvSpPr>
          <p:cNvPr id="4" name="Rectangle 3">
            <a:extLst>
              <a:ext uri="{FF2B5EF4-FFF2-40B4-BE49-F238E27FC236}">
                <a16:creationId xmlns:a16="http://schemas.microsoft.com/office/drawing/2014/main" id="{A93F52B9-A8DA-B747-82E9-04AC3C675768}"/>
              </a:ext>
            </a:extLst>
          </p:cNvPr>
          <p:cNvSpPr/>
          <p:nvPr/>
        </p:nvSpPr>
        <p:spPr>
          <a:xfrm>
            <a:off x="3753777" y="1061884"/>
            <a:ext cx="625040" cy="598630"/>
          </a:xfrm>
          <a:prstGeom prst="rect">
            <a:avLst/>
          </a:prstGeom>
          <a:noFill/>
          <a:ln w="4762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E20FD8F-A8BD-854B-BC6D-CAC8576BF8AF}"/>
              </a:ext>
            </a:extLst>
          </p:cNvPr>
          <p:cNvSpPr/>
          <p:nvPr/>
        </p:nvSpPr>
        <p:spPr>
          <a:xfrm>
            <a:off x="3104609" y="1007667"/>
            <a:ext cx="1703632" cy="3354299"/>
          </a:xfrm>
          <a:prstGeom prst="rect">
            <a:avLst/>
          </a:prstGeom>
          <a:noFill/>
          <a:ln w="4762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78D708-3C21-7241-9B1D-B106D6858180}"/>
              </a:ext>
            </a:extLst>
          </p:cNvPr>
          <p:cNvSpPr txBox="1"/>
          <p:nvPr/>
        </p:nvSpPr>
        <p:spPr>
          <a:xfrm>
            <a:off x="1957589" y="2315958"/>
            <a:ext cx="1596980" cy="307777"/>
          </a:xfrm>
          <a:prstGeom prst="rect">
            <a:avLst/>
          </a:prstGeom>
          <a:noFill/>
        </p:spPr>
        <p:txBody>
          <a:bodyPr wrap="square" rtlCol="0">
            <a:spAutoFit/>
          </a:bodyPr>
          <a:lstStyle/>
          <a:p>
            <a:r>
              <a:rPr lang="en-US" sz="1400" b="1" dirty="0">
                <a:solidFill>
                  <a:schemeClr val="bg1"/>
                </a:solidFill>
              </a:rPr>
              <a:t>COMPLIANT</a:t>
            </a:r>
          </a:p>
        </p:txBody>
      </p:sp>
      <p:sp>
        <p:nvSpPr>
          <p:cNvPr id="7" name="Oval 6">
            <a:extLst>
              <a:ext uri="{FF2B5EF4-FFF2-40B4-BE49-F238E27FC236}">
                <a16:creationId xmlns:a16="http://schemas.microsoft.com/office/drawing/2014/main" id="{7AB23958-C697-C14A-9DC3-93515790A9D3}"/>
              </a:ext>
            </a:extLst>
          </p:cNvPr>
          <p:cNvSpPr/>
          <p:nvPr/>
        </p:nvSpPr>
        <p:spPr>
          <a:xfrm>
            <a:off x="1742527" y="2360375"/>
            <a:ext cx="231819" cy="218941"/>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7D4406B-641F-FE47-B0B2-97707D5A17CA}"/>
              </a:ext>
            </a:extLst>
          </p:cNvPr>
          <p:cNvSpPr txBox="1"/>
          <p:nvPr/>
        </p:nvSpPr>
        <p:spPr>
          <a:xfrm>
            <a:off x="1957589" y="3951156"/>
            <a:ext cx="1596980" cy="307777"/>
          </a:xfrm>
          <a:prstGeom prst="rect">
            <a:avLst/>
          </a:prstGeom>
          <a:noFill/>
        </p:spPr>
        <p:txBody>
          <a:bodyPr wrap="square" rtlCol="0">
            <a:spAutoFit/>
          </a:bodyPr>
          <a:lstStyle/>
          <a:p>
            <a:r>
              <a:rPr lang="en-US" sz="1400" b="1" dirty="0">
                <a:solidFill>
                  <a:schemeClr val="bg1"/>
                </a:solidFill>
              </a:rPr>
              <a:t>DAVE</a:t>
            </a:r>
          </a:p>
        </p:txBody>
      </p:sp>
      <p:sp>
        <p:nvSpPr>
          <p:cNvPr id="9" name="TextBox 8">
            <a:extLst>
              <a:ext uri="{FF2B5EF4-FFF2-40B4-BE49-F238E27FC236}">
                <a16:creationId xmlns:a16="http://schemas.microsoft.com/office/drawing/2014/main" id="{2080ECA0-46F5-1B4A-A55B-F5AA23B8D9AD}"/>
              </a:ext>
            </a:extLst>
          </p:cNvPr>
          <p:cNvSpPr txBox="1"/>
          <p:nvPr/>
        </p:nvSpPr>
        <p:spPr>
          <a:xfrm>
            <a:off x="6333750" y="3497862"/>
            <a:ext cx="1596980" cy="307777"/>
          </a:xfrm>
          <a:prstGeom prst="rect">
            <a:avLst/>
          </a:prstGeom>
          <a:noFill/>
        </p:spPr>
        <p:txBody>
          <a:bodyPr wrap="square" rtlCol="0">
            <a:spAutoFit/>
          </a:bodyPr>
          <a:lstStyle/>
          <a:p>
            <a:r>
              <a:rPr lang="en-US" sz="1400" b="1" dirty="0">
                <a:solidFill>
                  <a:schemeClr val="bg1"/>
                </a:solidFill>
              </a:rPr>
              <a:t>JOHN</a:t>
            </a:r>
          </a:p>
        </p:txBody>
      </p:sp>
      <p:cxnSp>
        <p:nvCxnSpPr>
          <p:cNvPr id="10" name="Curved Connector 9">
            <a:extLst>
              <a:ext uri="{FF2B5EF4-FFF2-40B4-BE49-F238E27FC236}">
                <a16:creationId xmlns:a16="http://schemas.microsoft.com/office/drawing/2014/main" id="{AD953116-C977-3E42-98B9-ABD767B2E717}"/>
              </a:ext>
            </a:extLst>
          </p:cNvPr>
          <p:cNvCxnSpPr>
            <a:cxnSpLocks/>
            <a:stCxn id="8" idx="1"/>
          </p:cNvCxnSpPr>
          <p:nvPr/>
        </p:nvCxnSpPr>
        <p:spPr>
          <a:xfrm rot="10800000" flipH="1">
            <a:off x="1957588" y="3365779"/>
            <a:ext cx="1110395" cy="739266"/>
          </a:xfrm>
          <a:prstGeom prst="curvedConnector3">
            <a:avLst>
              <a:gd name="adj1" fmla="val -110422"/>
            </a:avLst>
          </a:prstGeom>
          <a:ln>
            <a:prstDash val="dash"/>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49C6C104-82A9-814F-A996-9BA037277EDF}"/>
              </a:ext>
            </a:extLst>
          </p:cNvPr>
          <p:cNvCxnSpPr>
            <a:cxnSpLocks/>
            <a:stCxn id="39" idx="5"/>
          </p:cNvCxnSpPr>
          <p:nvPr/>
        </p:nvCxnSpPr>
        <p:spPr>
          <a:xfrm rot="5400000" flipH="1" flipV="1">
            <a:off x="8036072" y="2738014"/>
            <a:ext cx="321118" cy="1733042"/>
          </a:xfrm>
          <a:prstGeom prst="curvedConnector4">
            <a:avLst>
              <a:gd name="adj1" fmla="val -71189"/>
              <a:gd name="adj2" fmla="val 99154"/>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AE8F5B38-F6F0-5E42-A1E7-3886E8D31B48}"/>
              </a:ext>
            </a:extLst>
          </p:cNvPr>
          <p:cNvSpPr/>
          <p:nvPr/>
        </p:nvSpPr>
        <p:spPr>
          <a:xfrm>
            <a:off x="1742527" y="4009146"/>
            <a:ext cx="231819" cy="218941"/>
          </a:xfrm>
          <a:prstGeom prst="ellipse">
            <a:avLst/>
          </a:prstGeom>
          <a:solidFill>
            <a:srgbClr val="FFA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1A38C736-0B91-DD4F-BF64-54522A64662C}"/>
              </a:ext>
            </a:extLst>
          </p:cNvPr>
          <p:cNvSpPr/>
          <p:nvPr/>
        </p:nvSpPr>
        <p:spPr>
          <a:xfrm>
            <a:off x="7132240" y="3578216"/>
            <a:ext cx="231819" cy="218941"/>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itle 1">
            <a:extLst>
              <a:ext uri="{FF2B5EF4-FFF2-40B4-BE49-F238E27FC236}">
                <a16:creationId xmlns:a16="http://schemas.microsoft.com/office/drawing/2014/main" id="{7BF22AAD-2796-8448-B270-8E21B5CAD489}"/>
              </a:ext>
            </a:extLst>
          </p:cNvPr>
          <p:cNvSpPr txBox="1">
            <a:spLocks/>
          </p:cNvSpPr>
          <p:nvPr/>
        </p:nvSpPr>
        <p:spPr>
          <a:xfrm>
            <a:off x="53706" y="106778"/>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Right Tool for the Use Case</a:t>
            </a:r>
          </a:p>
        </p:txBody>
      </p:sp>
      <p:sp>
        <p:nvSpPr>
          <p:cNvPr id="47" name="TextBox 46">
            <a:extLst>
              <a:ext uri="{FF2B5EF4-FFF2-40B4-BE49-F238E27FC236}">
                <a16:creationId xmlns:a16="http://schemas.microsoft.com/office/drawing/2014/main" id="{95400E95-3676-6344-A338-E87A618A1688}"/>
              </a:ext>
            </a:extLst>
          </p:cNvPr>
          <p:cNvSpPr txBox="1"/>
          <p:nvPr/>
        </p:nvSpPr>
        <p:spPr>
          <a:xfrm>
            <a:off x="7848562" y="3335492"/>
            <a:ext cx="1596980" cy="461665"/>
          </a:xfrm>
          <a:prstGeom prst="rect">
            <a:avLst/>
          </a:prstGeom>
          <a:noFill/>
        </p:spPr>
        <p:txBody>
          <a:bodyPr wrap="square" rtlCol="0">
            <a:spAutoFit/>
          </a:bodyPr>
          <a:lstStyle/>
          <a:p>
            <a:r>
              <a:rPr lang="en-US" sz="1200" b="1" dirty="0">
                <a:solidFill>
                  <a:schemeClr val="bg1"/>
                </a:solidFill>
              </a:rPr>
              <a:t>PEOPLE TRACKING</a:t>
            </a:r>
          </a:p>
        </p:txBody>
      </p:sp>
      <p:sp>
        <p:nvSpPr>
          <p:cNvPr id="16" name="TextBox 15">
            <a:extLst>
              <a:ext uri="{FF2B5EF4-FFF2-40B4-BE49-F238E27FC236}">
                <a16:creationId xmlns:a16="http://schemas.microsoft.com/office/drawing/2014/main" id="{BF84759A-AB1C-5D43-B2A0-E4A17243CA96}"/>
              </a:ext>
            </a:extLst>
          </p:cNvPr>
          <p:cNvSpPr txBox="1"/>
          <p:nvPr/>
        </p:nvSpPr>
        <p:spPr>
          <a:xfrm>
            <a:off x="5139885" y="2520963"/>
            <a:ext cx="2907577" cy="276999"/>
          </a:xfrm>
          <a:prstGeom prst="rect">
            <a:avLst/>
          </a:prstGeom>
          <a:noFill/>
        </p:spPr>
        <p:txBody>
          <a:bodyPr wrap="square" rtlCol="0">
            <a:spAutoFit/>
          </a:bodyPr>
          <a:lstStyle/>
          <a:p>
            <a:pPr algn="ctr"/>
            <a:r>
              <a:rPr lang="en-US" sz="1200" b="1" dirty="0">
                <a:solidFill>
                  <a:schemeClr val="bg1"/>
                </a:solidFill>
              </a:rPr>
              <a:t>Amazon Rekognition</a:t>
            </a:r>
          </a:p>
        </p:txBody>
      </p:sp>
      <p:pic>
        <p:nvPicPr>
          <p:cNvPr id="17" name="Graphic 16">
            <a:extLst>
              <a:ext uri="{FF2B5EF4-FFF2-40B4-BE49-F238E27FC236}">
                <a16:creationId xmlns:a16="http://schemas.microsoft.com/office/drawing/2014/main" id="{078C1694-80E4-CE46-B5DA-9BF284754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289" y="1769365"/>
            <a:ext cx="748767" cy="740952"/>
          </a:xfrm>
          <a:prstGeom prst="rect">
            <a:avLst/>
          </a:prstGeom>
        </p:spPr>
      </p:pic>
      <p:cxnSp>
        <p:nvCxnSpPr>
          <p:cNvPr id="18" name="Straight Connector 17">
            <a:extLst>
              <a:ext uri="{FF2B5EF4-FFF2-40B4-BE49-F238E27FC236}">
                <a16:creationId xmlns:a16="http://schemas.microsoft.com/office/drawing/2014/main" id="{E0510DF9-1D6A-3847-BC3D-CFEACDF77E26}"/>
              </a:ext>
            </a:extLst>
          </p:cNvPr>
          <p:cNvCxnSpPr>
            <a:cxnSpLocks/>
            <a:endCxn id="17" idx="3"/>
          </p:cNvCxnSpPr>
          <p:nvPr/>
        </p:nvCxnSpPr>
        <p:spPr>
          <a:xfrm flipH="1" flipV="1">
            <a:off x="6968056" y="2139841"/>
            <a:ext cx="1347224" cy="1192199"/>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E40583D-7442-AB46-A1D8-375AAF8F1D09}"/>
              </a:ext>
            </a:extLst>
          </p:cNvPr>
          <p:cNvCxnSpPr>
            <a:cxnSpLocks/>
          </p:cNvCxnSpPr>
          <p:nvPr/>
        </p:nvCxnSpPr>
        <p:spPr>
          <a:xfrm flipH="1" flipV="1">
            <a:off x="6568812" y="2838784"/>
            <a:ext cx="149488" cy="605192"/>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8968063-9186-D843-A956-296B27C672A8}"/>
              </a:ext>
            </a:extLst>
          </p:cNvPr>
          <p:cNvSpPr txBox="1"/>
          <p:nvPr/>
        </p:nvSpPr>
        <p:spPr>
          <a:xfrm>
            <a:off x="6664220" y="2885907"/>
            <a:ext cx="1596980" cy="461665"/>
          </a:xfrm>
          <a:prstGeom prst="rect">
            <a:avLst/>
          </a:prstGeom>
          <a:noFill/>
        </p:spPr>
        <p:txBody>
          <a:bodyPr wrap="square" rtlCol="0">
            <a:spAutoFit/>
          </a:bodyPr>
          <a:lstStyle/>
          <a:p>
            <a:r>
              <a:rPr lang="en-US" sz="1200" b="1" dirty="0">
                <a:solidFill>
                  <a:schemeClr val="bg1"/>
                </a:solidFill>
              </a:rPr>
              <a:t>FACE</a:t>
            </a:r>
          </a:p>
          <a:p>
            <a:r>
              <a:rPr lang="en-US" sz="1200" b="1" dirty="0">
                <a:solidFill>
                  <a:schemeClr val="bg1"/>
                </a:solidFill>
              </a:rPr>
              <a:t>SEARCH</a:t>
            </a:r>
          </a:p>
        </p:txBody>
      </p:sp>
      <p:sp>
        <p:nvSpPr>
          <p:cNvPr id="30" name="TextBox 29">
            <a:extLst>
              <a:ext uri="{FF2B5EF4-FFF2-40B4-BE49-F238E27FC236}">
                <a16:creationId xmlns:a16="http://schemas.microsoft.com/office/drawing/2014/main" id="{3F54D8A5-D449-1D47-A8ED-AB9890DA3DD5}"/>
              </a:ext>
            </a:extLst>
          </p:cNvPr>
          <p:cNvSpPr txBox="1"/>
          <p:nvPr/>
        </p:nvSpPr>
        <p:spPr>
          <a:xfrm>
            <a:off x="6032396" y="1387596"/>
            <a:ext cx="1709108" cy="276999"/>
          </a:xfrm>
          <a:prstGeom prst="rect">
            <a:avLst/>
          </a:prstGeom>
          <a:noFill/>
        </p:spPr>
        <p:txBody>
          <a:bodyPr wrap="square" rtlCol="0">
            <a:spAutoFit/>
          </a:bodyPr>
          <a:lstStyle/>
          <a:p>
            <a:pPr algn="ctr"/>
            <a:r>
              <a:rPr lang="en-US" sz="1200" b="1" dirty="0">
                <a:solidFill>
                  <a:schemeClr val="bg1"/>
                </a:solidFill>
              </a:rPr>
              <a:t>Amazon SageMaker</a:t>
            </a:r>
          </a:p>
        </p:txBody>
      </p:sp>
      <p:pic>
        <p:nvPicPr>
          <p:cNvPr id="31" name="Graphic 30">
            <a:extLst>
              <a:ext uri="{FF2B5EF4-FFF2-40B4-BE49-F238E27FC236}">
                <a16:creationId xmlns:a16="http://schemas.microsoft.com/office/drawing/2014/main" id="{52F888D0-5FD5-D04C-B363-4BB559C35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8361" y="699369"/>
            <a:ext cx="683879" cy="676742"/>
          </a:xfrm>
          <a:prstGeom prst="rect">
            <a:avLst/>
          </a:prstGeom>
        </p:spPr>
      </p:pic>
      <p:cxnSp>
        <p:nvCxnSpPr>
          <p:cNvPr id="37" name="Straight Connector 36">
            <a:extLst>
              <a:ext uri="{FF2B5EF4-FFF2-40B4-BE49-F238E27FC236}">
                <a16:creationId xmlns:a16="http://schemas.microsoft.com/office/drawing/2014/main" id="{BB2B0AD6-C1F9-BB40-A694-0801300B38E9}"/>
              </a:ext>
            </a:extLst>
          </p:cNvPr>
          <p:cNvCxnSpPr>
            <a:cxnSpLocks/>
          </p:cNvCxnSpPr>
          <p:nvPr/>
        </p:nvCxnSpPr>
        <p:spPr>
          <a:xfrm flipV="1">
            <a:off x="4418395" y="885988"/>
            <a:ext cx="2029966" cy="501608"/>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35" name="Freeform 34">
            <a:extLst>
              <a:ext uri="{FF2B5EF4-FFF2-40B4-BE49-F238E27FC236}">
                <a16:creationId xmlns:a16="http://schemas.microsoft.com/office/drawing/2014/main" id="{6FF92201-C487-924E-93E4-25B4899B4D90}"/>
              </a:ext>
            </a:extLst>
          </p:cNvPr>
          <p:cNvSpPr/>
          <p:nvPr/>
        </p:nvSpPr>
        <p:spPr>
          <a:xfrm>
            <a:off x="5142252" y="1168400"/>
            <a:ext cx="737848" cy="495300"/>
          </a:xfrm>
          <a:custGeom>
            <a:avLst/>
            <a:gdLst>
              <a:gd name="connsiteX0" fmla="*/ 39348 w 737848"/>
              <a:gd name="connsiteY0" fmla="*/ 304800 h 495300"/>
              <a:gd name="connsiteX1" fmla="*/ 128248 w 737848"/>
              <a:gd name="connsiteY1" fmla="*/ 177800 h 495300"/>
              <a:gd name="connsiteX2" fmla="*/ 153648 w 737848"/>
              <a:gd name="connsiteY2" fmla="*/ 139700 h 495300"/>
              <a:gd name="connsiteX3" fmla="*/ 191748 w 737848"/>
              <a:gd name="connsiteY3" fmla="*/ 114300 h 495300"/>
              <a:gd name="connsiteX4" fmla="*/ 255248 w 737848"/>
              <a:gd name="connsiteY4" fmla="*/ 63500 h 495300"/>
              <a:gd name="connsiteX5" fmla="*/ 293348 w 737848"/>
              <a:gd name="connsiteY5" fmla="*/ 38100 h 495300"/>
              <a:gd name="connsiteX6" fmla="*/ 369548 w 737848"/>
              <a:gd name="connsiteY6" fmla="*/ 12700 h 495300"/>
              <a:gd name="connsiteX7" fmla="*/ 407648 w 737848"/>
              <a:gd name="connsiteY7" fmla="*/ 0 h 495300"/>
              <a:gd name="connsiteX8" fmla="*/ 534648 w 737848"/>
              <a:gd name="connsiteY8" fmla="*/ 12700 h 495300"/>
              <a:gd name="connsiteX9" fmla="*/ 572748 w 737848"/>
              <a:gd name="connsiteY9" fmla="*/ 25400 h 495300"/>
              <a:gd name="connsiteX10" fmla="*/ 636248 w 737848"/>
              <a:gd name="connsiteY10" fmla="*/ 76200 h 495300"/>
              <a:gd name="connsiteX11" fmla="*/ 712448 w 737848"/>
              <a:gd name="connsiteY11" fmla="*/ 228600 h 495300"/>
              <a:gd name="connsiteX12" fmla="*/ 725148 w 737848"/>
              <a:gd name="connsiteY12" fmla="*/ 266700 h 495300"/>
              <a:gd name="connsiteX13" fmla="*/ 737848 w 737848"/>
              <a:gd name="connsiteY13" fmla="*/ 304800 h 495300"/>
              <a:gd name="connsiteX14" fmla="*/ 725148 w 737848"/>
              <a:gd name="connsiteY14" fmla="*/ 406400 h 495300"/>
              <a:gd name="connsiteX15" fmla="*/ 699748 w 737848"/>
              <a:gd name="connsiteY15" fmla="*/ 495300 h 495300"/>
              <a:gd name="connsiteX16" fmla="*/ 623548 w 737848"/>
              <a:gd name="connsiteY16" fmla="*/ 469900 h 495300"/>
              <a:gd name="connsiteX17" fmla="*/ 585448 w 737848"/>
              <a:gd name="connsiteY17" fmla="*/ 444500 h 495300"/>
              <a:gd name="connsiteX18" fmla="*/ 509248 w 737848"/>
              <a:gd name="connsiteY18" fmla="*/ 419100 h 495300"/>
              <a:gd name="connsiteX19" fmla="*/ 471148 w 737848"/>
              <a:gd name="connsiteY19" fmla="*/ 406400 h 495300"/>
              <a:gd name="connsiteX20" fmla="*/ 433048 w 737848"/>
              <a:gd name="connsiteY20" fmla="*/ 393700 h 495300"/>
              <a:gd name="connsiteX21" fmla="*/ 356848 w 737848"/>
              <a:gd name="connsiteY21" fmla="*/ 381000 h 495300"/>
              <a:gd name="connsiteX22" fmla="*/ 204448 w 737848"/>
              <a:gd name="connsiteY22" fmla="*/ 393700 h 495300"/>
              <a:gd name="connsiteX23" fmla="*/ 166348 w 737848"/>
              <a:gd name="connsiteY23" fmla="*/ 406400 h 495300"/>
              <a:gd name="connsiteX24" fmla="*/ 26648 w 737848"/>
              <a:gd name="connsiteY24" fmla="*/ 393700 h 495300"/>
              <a:gd name="connsiteX25" fmla="*/ 13948 w 737848"/>
              <a:gd name="connsiteY25" fmla="*/ 317500 h 495300"/>
              <a:gd name="connsiteX26" fmla="*/ 39348 w 737848"/>
              <a:gd name="connsiteY26" fmla="*/ 3048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7848" h="495300">
                <a:moveTo>
                  <a:pt x="39348" y="304800"/>
                </a:moveTo>
                <a:cubicBezTo>
                  <a:pt x="58398" y="281517"/>
                  <a:pt x="98834" y="220286"/>
                  <a:pt x="128248" y="177800"/>
                </a:cubicBezTo>
                <a:cubicBezTo>
                  <a:pt x="136936" y="165250"/>
                  <a:pt x="140948" y="148167"/>
                  <a:pt x="153648" y="139700"/>
                </a:cubicBezTo>
                <a:lnTo>
                  <a:pt x="191748" y="114300"/>
                </a:lnTo>
                <a:cubicBezTo>
                  <a:pt x="234566" y="50074"/>
                  <a:pt x="193904" y="94172"/>
                  <a:pt x="255248" y="63500"/>
                </a:cubicBezTo>
                <a:cubicBezTo>
                  <a:pt x="268900" y="56674"/>
                  <a:pt x="279400" y="44299"/>
                  <a:pt x="293348" y="38100"/>
                </a:cubicBezTo>
                <a:cubicBezTo>
                  <a:pt x="317814" y="27226"/>
                  <a:pt x="344148" y="21167"/>
                  <a:pt x="369548" y="12700"/>
                </a:cubicBezTo>
                <a:lnTo>
                  <a:pt x="407648" y="0"/>
                </a:lnTo>
                <a:cubicBezTo>
                  <a:pt x="449981" y="4233"/>
                  <a:pt x="492598" y="6231"/>
                  <a:pt x="534648" y="12700"/>
                </a:cubicBezTo>
                <a:cubicBezTo>
                  <a:pt x="547879" y="14736"/>
                  <a:pt x="562295" y="17037"/>
                  <a:pt x="572748" y="25400"/>
                </a:cubicBezTo>
                <a:cubicBezTo>
                  <a:pt x="654812" y="91052"/>
                  <a:pt x="540483" y="44278"/>
                  <a:pt x="636248" y="76200"/>
                </a:cubicBezTo>
                <a:cubicBezTo>
                  <a:pt x="701900" y="174677"/>
                  <a:pt x="677395" y="123440"/>
                  <a:pt x="712448" y="228600"/>
                </a:cubicBezTo>
                <a:lnTo>
                  <a:pt x="725148" y="266700"/>
                </a:lnTo>
                <a:lnTo>
                  <a:pt x="737848" y="304800"/>
                </a:lnTo>
                <a:cubicBezTo>
                  <a:pt x="733615" y="338667"/>
                  <a:pt x="730759" y="372734"/>
                  <a:pt x="725148" y="406400"/>
                </a:cubicBezTo>
                <a:cubicBezTo>
                  <a:pt x="719832" y="438294"/>
                  <a:pt x="709814" y="465103"/>
                  <a:pt x="699748" y="495300"/>
                </a:cubicBezTo>
                <a:cubicBezTo>
                  <a:pt x="674348" y="486833"/>
                  <a:pt x="645825" y="484752"/>
                  <a:pt x="623548" y="469900"/>
                </a:cubicBezTo>
                <a:cubicBezTo>
                  <a:pt x="610848" y="461433"/>
                  <a:pt x="599396" y="450699"/>
                  <a:pt x="585448" y="444500"/>
                </a:cubicBezTo>
                <a:cubicBezTo>
                  <a:pt x="560982" y="433626"/>
                  <a:pt x="534648" y="427567"/>
                  <a:pt x="509248" y="419100"/>
                </a:cubicBezTo>
                <a:lnTo>
                  <a:pt x="471148" y="406400"/>
                </a:lnTo>
                <a:cubicBezTo>
                  <a:pt x="458448" y="402167"/>
                  <a:pt x="446253" y="395901"/>
                  <a:pt x="433048" y="393700"/>
                </a:cubicBezTo>
                <a:lnTo>
                  <a:pt x="356848" y="381000"/>
                </a:lnTo>
                <a:cubicBezTo>
                  <a:pt x="306048" y="385233"/>
                  <a:pt x="254977" y="386963"/>
                  <a:pt x="204448" y="393700"/>
                </a:cubicBezTo>
                <a:cubicBezTo>
                  <a:pt x="191178" y="395469"/>
                  <a:pt x="179735" y="406400"/>
                  <a:pt x="166348" y="406400"/>
                </a:cubicBezTo>
                <a:cubicBezTo>
                  <a:pt x="119589" y="406400"/>
                  <a:pt x="73215" y="397933"/>
                  <a:pt x="26648" y="393700"/>
                </a:cubicBezTo>
                <a:cubicBezTo>
                  <a:pt x="6539" y="363537"/>
                  <a:pt x="-14732" y="353350"/>
                  <a:pt x="13948" y="317500"/>
                </a:cubicBezTo>
                <a:cubicBezTo>
                  <a:pt x="23483" y="305581"/>
                  <a:pt x="20298" y="328083"/>
                  <a:pt x="39348" y="304800"/>
                </a:cubicBezTo>
                <a:close/>
              </a:path>
            </a:pathLst>
          </a:custGeom>
          <a:solidFill>
            <a:srgbClr val="A21000">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E4197694-86C3-2C4A-BF4F-517A8E5C8F3C}"/>
              </a:ext>
            </a:extLst>
          </p:cNvPr>
          <p:cNvCxnSpPr>
            <a:cxnSpLocks/>
            <a:stCxn id="35" idx="10"/>
          </p:cNvCxnSpPr>
          <p:nvPr/>
        </p:nvCxnSpPr>
        <p:spPr>
          <a:xfrm flipV="1">
            <a:off x="5778500" y="988536"/>
            <a:ext cx="658152" cy="256064"/>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2FDD5DE1-BA97-A242-A998-6249CA3B5F8D}"/>
              </a:ext>
            </a:extLst>
          </p:cNvPr>
          <p:cNvSpPr txBox="1"/>
          <p:nvPr/>
        </p:nvSpPr>
        <p:spPr>
          <a:xfrm>
            <a:off x="4811803" y="850036"/>
            <a:ext cx="1596980" cy="276999"/>
          </a:xfrm>
          <a:prstGeom prst="rect">
            <a:avLst/>
          </a:prstGeom>
          <a:noFill/>
        </p:spPr>
        <p:txBody>
          <a:bodyPr wrap="square" rtlCol="0">
            <a:spAutoFit/>
          </a:bodyPr>
          <a:lstStyle/>
          <a:p>
            <a:r>
              <a:rPr lang="en-US" sz="1200" b="1" dirty="0">
                <a:solidFill>
                  <a:schemeClr val="bg1"/>
                </a:solidFill>
              </a:rPr>
              <a:t>SEGMENTATION</a:t>
            </a:r>
          </a:p>
        </p:txBody>
      </p:sp>
      <p:sp>
        <p:nvSpPr>
          <p:cNvPr id="54" name="TextBox 53">
            <a:extLst>
              <a:ext uri="{FF2B5EF4-FFF2-40B4-BE49-F238E27FC236}">
                <a16:creationId xmlns:a16="http://schemas.microsoft.com/office/drawing/2014/main" id="{A5DF9DDE-CCA6-0746-944C-11F59F983A88}"/>
              </a:ext>
            </a:extLst>
          </p:cNvPr>
          <p:cNvSpPr txBox="1"/>
          <p:nvPr/>
        </p:nvSpPr>
        <p:spPr>
          <a:xfrm>
            <a:off x="2258580" y="1112249"/>
            <a:ext cx="1925652" cy="461665"/>
          </a:xfrm>
          <a:prstGeom prst="rect">
            <a:avLst/>
          </a:prstGeom>
          <a:noFill/>
        </p:spPr>
        <p:txBody>
          <a:bodyPr wrap="square" rtlCol="0">
            <a:spAutoFit/>
          </a:bodyPr>
          <a:lstStyle/>
          <a:p>
            <a:r>
              <a:rPr lang="en-US" sz="1200" b="1" dirty="0">
                <a:solidFill>
                  <a:schemeClr val="bg1"/>
                </a:solidFill>
              </a:rPr>
              <a:t>CUSTOM OBJECT DETECTION</a:t>
            </a:r>
          </a:p>
        </p:txBody>
      </p:sp>
    </p:spTree>
    <p:extLst>
      <p:ext uri="{BB962C8B-B14F-4D97-AF65-F5344CB8AC3E}">
        <p14:creationId xmlns:p14="http://schemas.microsoft.com/office/powerpoint/2010/main" val="2948049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mazon SageMaker: Bringing Machine Learning To All Developers">
            <a:extLst>
              <a:ext uri="{FF2B5EF4-FFF2-40B4-BE49-F238E27FC236}">
                <a16:creationId xmlns:a16="http://schemas.microsoft.com/office/drawing/2014/main" id="{6A75DB13-2E4C-8F4D-A81B-53D718B549E1}"/>
              </a:ext>
            </a:extLst>
          </p:cNvPr>
          <p:cNvSpPr txBox="1"/>
          <p:nvPr/>
        </p:nvSpPr>
        <p:spPr>
          <a:xfrm>
            <a:off x="2714160" y="1113547"/>
            <a:ext cx="3766289" cy="522388"/>
          </a:xfrm>
          <a:prstGeom prst="rect">
            <a:avLst/>
          </a:prstGeom>
          <a:ln w="12700">
            <a:miter lim="400000"/>
          </a:ln>
          <a:extLst>
            <a:ext uri="{C572A759-6A51-4108-AA02-DFA0A04FC94B}">
              <ma14:wrappingTextBoxFlag xmlns:ma14="http://schemas.microsoft.com/office/mac/drawingml/2011/main" xmlns="" val="1"/>
            </a:ext>
          </a:extLst>
        </p:spPr>
        <p:txBody>
          <a:bodyPr wrap="none" lIns="8573" tIns="8573" rIns="8573" bIns="8573">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sz="12500">
                <a:solidFill>
                  <a:srgbClr val="FFFFFF"/>
                </a:solidFill>
                <a:latin typeface="Amazon Ember Thin"/>
                <a:ea typeface="Amazon Ember Thin"/>
                <a:cs typeface="Amazon Ember Thin"/>
                <a:sym typeface="Amazon Ember Thin"/>
              </a:defRPr>
            </a:pPr>
            <a:r>
              <a:rPr kumimoji="0" sz="2344" b="0" i="0" u="none" strike="noStrike" kern="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mazon Ember Thin"/>
              </a:rPr>
              <a:t>Amazon SageMaker</a:t>
            </a:r>
          </a:p>
          <a:p>
            <a:pPr marL="0" marR="0" lvl="0" indent="0" algn="ctr" defTabSz="457200" rtl="0" eaLnBrk="1" fontAlgn="auto" latinLnBrk="0" hangingPunct="0">
              <a:lnSpc>
                <a:spcPct val="100000"/>
              </a:lnSpc>
              <a:spcBef>
                <a:spcPts val="0"/>
              </a:spcBef>
              <a:spcAft>
                <a:spcPts val="0"/>
              </a:spcAft>
              <a:buClrTx/>
              <a:buSzTx/>
              <a:buFontTx/>
              <a:buNone/>
              <a:tabLst/>
              <a:defRPr sz="6000">
                <a:solidFill>
                  <a:srgbClr val="FFFFFF"/>
                </a:solidFill>
                <a:latin typeface="Amazon Ember Light"/>
                <a:ea typeface="Amazon Ember Light"/>
                <a:cs typeface="Amazon Ember Light"/>
                <a:sym typeface="Amazon Ember Light"/>
              </a:defRPr>
            </a:pPr>
            <a:r>
              <a:rPr kumimoji="0" lang="en-GB" sz="938" b="0" i="0" u="none" strike="noStrike" kern="0" cap="none" spc="113"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BRINGING MACHINE LEARNING TO ALL DEVELOPERS</a:t>
            </a:r>
          </a:p>
        </p:txBody>
      </p:sp>
      <p:grpSp>
        <p:nvGrpSpPr>
          <p:cNvPr id="9" name="Group 8">
            <a:extLst>
              <a:ext uri="{FF2B5EF4-FFF2-40B4-BE49-F238E27FC236}">
                <a16:creationId xmlns:a16="http://schemas.microsoft.com/office/drawing/2014/main" id="{BC30FAC0-154F-4A4C-9655-C24DB84EF6B6}"/>
              </a:ext>
            </a:extLst>
          </p:cNvPr>
          <p:cNvGrpSpPr/>
          <p:nvPr/>
        </p:nvGrpSpPr>
        <p:grpSpPr>
          <a:xfrm>
            <a:off x="1020227" y="2016223"/>
            <a:ext cx="7154153" cy="1563509"/>
            <a:chOff x="184395" y="1940919"/>
            <a:chExt cx="8508102" cy="1859409"/>
          </a:xfrm>
        </p:grpSpPr>
        <p:sp>
          <p:nvSpPr>
            <p:cNvPr id="803" name="Fulfilment &amp;…"/>
            <p:cNvSpPr txBox="1"/>
            <p:nvPr/>
          </p:nvSpPr>
          <p:spPr>
            <a:xfrm>
              <a:off x="571049"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Collect and prepare training data</a:t>
              </a:r>
            </a:p>
          </p:txBody>
        </p:sp>
        <p:sp>
          <p:nvSpPr>
            <p:cNvPr id="804" name="Fulfilment &amp;…"/>
            <p:cNvSpPr txBox="1"/>
            <p:nvPr/>
          </p:nvSpPr>
          <p:spPr>
            <a:xfrm>
              <a:off x="1913766"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Choose and optimize your ML algorithm</a:t>
              </a:r>
            </a:p>
          </p:txBody>
        </p:sp>
        <p:sp>
          <p:nvSpPr>
            <p:cNvPr id="805" name="Fulfilment &amp;…"/>
            <p:cNvSpPr txBox="1"/>
            <p:nvPr/>
          </p:nvSpPr>
          <p:spPr>
            <a:xfrm>
              <a:off x="3256483" y="3054719"/>
              <a:ext cx="1340822" cy="74560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Set up and manage environments for training</a:t>
              </a:r>
            </a:p>
          </p:txBody>
        </p:sp>
        <p:sp>
          <p:nvSpPr>
            <p:cNvPr id="806" name="Fulfilment &amp;…"/>
            <p:cNvSpPr txBox="1"/>
            <p:nvPr/>
          </p:nvSpPr>
          <p:spPr>
            <a:xfrm>
              <a:off x="4599200" y="3054719"/>
              <a:ext cx="1340822" cy="45278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Train and tune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(trial and error)</a:t>
              </a:r>
            </a:p>
          </p:txBody>
        </p:sp>
        <p:sp>
          <p:nvSpPr>
            <p:cNvPr id="807" name="Fulfilment &amp;…"/>
            <p:cNvSpPr txBox="1"/>
            <p:nvPr/>
          </p:nvSpPr>
          <p:spPr>
            <a:xfrm>
              <a:off x="5941916" y="3054719"/>
              <a:ext cx="1340822" cy="30638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Deploy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in production</a:t>
              </a:r>
            </a:p>
          </p:txBody>
        </p:sp>
        <p:sp>
          <p:nvSpPr>
            <p:cNvPr id="15" name="Fulfilment &amp;…">
              <a:extLst>
                <a:ext uri="{FF2B5EF4-FFF2-40B4-BE49-F238E27FC236}">
                  <a16:creationId xmlns:a16="http://schemas.microsoft.com/office/drawing/2014/main" id="{CFAFDDFF-361F-A949-8A89-46E26FD864D2}"/>
                </a:ext>
              </a:extLst>
            </p:cNvPr>
            <p:cNvSpPr txBox="1"/>
            <p:nvPr/>
          </p:nvSpPr>
          <p:spPr>
            <a:xfrm>
              <a:off x="7217593" y="3054719"/>
              <a:ext cx="1474904"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Scale and manage the production environment</a:t>
              </a:r>
            </a:p>
          </p:txBody>
        </p:sp>
        <p:grpSp>
          <p:nvGrpSpPr>
            <p:cNvPr id="8" name="Group 7">
              <a:extLst>
                <a:ext uri="{FF2B5EF4-FFF2-40B4-BE49-F238E27FC236}">
                  <a16:creationId xmlns:a16="http://schemas.microsoft.com/office/drawing/2014/main" id="{50882877-2C2B-A342-B5C9-4B03E899BAAF}"/>
                </a:ext>
              </a:extLst>
            </p:cNvPr>
            <p:cNvGrpSpPr/>
            <p:nvPr/>
          </p:nvGrpSpPr>
          <p:grpSpPr>
            <a:xfrm>
              <a:off x="184395" y="1940919"/>
              <a:ext cx="8508102" cy="1009950"/>
              <a:chOff x="279674" y="1914861"/>
              <a:chExt cx="8508102" cy="1009950"/>
            </a:xfrm>
          </p:grpSpPr>
          <p:sp>
            <p:nvSpPr>
              <p:cNvPr id="7" name="Rectangle 6">
                <a:extLst>
                  <a:ext uri="{FF2B5EF4-FFF2-40B4-BE49-F238E27FC236}">
                    <a16:creationId xmlns:a16="http://schemas.microsoft.com/office/drawing/2014/main" id="{13A4A9C3-6EE9-1049-9DC7-4EDD3CF11DC9}"/>
                  </a:ext>
                </a:extLst>
              </p:cNvPr>
              <p:cNvSpPr/>
              <p:nvPr/>
            </p:nvSpPr>
            <p:spPr>
              <a:xfrm>
                <a:off x="279674" y="1914861"/>
                <a:ext cx="8508102" cy="1009950"/>
              </a:xfrm>
              <a:prstGeom prst="rect">
                <a:avLst/>
              </a:prstGeom>
              <a:solidFill>
                <a:srgbClr val="000000"/>
              </a:solidFill>
              <a:ln>
                <a:solidFill>
                  <a:srgbClr val="0C1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B736B9F-14D3-004C-93EB-A27016313D8E}"/>
                  </a:ext>
                </a:extLst>
              </p:cNvPr>
              <p:cNvPicPr>
                <a:picLocks noChangeAspect="1"/>
              </p:cNvPicPr>
              <p:nvPr/>
            </p:nvPicPr>
            <p:blipFill>
              <a:blip r:embed="rId3"/>
              <a:stretch>
                <a:fillRect/>
              </a:stretch>
            </p:blipFill>
            <p:spPr>
              <a:xfrm>
                <a:off x="342634" y="1992428"/>
                <a:ext cx="1570183" cy="883228"/>
              </a:xfrm>
              <a:prstGeom prst="rect">
                <a:avLst/>
              </a:prstGeom>
            </p:spPr>
          </p:pic>
          <p:pic>
            <p:nvPicPr>
              <p:cNvPr id="20" name="Picture 19">
                <a:extLst>
                  <a:ext uri="{FF2B5EF4-FFF2-40B4-BE49-F238E27FC236}">
                    <a16:creationId xmlns:a16="http://schemas.microsoft.com/office/drawing/2014/main" id="{A78C6B73-B9C9-B249-8A06-6F8259B6E5A6}"/>
                  </a:ext>
                </a:extLst>
              </p:cNvPr>
              <p:cNvPicPr>
                <a:picLocks noChangeAspect="1"/>
              </p:cNvPicPr>
              <p:nvPr/>
            </p:nvPicPr>
            <p:blipFill>
              <a:blip r:embed="rId3"/>
              <a:stretch>
                <a:fillRect/>
              </a:stretch>
            </p:blipFill>
            <p:spPr>
              <a:xfrm>
                <a:off x="1685352" y="1992428"/>
                <a:ext cx="1570183" cy="883228"/>
              </a:xfrm>
              <a:prstGeom prst="rect">
                <a:avLst/>
              </a:prstGeom>
            </p:spPr>
          </p:pic>
          <p:pic>
            <p:nvPicPr>
              <p:cNvPr id="21" name="Picture 20">
                <a:extLst>
                  <a:ext uri="{FF2B5EF4-FFF2-40B4-BE49-F238E27FC236}">
                    <a16:creationId xmlns:a16="http://schemas.microsoft.com/office/drawing/2014/main" id="{749EC6D9-586F-6C4C-B273-E8B769F08B52}"/>
                  </a:ext>
                </a:extLst>
              </p:cNvPr>
              <p:cNvPicPr>
                <a:picLocks noChangeAspect="1"/>
              </p:cNvPicPr>
              <p:nvPr/>
            </p:nvPicPr>
            <p:blipFill>
              <a:blip r:embed="rId3"/>
              <a:stretch>
                <a:fillRect/>
              </a:stretch>
            </p:blipFill>
            <p:spPr>
              <a:xfrm>
                <a:off x="3073657" y="1992428"/>
                <a:ext cx="1570183" cy="883228"/>
              </a:xfrm>
              <a:prstGeom prst="rect">
                <a:avLst/>
              </a:prstGeom>
            </p:spPr>
          </p:pic>
          <p:pic>
            <p:nvPicPr>
              <p:cNvPr id="22" name="Picture 21">
                <a:extLst>
                  <a:ext uri="{FF2B5EF4-FFF2-40B4-BE49-F238E27FC236}">
                    <a16:creationId xmlns:a16="http://schemas.microsoft.com/office/drawing/2014/main" id="{9DA9BC81-65CE-7B48-B6E4-EE842AAB620C}"/>
                  </a:ext>
                </a:extLst>
              </p:cNvPr>
              <p:cNvPicPr>
                <a:picLocks noChangeAspect="1"/>
              </p:cNvPicPr>
              <p:nvPr/>
            </p:nvPicPr>
            <p:blipFill>
              <a:blip r:embed="rId3"/>
              <a:stretch>
                <a:fillRect/>
              </a:stretch>
            </p:blipFill>
            <p:spPr>
              <a:xfrm>
                <a:off x="4481021" y="2003708"/>
                <a:ext cx="1570183" cy="883228"/>
              </a:xfrm>
              <a:prstGeom prst="rect">
                <a:avLst/>
              </a:prstGeom>
            </p:spPr>
          </p:pic>
          <p:pic>
            <p:nvPicPr>
              <p:cNvPr id="23" name="Picture 22">
                <a:extLst>
                  <a:ext uri="{FF2B5EF4-FFF2-40B4-BE49-F238E27FC236}">
                    <a16:creationId xmlns:a16="http://schemas.microsoft.com/office/drawing/2014/main" id="{73F2546B-E939-3543-8722-90F70F649F01}"/>
                  </a:ext>
                </a:extLst>
              </p:cNvPr>
              <p:cNvPicPr>
                <a:picLocks noChangeAspect="1"/>
              </p:cNvPicPr>
              <p:nvPr/>
            </p:nvPicPr>
            <p:blipFill>
              <a:blip r:embed="rId3"/>
              <a:stretch>
                <a:fillRect/>
              </a:stretch>
            </p:blipFill>
            <p:spPr>
              <a:xfrm>
                <a:off x="5804680" y="2014988"/>
                <a:ext cx="1570183" cy="883228"/>
              </a:xfrm>
              <a:prstGeom prst="rect">
                <a:avLst/>
              </a:prstGeom>
            </p:spPr>
          </p:pic>
          <p:pic>
            <p:nvPicPr>
              <p:cNvPr id="24" name="Picture 23">
                <a:extLst>
                  <a:ext uri="{FF2B5EF4-FFF2-40B4-BE49-F238E27FC236}">
                    <a16:creationId xmlns:a16="http://schemas.microsoft.com/office/drawing/2014/main" id="{107D6819-4015-104D-ACB6-72E0C0C632A1}"/>
                  </a:ext>
                </a:extLst>
              </p:cNvPr>
              <p:cNvPicPr>
                <a:picLocks noChangeAspect="1"/>
              </p:cNvPicPr>
              <p:nvPr/>
            </p:nvPicPr>
            <p:blipFill>
              <a:blip r:embed="rId3"/>
              <a:stretch>
                <a:fillRect/>
              </a:stretch>
            </p:blipFill>
            <p:spPr>
              <a:xfrm>
                <a:off x="7217593" y="1992428"/>
                <a:ext cx="1570183" cy="883228"/>
              </a:xfrm>
              <a:prstGeom prst="rect">
                <a:avLst/>
              </a:prstGeom>
            </p:spPr>
          </p:pic>
        </p:grpSp>
      </p:grpSp>
      <p:sp>
        <p:nvSpPr>
          <p:cNvPr id="10" name="Right Arrow 9">
            <a:extLst>
              <a:ext uri="{FF2B5EF4-FFF2-40B4-BE49-F238E27FC236}">
                <a16:creationId xmlns:a16="http://schemas.microsoft.com/office/drawing/2014/main" id="{1CAC487E-4ADC-5D4F-A5AF-E45FCCD743BD}"/>
              </a:ext>
            </a:extLst>
          </p:cNvPr>
          <p:cNvSpPr/>
          <p:nvPr/>
        </p:nvSpPr>
        <p:spPr>
          <a:xfrm>
            <a:off x="-1737"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ulfilment &amp;…">
            <a:extLst>
              <a:ext uri="{FF2B5EF4-FFF2-40B4-BE49-F238E27FC236}">
                <a16:creationId xmlns:a16="http://schemas.microsoft.com/office/drawing/2014/main" id="{3BACD41D-2983-4F4F-8BBC-6281551E21A2}"/>
              </a:ext>
            </a:extLst>
          </p:cNvPr>
          <p:cNvSpPr txBox="1"/>
          <p:nvPr/>
        </p:nvSpPr>
        <p:spPr>
          <a:xfrm>
            <a:off x="38494"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Business Need as a ML Problem</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sp>
        <p:nvSpPr>
          <p:cNvPr id="30" name="Right Arrow 29">
            <a:extLst>
              <a:ext uri="{FF2B5EF4-FFF2-40B4-BE49-F238E27FC236}">
                <a16:creationId xmlns:a16="http://schemas.microsoft.com/office/drawing/2014/main" id="{B617C93B-9065-DE4E-9712-32D050ACCAC4}"/>
              </a:ext>
            </a:extLst>
          </p:cNvPr>
          <p:cNvSpPr/>
          <p:nvPr/>
        </p:nvSpPr>
        <p:spPr>
          <a:xfrm>
            <a:off x="8068980"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Fulfilment &amp;…">
            <a:extLst>
              <a:ext uri="{FF2B5EF4-FFF2-40B4-BE49-F238E27FC236}">
                <a16:creationId xmlns:a16="http://schemas.microsoft.com/office/drawing/2014/main" id="{897025E0-57B3-1E44-AA3A-B0BE8C1A5C66}"/>
              </a:ext>
            </a:extLst>
          </p:cNvPr>
          <p:cNvSpPr txBox="1"/>
          <p:nvPr/>
        </p:nvSpPr>
        <p:spPr>
          <a:xfrm>
            <a:off x="8109211"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Desired Business Outcome</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cxnSp>
        <p:nvCxnSpPr>
          <p:cNvPr id="12" name="Straight Arrow Connector 11">
            <a:extLst>
              <a:ext uri="{FF2B5EF4-FFF2-40B4-BE49-F238E27FC236}">
                <a16:creationId xmlns:a16="http://schemas.microsoft.com/office/drawing/2014/main" id="{DA2EA5A1-FCBB-254E-AC7A-CE94970A2F45}"/>
              </a:ext>
            </a:extLst>
          </p:cNvPr>
          <p:cNvCxnSpPr>
            <a:cxnSpLocks/>
          </p:cNvCxnSpPr>
          <p:nvPr/>
        </p:nvCxnSpPr>
        <p:spPr>
          <a:xfrm>
            <a:off x="1052513" y="3775934"/>
            <a:ext cx="717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0EE5D07-A96B-0445-A0C3-4EF9D04D491C}"/>
              </a:ext>
            </a:extLst>
          </p:cNvPr>
          <p:cNvSpPr txBox="1"/>
          <p:nvPr/>
        </p:nvSpPr>
        <p:spPr>
          <a:xfrm>
            <a:off x="3184264" y="3958814"/>
            <a:ext cx="3296185" cy="369332"/>
          </a:xfrm>
          <a:prstGeom prst="rect">
            <a:avLst/>
          </a:prstGeom>
          <a:noFill/>
        </p:spPr>
        <p:txBody>
          <a:bodyPr wrap="square" rtlCol="0">
            <a:spAutoFit/>
          </a:bodyPr>
          <a:lstStyle/>
          <a:p>
            <a:endParaRPr lang="en-US" dirty="0">
              <a:solidFill>
                <a:schemeClr val="accent1"/>
              </a:solidFill>
            </a:endParaRPr>
          </a:p>
        </p:txBody>
      </p:sp>
      <p:sp>
        <p:nvSpPr>
          <p:cNvPr id="18" name="Rectangle 17">
            <a:extLst>
              <a:ext uri="{FF2B5EF4-FFF2-40B4-BE49-F238E27FC236}">
                <a16:creationId xmlns:a16="http://schemas.microsoft.com/office/drawing/2014/main" id="{400AE283-734D-5649-B01C-6A1AF9A15114}"/>
              </a:ext>
            </a:extLst>
          </p:cNvPr>
          <p:cNvSpPr/>
          <p:nvPr/>
        </p:nvSpPr>
        <p:spPr>
          <a:xfrm>
            <a:off x="1659750" y="3928594"/>
            <a:ext cx="5960132"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SIMPLIFY THE END-TO-END MACHINE LEARNING PROCESS</a:t>
            </a:r>
          </a:p>
        </p:txBody>
      </p:sp>
    </p:spTree>
    <p:extLst>
      <p:ext uri="{BB962C8B-B14F-4D97-AF65-F5344CB8AC3E}">
        <p14:creationId xmlns:p14="http://schemas.microsoft.com/office/powerpoint/2010/main" val="3092993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654850-65CF-0343-8028-392278BAC478}"/>
              </a:ext>
            </a:extLst>
          </p:cNvPr>
          <p:cNvGrpSpPr/>
          <p:nvPr/>
        </p:nvGrpSpPr>
        <p:grpSpPr>
          <a:xfrm>
            <a:off x="1020227" y="2016223"/>
            <a:ext cx="7154153" cy="1563509"/>
            <a:chOff x="184395" y="1940919"/>
            <a:chExt cx="8508102" cy="1859409"/>
          </a:xfrm>
        </p:grpSpPr>
        <p:sp>
          <p:nvSpPr>
            <p:cNvPr id="4" name="Fulfilment &amp;…">
              <a:extLst>
                <a:ext uri="{FF2B5EF4-FFF2-40B4-BE49-F238E27FC236}">
                  <a16:creationId xmlns:a16="http://schemas.microsoft.com/office/drawing/2014/main" id="{6170E015-8B4D-8D4B-BCA4-309C12481C3C}"/>
                </a:ext>
              </a:extLst>
            </p:cNvPr>
            <p:cNvSpPr txBox="1"/>
            <p:nvPr/>
          </p:nvSpPr>
          <p:spPr>
            <a:xfrm>
              <a:off x="571049"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Collect and prepare training data</a:t>
              </a:r>
            </a:p>
          </p:txBody>
        </p:sp>
        <p:sp>
          <p:nvSpPr>
            <p:cNvPr id="5" name="Fulfilment &amp;…">
              <a:extLst>
                <a:ext uri="{FF2B5EF4-FFF2-40B4-BE49-F238E27FC236}">
                  <a16:creationId xmlns:a16="http://schemas.microsoft.com/office/drawing/2014/main" id="{51F3908A-8798-D747-9E0D-036864296752}"/>
                </a:ext>
              </a:extLst>
            </p:cNvPr>
            <p:cNvSpPr txBox="1"/>
            <p:nvPr/>
          </p:nvSpPr>
          <p:spPr>
            <a:xfrm>
              <a:off x="1913766"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Choose and optimize your ML algorithm</a:t>
              </a:r>
            </a:p>
          </p:txBody>
        </p:sp>
        <p:sp>
          <p:nvSpPr>
            <p:cNvPr id="6" name="Fulfilment &amp;…">
              <a:extLst>
                <a:ext uri="{FF2B5EF4-FFF2-40B4-BE49-F238E27FC236}">
                  <a16:creationId xmlns:a16="http://schemas.microsoft.com/office/drawing/2014/main" id="{1F696A14-CC2B-E644-8567-BA3492557A9C}"/>
                </a:ext>
              </a:extLst>
            </p:cNvPr>
            <p:cNvSpPr txBox="1"/>
            <p:nvPr/>
          </p:nvSpPr>
          <p:spPr>
            <a:xfrm>
              <a:off x="3256483" y="3054719"/>
              <a:ext cx="1340822" cy="74560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Set up and manage environments for training</a:t>
              </a:r>
            </a:p>
          </p:txBody>
        </p:sp>
        <p:sp>
          <p:nvSpPr>
            <p:cNvPr id="7" name="Fulfilment &amp;…">
              <a:extLst>
                <a:ext uri="{FF2B5EF4-FFF2-40B4-BE49-F238E27FC236}">
                  <a16:creationId xmlns:a16="http://schemas.microsoft.com/office/drawing/2014/main" id="{A5F3B2C7-FED7-A340-A23A-4F440E012F4C}"/>
                </a:ext>
              </a:extLst>
            </p:cNvPr>
            <p:cNvSpPr txBox="1"/>
            <p:nvPr/>
          </p:nvSpPr>
          <p:spPr>
            <a:xfrm>
              <a:off x="4599200" y="3054719"/>
              <a:ext cx="1340822" cy="45278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Train and tune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(trial and error)</a:t>
              </a:r>
            </a:p>
          </p:txBody>
        </p:sp>
        <p:sp>
          <p:nvSpPr>
            <p:cNvPr id="8" name="Fulfilment &amp;…">
              <a:extLst>
                <a:ext uri="{FF2B5EF4-FFF2-40B4-BE49-F238E27FC236}">
                  <a16:creationId xmlns:a16="http://schemas.microsoft.com/office/drawing/2014/main" id="{1BA5E3BB-7052-2F47-8D57-F0F090BDED88}"/>
                </a:ext>
              </a:extLst>
            </p:cNvPr>
            <p:cNvSpPr txBox="1"/>
            <p:nvPr/>
          </p:nvSpPr>
          <p:spPr>
            <a:xfrm>
              <a:off x="5941916" y="3054719"/>
              <a:ext cx="1340822" cy="30638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Deploy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in production</a:t>
              </a:r>
            </a:p>
          </p:txBody>
        </p:sp>
        <p:sp>
          <p:nvSpPr>
            <p:cNvPr id="9" name="Fulfilment &amp;…">
              <a:extLst>
                <a:ext uri="{FF2B5EF4-FFF2-40B4-BE49-F238E27FC236}">
                  <a16:creationId xmlns:a16="http://schemas.microsoft.com/office/drawing/2014/main" id="{A7B95E7C-309E-A141-980E-03DB96659384}"/>
                </a:ext>
              </a:extLst>
            </p:cNvPr>
            <p:cNvSpPr txBox="1"/>
            <p:nvPr/>
          </p:nvSpPr>
          <p:spPr>
            <a:xfrm>
              <a:off x="7217593" y="3054719"/>
              <a:ext cx="1474904"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Scale and manage the production environment</a:t>
              </a:r>
            </a:p>
          </p:txBody>
        </p:sp>
        <p:grpSp>
          <p:nvGrpSpPr>
            <p:cNvPr id="10" name="Group 9">
              <a:extLst>
                <a:ext uri="{FF2B5EF4-FFF2-40B4-BE49-F238E27FC236}">
                  <a16:creationId xmlns:a16="http://schemas.microsoft.com/office/drawing/2014/main" id="{EDFB4043-2302-CA47-99D4-407D883879AF}"/>
                </a:ext>
              </a:extLst>
            </p:cNvPr>
            <p:cNvGrpSpPr/>
            <p:nvPr/>
          </p:nvGrpSpPr>
          <p:grpSpPr>
            <a:xfrm>
              <a:off x="184395" y="1940919"/>
              <a:ext cx="8508102" cy="1009950"/>
              <a:chOff x="279674" y="1914861"/>
              <a:chExt cx="8508102" cy="1009950"/>
            </a:xfrm>
          </p:grpSpPr>
          <p:sp>
            <p:nvSpPr>
              <p:cNvPr id="11" name="Rectangle 10">
                <a:extLst>
                  <a:ext uri="{FF2B5EF4-FFF2-40B4-BE49-F238E27FC236}">
                    <a16:creationId xmlns:a16="http://schemas.microsoft.com/office/drawing/2014/main" id="{C5B10B05-021A-F449-A43E-027732A1B0D1}"/>
                  </a:ext>
                </a:extLst>
              </p:cNvPr>
              <p:cNvSpPr/>
              <p:nvPr/>
            </p:nvSpPr>
            <p:spPr>
              <a:xfrm>
                <a:off x="279674" y="1914861"/>
                <a:ext cx="8508102" cy="1009950"/>
              </a:xfrm>
              <a:prstGeom prst="rect">
                <a:avLst/>
              </a:prstGeom>
              <a:solidFill>
                <a:srgbClr val="000000"/>
              </a:solidFill>
              <a:ln>
                <a:solidFill>
                  <a:srgbClr val="0C1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F7D973B-779F-A64E-B867-28EE5B2BD560}"/>
                  </a:ext>
                </a:extLst>
              </p:cNvPr>
              <p:cNvPicPr>
                <a:picLocks noChangeAspect="1"/>
              </p:cNvPicPr>
              <p:nvPr/>
            </p:nvPicPr>
            <p:blipFill>
              <a:blip r:embed="rId2"/>
              <a:stretch>
                <a:fillRect/>
              </a:stretch>
            </p:blipFill>
            <p:spPr>
              <a:xfrm>
                <a:off x="342634" y="1992428"/>
                <a:ext cx="1570183" cy="883228"/>
              </a:xfrm>
              <a:prstGeom prst="rect">
                <a:avLst/>
              </a:prstGeom>
            </p:spPr>
          </p:pic>
          <p:pic>
            <p:nvPicPr>
              <p:cNvPr id="13" name="Picture 12">
                <a:extLst>
                  <a:ext uri="{FF2B5EF4-FFF2-40B4-BE49-F238E27FC236}">
                    <a16:creationId xmlns:a16="http://schemas.microsoft.com/office/drawing/2014/main" id="{448FC7EF-813F-7C4B-937C-20345EB98FD0}"/>
                  </a:ext>
                </a:extLst>
              </p:cNvPr>
              <p:cNvPicPr>
                <a:picLocks noChangeAspect="1"/>
              </p:cNvPicPr>
              <p:nvPr/>
            </p:nvPicPr>
            <p:blipFill>
              <a:blip r:embed="rId2"/>
              <a:stretch>
                <a:fillRect/>
              </a:stretch>
            </p:blipFill>
            <p:spPr>
              <a:xfrm>
                <a:off x="1685352" y="1992428"/>
                <a:ext cx="1570183" cy="883228"/>
              </a:xfrm>
              <a:prstGeom prst="rect">
                <a:avLst/>
              </a:prstGeom>
            </p:spPr>
          </p:pic>
          <p:pic>
            <p:nvPicPr>
              <p:cNvPr id="14" name="Picture 13">
                <a:extLst>
                  <a:ext uri="{FF2B5EF4-FFF2-40B4-BE49-F238E27FC236}">
                    <a16:creationId xmlns:a16="http://schemas.microsoft.com/office/drawing/2014/main" id="{D0BD86E6-7FF5-484F-9F13-FE1077DCEE99}"/>
                  </a:ext>
                </a:extLst>
              </p:cNvPr>
              <p:cNvPicPr>
                <a:picLocks noChangeAspect="1"/>
              </p:cNvPicPr>
              <p:nvPr/>
            </p:nvPicPr>
            <p:blipFill>
              <a:blip r:embed="rId2"/>
              <a:stretch>
                <a:fillRect/>
              </a:stretch>
            </p:blipFill>
            <p:spPr>
              <a:xfrm>
                <a:off x="3073657" y="1992428"/>
                <a:ext cx="1570183" cy="883228"/>
              </a:xfrm>
              <a:prstGeom prst="rect">
                <a:avLst/>
              </a:prstGeom>
            </p:spPr>
          </p:pic>
          <p:pic>
            <p:nvPicPr>
              <p:cNvPr id="15" name="Picture 14">
                <a:extLst>
                  <a:ext uri="{FF2B5EF4-FFF2-40B4-BE49-F238E27FC236}">
                    <a16:creationId xmlns:a16="http://schemas.microsoft.com/office/drawing/2014/main" id="{8EB3A1BD-E813-DA4E-AD02-35EBA4D84894}"/>
                  </a:ext>
                </a:extLst>
              </p:cNvPr>
              <p:cNvPicPr>
                <a:picLocks noChangeAspect="1"/>
              </p:cNvPicPr>
              <p:nvPr/>
            </p:nvPicPr>
            <p:blipFill>
              <a:blip r:embed="rId2"/>
              <a:stretch>
                <a:fillRect/>
              </a:stretch>
            </p:blipFill>
            <p:spPr>
              <a:xfrm>
                <a:off x="4481021" y="2003708"/>
                <a:ext cx="1570183" cy="883228"/>
              </a:xfrm>
              <a:prstGeom prst="rect">
                <a:avLst/>
              </a:prstGeom>
            </p:spPr>
          </p:pic>
          <p:pic>
            <p:nvPicPr>
              <p:cNvPr id="16" name="Picture 15">
                <a:extLst>
                  <a:ext uri="{FF2B5EF4-FFF2-40B4-BE49-F238E27FC236}">
                    <a16:creationId xmlns:a16="http://schemas.microsoft.com/office/drawing/2014/main" id="{795FEBD9-AF27-044E-97BC-116E12E4B4AC}"/>
                  </a:ext>
                </a:extLst>
              </p:cNvPr>
              <p:cNvPicPr>
                <a:picLocks noChangeAspect="1"/>
              </p:cNvPicPr>
              <p:nvPr/>
            </p:nvPicPr>
            <p:blipFill>
              <a:blip r:embed="rId2"/>
              <a:stretch>
                <a:fillRect/>
              </a:stretch>
            </p:blipFill>
            <p:spPr>
              <a:xfrm>
                <a:off x="5804680" y="2014988"/>
                <a:ext cx="1570183" cy="883228"/>
              </a:xfrm>
              <a:prstGeom prst="rect">
                <a:avLst/>
              </a:prstGeom>
            </p:spPr>
          </p:pic>
          <p:pic>
            <p:nvPicPr>
              <p:cNvPr id="17" name="Picture 16">
                <a:extLst>
                  <a:ext uri="{FF2B5EF4-FFF2-40B4-BE49-F238E27FC236}">
                    <a16:creationId xmlns:a16="http://schemas.microsoft.com/office/drawing/2014/main" id="{6F1AAFF7-A1A9-EB4E-A329-0CED347FD3A3}"/>
                  </a:ext>
                </a:extLst>
              </p:cNvPr>
              <p:cNvPicPr>
                <a:picLocks noChangeAspect="1"/>
              </p:cNvPicPr>
              <p:nvPr/>
            </p:nvPicPr>
            <p:blipFill>
              <a:blip r:embed="rId2"/>
              <a:stretch>
                <a:fillRect/>
              </a:stretch>
            </p:blipFill>
            <p:spPr>
              <a:xfrm>
                <a:off x="7217593" y="1992428"/>
                <a:ext cx="1570183" cy="883228"/>
              </a:xfrm>
              <a:prstGeom prst="rect">
                <a:avLst/>
              </a:prstGeom>
            </p:spPr>
          </p:pic>
        </p:grpSp>
      </p:grpSp>
      <p:sp>
        <p:nvSpPr>
          <p:cNvPr id="18" name="Right Arrow 17">
            <a:extLst>
              <a:ext uri="{FF2B5EF4-FFF2-40B4-BE49-F238E27FC236}">
                <a16:creationId xmlns:a16="http://schemas.microsoft.com/office/drawing/2014/main" id="{3D136ECC-5C13-5840-B055-B78CCF8FD220}"/>
              </a:ext>
            </a:extLst>
          </p:cNvPr>
          <p:cNvSpPr/>
          <p:nvPr/>
        </p:nvSpPr>
        <p:spPr>
          <a:xfrm>
            <a:off x="-1737"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ulfilment &amp;…">
            <a:extLst>
              <a:ext uri="{FF2B5EF4-FFF2-40B4-BE49-F238E27FC236}">
                <a16:creationId xmlns:a16="http://schemas.microsoft.com/office/drawing/2014/main" id="{D1F5A945-4F7F-4448-8167-DB54D2D5F07F}"/>
              </a:ext>
            </a:extLst>
          </p:cNvPr>
          <p:cNvSpPr txBox="1"/>
          <p:nvPr/>
        </p:nvSpPr>
        <p:spPr>
          <a:xfrm>
            <a:off x="38494"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Business Need as a ML Problem</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sp>
        <p:nvSpPr>
          <p:cNvPr id="20" name="Right Arrow 19">
            <a:extLst>
              <a:ext uri="{FF2B5EF4-FFF2-40B4-BE49-F238E27FC236}">
                <a16:creationId xmlns:a16="http://schemas.microsoft.com/office/drawing/2014/main" id="{02689BB1-90D0-7943-9BFA-183A2A47FAA2}"/>
              </a:ext>
            </a:extLst>
          </p:cNvPr>
          <p:cNvSpPr/>
          <p:nvPr/>
        </p:nvSpPr>
        <p:spPr>
          <a:xfrm>
            <a:off x="8068980"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ulfilment &amp;…">
            <a:extLst>
              <a:ext uri="{FF2B5EF4-FFF2-40B4-BE49-F238E27FC236}">
                <a16:creationId xmlns:a16="http://schemas.microsoft.com/office/drawing/2014/main" id="{414B0CCD-D0FA-FE4A-8E12-A88DEBC2DB9C}"/>
              </a:ext>
            </a:extLst>
          </p:cNvPr>
          <p:cNvSpPr txBox="1"/>
          <p:nvPr/>
        </p:nvSpPr>
        <p:spPr>
          <a:xfrm>
            <a:off x="8109211"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Desired Business Outcome</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cxnSp>
        <p:nvCxnSpPr>
          <p:cNvPr id="22" name="Straight Arrow Connector 21">
            <a:extLst>
              <a:ext uri="{FF2B5EF4-FFF2-40B4-BE49-F238E27FC236}">
                <a16:creationId xmlns:a16="http://schemas.microsoft.com/office/drawing/2014/main" id="{0CF202F1-521C-7B40-963D-402EEAE51435}"/>
              </a:ext>
            </a:extLst>
          </p:cNvPr>
          <p:cNvCxnSpPr>
            <a:cxnSpLocks/>
          </p:cNvCxnSpPr>
          <p:nvPr/>
        </p:nvCxnSpPr>
        <p:spPr>
          <a:xfrm>
            <a:off x="1052513" y="3775934"/>
            <a:ext cx="717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92F94A2-172F-0A42-96FE-891C17B89AC6}"/>
              </a:ext>
            </a:extLst>
          </p:cNvPr>
          <p:cNvSpPr txBox="1"/>
          <p:nvPr/>
        </p:nvSpPr>
        <p:spPr>
          <a:xfrm>
            <a:off x="3184264" y="3958814"/>
            <a:ext cx="3296185" cy="369332"/>
          </a:xfrm>
          <a:prstGeom prst="rect">
            <a:avLst/>
          </a:prstGeom>
          <a:noFill/>
        </p:spPr>
        <p:txBody>
          <a:bodyPr wrap="square" rtlCol="0">
            <a:spAutoFit/>
          </a:bodyPr>
          <a:lstStyle/>
          <a:p>
            <a:endParaRPr lang="en-US" dirty="0">
              <a:solidFill>
                <a:schemeClr val="accent1"/>
              </a:solidFill>
            </a:endParaRPr>
          </a:p>
        </p:txBody>
      </p:sp>
      <p:sp>
        <p:nvSpPr>
          <p:cNvPr id="24" name="Rectangle 23">
            <a:extLst>
              <a:ext uri="{FF2B5EF4-FFF2-40B4-BE49-F238E27FC236}">
                <a16:creationId xmlns:a16="http://schemas.microsoft.com/office/drawing/2014/main" id="{C126EF87-AE33-0A4A-982D-50FB34691B88}"/>
              </a:ext>
            </a:extLst>
          </p:cNvPr>
          <p:cNvSpPr/>
          <p:nvPr/>
        </p:nvSpPr>
        <p:spPr>
          <a:xfrm>
            <a:off x="1659750" y="3928594"/>
            <a:ext cx="5960132"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SIMPLIFY THE END-TO-END MACHINE LEARNING PROCESS</a:t>
            </a:r>
          </a:p>
        </p:txBody>
      </p:sp>
      <p:sp>
        <p:nvSpPr>
          <p:cNvPr id="25" name="Rectangle 24">
            <a:extLst>
              <a:ext uri="{FF2B5EF4-FFF2-40B4-BE49-F238E27FC236}">
                <a16:creationId xmlns:a16="http://schemas.microsoft.com/office/drawing/2014/main" id="{5805A129-45C4-064A-BDCF-EC2801A651E5}"/>
              </a:ext>
            </a:extLst>
          </p:cNvPr>
          <p:cNvSpPr/>
          <p:nvPr/>
        </p:nvSpPr>
        <p:spPr>
          <a:xfrm>
            <a:off x="1253274" y="1903889"/>
            <a:ext cx="1206768" cy="1650833"/>
          </a:xfrm>
          <a:prstGeom prst="rect">
            <a:avLst/>
          </a:prstGeom>
          <a:noFill/>
          <a:ln w="22225">
            <a:solidFill>
              <a:srgbClr val="FFA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2CCE686A-C411-3749-A57E-123E6A718835}"/>
              </a:ext>
            </a:extLst>
          </p:cNvPr>
          <p:cNvSpPr txBox="1"/>
          <p:nvPr/>
        </p:nvSpPr>
        <p:spPr>
          <a:xfrm>
            <a:off x="1371457" y="457619"/>
            <a:ext cx="2177170" cy="954107"/>
          </a:xfrm>
          <a:prstGeom prst="rect">
            <a:avLst/>
          </a:prstGeom>
          <a:noFill/>
        </p:spPr>
        <p:txBody>
          <a:bodyPr wrap="square" rtlCol="0">
            <a:spAutoFit/>
          </a:bodyPr>
          <a:lstStyle/>
          <a:p>
            <a:r>
              <a:rPr lang="en-US" sz="1400" b="1" dirty="0">
                <a:solidFill>
                  <a:srgbClr val="FFA100"/>
                </a:solidFill>
                <a:latin typeface="+mj-lt"/>
              </a:rPr>
              <a:t>Lab 1: </a:t>
            </a:r>
            <a:r>
              <a:rPr lang="en-US" sz="1400" dirty="0">
                <a:solidFill>
                  <a:schemeClr val="bg1"/>
                </a:solidFill>
                <a:latin typeface="+mj-lt"/>
              </a:rPr>
              <a:t>Managing a high </a:t>
            </a:r>
            <a:r>
              <a:rPr lang="en-US" sz="1400" b="1" dirty="0">
                <a:solidFill>
                  <a:srgbClr val="FFA100"/>
                </a:solidFill>
                <a:latin typeface="+mj-lt"/>
              </a:rPr>
              <a:t>quality</a:t>
            </a:r>
            <a:r>
              <a:rPr lang="en-US" sz="1400" dirty="0">
                <a:solidFill>
                  <a:srgbClr val="FFA100"/>
                </a:solidFill>
                <a:latin typeface="+mj-lt"/>
              </a:rPr>
              <a:t> </a:t>
            </a:r>
            <a:r>
              <a:rPr lang="en-US" sz="1400" dirty="0">
                <a:solidFill>
                  <a:schemeClr val="bg1"/>
                </a:solidFill>
                <a:latin typeface="+mj-lt"/>
              </a:rPr>
              <a:t>training</a:t>
            </a:r>
            <a:r>
              <a:rPr lang="en-US" sz="1400" dirty="0">
                <a:solidFill>
                  <a:srgbClr val="FFA100"/>
                </a:solidFill>
                <a:latin typeface="+mj-lt"/>
              </a:rPr>
              <a:t> </a:t>
            </a:r>
            <a:r>
              <a:rPr lang="en-US" sz="1400" dirty="0">
                <a:solidFill>
                  <a:schemeClr val="bg1"/>
                </a:solidFill>
                <a:latin typeface="+mj-lt"/>
              </a:rPr>
              <a:t>set at </a:t>
            </a:r>
            <a:r>
              <a:rPr lang="en-US" sz="1400" b="1" dirty="0">
                <a:solidFill>
                  <a:srgbClr val="FFA100"/>
                </a:solidFill>
                <a:latin typeface="+mj-lt"/>
              </a:rPr>
              <a:t>scale </a:t>
            </a:r>
            <a:r>
              <a:rPr lang="en-US" sz="1400" dirty="0">
                <a:solidFill>
                  <a:schemeClr val="bg1"/>
                </a:solidFill>
                <a:latin typeface="+mj-lt"/>
              </a:rPr>
              <a:t>using </a:t>
            </a:r>
            <a:r>
              <a:rPr lang="en-US" sz="1400" b="1" dirty="0">
                <a:solidFill>
                  <a:schemeClr val="bg1"/>
                </a:solidFill>
                <a:latin typeface="+mj-lt"/>
              </a:rPr>
              <a:t>SageMaker </a:t>
            </a:r>
            <a:r>
              <a:rPr lang="en-US" sz="1400" b="1" dirty="0" err="1">
                <a:solidFill>
                  <a:schemeClr val="bg1"/>
                </a:solidFill>
                <a:latin typeface="+mj-lt"/>
              </a:rPr>
              <a:t>GroundTruth</a:t>
            </a:r>
            <a:endParaRPr lang="en-US" sz="1400" b="1" dirty="0">
              <a:solidFill>
                <a:schemeClr val="bg1"/>
              </a:solidFill>
              <a:latin typeface="+mj-lt"/>
            </a:endParaRPr>
          </a:p>
        </p:txBody>
      </p:sp>
      <p:cxnSp>
        <p:nvCxnSpPr>
          <p:cNvPr id="27" name="Straight Connector 26">
            <a:extLst>
              <a:ext uri="{FF2B5EF4-FFF2-40B4-BE49-F238E27FC236}">
                <a16:creationId xmlns:a16="http://schemas.microsoft.com/office/drawing/2014/main" id="{150CCA2D-5A29-644F-A641-EF2D4AA45DA5}"/>
              </a:ext>
            </a:extLst>
          </p:cNvPr>
          <p:cNvCxnSpPr>
            <a:cxnSpLocks/>
          </p:cNvCxnSpPr>
          <p:nvPr/>
        </p:nvCxnSpPr>
        <p:spPr>
          <a:xfrm flipV="1">
            <a:off x="1909074" y="1463909"/>
            <a:ext cx="0" cy="552314"/>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460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654850-65CF-0343-8028-392278BAC478}"/>
              </a:ext>
            </a:extLst>
          </p:cNvPr>
          <p:cNvGrpSpPr/>
          <p:nvPr/>
        </p:nvGrpSpPr>
        <p:grpSpPr>
          <a:xfrm>
            <a:off x="1020227" y="2016223"/>
            <a:ext cx="7154153" cy="1563509"/>
            <a:chOff x="184395" y="1940919"/>
            <a:chExt cx="8508102" cy="1859409"/>
          </a:xfrm>
        </p:grpSpPr>
        <p:sp>
          <p:nvSpPr>
            <p:cNvPr id="4" name="Fulfilment &amp;…">
              <a:extLst>
                <a:ext uri="{FF2B5EF4-FFF2-40B4-BE49-F238E27FC236}">
                  <a16:creationId xmlns:a16="http://schemas.microsoft.com/office/drawing/2014/main" id="{6170E015-8B4D-8D4B-BCA4-309C12481C3C}"/>
                </a:ext>
              </a:extLst>
            </p:cNvPr>
            <p:cNvSpPr txBox="1"/>
            <p:nvPr/>
          </p:nvSpPr>
          <p:spPr>
            <a:xfrm>
              <a:off x="571049"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Collect and prepare training data</a:t>
              </a:r>
            </a:p>
          </p:txBody>
        </p:sp>
        <p:sp>
          <p:nvSpPr>
            <p:cNvPr id="5" name="Fulfilment &amp;…">
              <a:extLst>
                <a:ext uri="{FF2B5EF4-FFF2-40B4-BE49-F238E27FC236}">
                  <a16:creationId xmlns:a16="http://schemas.microsoft.com/office/drawing/2014/main" id="{51F3908A-8798-D747-9E0D-036864296752}"/>
                </a:ext>
              </a:extLst>
            </p:cNvPr>
            <p:cNvSpPr txBox="1"/>
            <p:nvPr/>
          </p:nvSpPr>
          <p:spPr>
            <a:xfrm>
              <a:off x="1913766"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Choose and optimize your ML algorithm</a:t>
              </a:r>
            </a:p>
          </p:txBody>
        </p:sp>
        <p:sp>
          <p:nvSpPr>
            <p:cNvPr id="6" name="Fulfilment &amp;…">
              <a:extLst>
                <a:ext uri="{FF2B5EF4-FFF2-40B4-BE49-F238E27FC236}">
                  <a16:creationId xmlns:a16="http://schemas.microsoft.com/office/drawing/2014/main" id="{1F696A14-CC2B-E644-8567-BA3492557A9C}"/>
                </a:ext>
              </a:extLst>
            </p:cNvPr>
            <p:cNvSpPr txBox="1"/>
            <p:nvPr/>
          </p:nvSpPr>
          <p:spPr>
            <a:xfrm>
              <a:off x="3256483" y="3054719"/>
              <a:ext cx="1340822" cy="74560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Set up and manage environments for training</a:t>
              </a:r>
            </a:p>
          </p:txBody>
        </p:sp>
        <p:sp>
          <p:nvSpPr>
            <p:cNvPr id="7" name="Fulfilment &amp;…">
              <a:extLst>
                <a:ext uri="{FF2B5EF4-FFF2-40B4-BE49-F238E27FC236}">
                  <a16:creationId xmlns:a16="http://schemas.microsoft.com/office/drawing/2014/main" id="{A5F3B2C7-FED7-A340-A23A-4F440E012F4C}"/>
                </a:ext>
              </a:extLst>
            </p:cNvPr>
            <p:cNvSpPr txBox="1"/>
            <p:nvPr/>
          </p:nvSpPr>
          <p:spPr>
            <a:xfrm>
              <a:off x="4599200" y="3054719"/>
              <a:ext cx="1340822" cy="45278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Train and tune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(trial and error)</a:t>
              </a:r>
            </a:p>
          </p:txBody>
        </p:sp>
        <p:sp>
          <p:nvSpPr>
            <p:cNvPr id="8" name="Fulfilment &amp;…">
              <a:extLst>
                <a:ext uri="{FF2B5EF4-FFF2-40B4-BE49-F238E27FC236}">
                  <a16:creationId xmlns:a16="http://schemas.microsoft.com/office/drawing/2014/main" id="{1BA5E3BB-7052-2F47-8D57-F0F090BDED88}"/>
                </a:ext>
              </a:extLst>
            </p:cNvPr>
            <p:cNvSpPr txBox="1"/>
            <p:nvPr/>
          </p:nvSpPr>
          <p:spPr>
            <a:xfrm>
              <a:off x="5941916" y="3054719"/>
              <a:ext cx="1340822" cy="30638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Deploy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in production</a:t>
              </a:r>
            </a:p>
          </p:txBody>
        </p:sp>
        <p:sp>
          <p:nvSpPr>
            <p:cNvPr id="9" name="Fulfilment &amp;…">
              <a:extLst>
                <a:ext uri="{FF2B5EF4-FFF2-40B4-BE49-F238E27FC236}">
                  <a16:creationId xmlns:a16="http://schemas.microsoft.com/office/drawing/2014/main" id="{A7B95E7C-309E-A141-980E-03DB96659384}"/>
                </a:ext>
              </a:extLst>
            </p:cNvPr>
            <p:cNvSpPr txBox="1"/>
            <p:nvPr/>
          </p:nvSpPr>
          <p:spPr>
            <a:xfrm>
              <a:off x="7217593" y="3054719"/>
              <a:ext cx="1474904"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Scale and manage the production environment</a:t>
              </a:r>
            </a:p>
          </p:txBody>
        </p:sp>
        <p:grpSp>
          <p:nvGrpSpPr>
            <p:cNvPr id="10" name="Group 9">
              <a:extLst>
                <a:ext uri="{FF2B5EF4-FFF2-40B4-BE49-F238E27FC236}">
                  <a16:creationId xmlns:a16="http://schemas.microsoft.com/office/drawing/2014/main" id="{EDFB4043-2302-CA47-99D4-407D883879AF}"/>
                </a:ext>
              </a:extLst>
            </p:cNvPr>
            <p:cNvGrpSpPr/>
            <p:nvPr/>
          </p:nvGrpSpPr>
          <p:grpSpPr>
            <a:xfrm>
              <a:off x="184395" y="1940919"/>
              <a:ext cx="8508102" cy="1009950"/>
              <a:chOff x="279674" y="1914861"/>
              <a:chExt cx="8508102" cy="1009950"/>
            </a:xfrm>
          </p:grpSpPr>
          <p:sp>
            <p:nvSpPr>
              <p:cNvPr id="11" name="Rectangle 10">
                <a:extLst>
                  <a:ext uri="{FF2B5EF4-FFF2-40B4-BE49-F238E27FC236}">
                    <a16:creationId xmlns:a16="http://schemas.microsoft.com/office/drawing/2014/main" id="{C5B10B05-021A-F449-A43E-027732A1B0D1}"/>
                  </a:ext>
                </a:extLst>
              </p:cNvPr>
              <p:cNvSpPr/>
              <p:nvPr/>
            </p:nvSpPr>
            <p:spPr>
              <a:xfrm>
                <a:off x="279674" y="1914861"/>
                <a:ext cx="8508102" cy="1009950"/>
              </a:xfrm>
              <a:prstGeom prst="rect">
                <a:avLst/>
              </a:prstGeom>
              <a:solidFill>
                <a:srgbClr val="000000"/>
              </a:solidFill>
              <a:ln>
                <a:solidFill>
                  <a:srgbClr val="0C1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F7D973B-779F-A64E-B867-28EE5B2BD560}"/>
                  </a:ext>
                </a:extLst>
              </p:cNvPr>
              <p:cNvPicPr>
                <a:picLocks noChangeAspect="1"/>
              </p:cNvPicPr>
              <p:nvPr/>
            </p:nvPicPr>
            <p:blipFill>
              <a:blip r:embed="rId2"/>
              <a:stretch>
                <a:fillRect/>
              </a:stretch>
            </p:blipFill>
            <p:spPr>
              <a:xfrm>
                <a:off x="342634" y="1992428"/>
                <a:ext cx="1570183" cy="883228"/>
              </a:xfrm>
              <a:prstGeom prst="rect">
                <a:avLst/>
              </a:prstGeom>
            </p:spPr>
          </p:pic>
          <p:pic>
            <p:nvPicPr>
              <p:cNvPr id="13" name="Picture 12">
                <a:extLst>
                  <a:ext uri="{FF2B5EF4-FFF2-40B4-BE49-F238E27FC236}">
                    <a16:creationId xmlns:a16="http://schemas.microsoft.com/office/drawing/2014/main" id="{448FC7EF-813F-7C4B-937C-20345EB98FD0}"/>
                  </a:ext>
                </a:extLst>
              </p:cNvPr>
              <p:cNvPicPr>
                <a:picLocks noChangeAspect="1"/>
              </p:cNvPicPr>
              <p:nvPr/>
            </p:nvPicPr>
            <p:blipFill>
              <a:blip r:embed="rId2"/>
              <a:stretch>
                <a:fillRect/>
              </a:stretch>
            </p:blipFill>
            <p:spPr>
              <a:xfrm>
                <a:off x="1685352" y="1992428"/>
                <a:ext cx="1570183" cy="883228"/>
              </a:xfrm>
              <a:prstGeom prst="rect">
                <a:avLst/>
              </a:prstGeom>
            </p:spPr>
          </p:pic>
          <p:pic>
            <p:nvPicPr>
              <p:cNvPr id="14" name="Picture 13">
                <a:extLst>
                  <a:ext uri="{FF2B5EF4-FFF2-40B4-BE49-F238E27FC236}">
                    <a16:creationId xmlns:a16="http://schemas.microsoft.com/office/drawing/2014/main" id="{D0BD86E6-7FF5-484F-9F13-FE1077DCEE99}"/>
                  </a:ext>
                </a:extLst>
              </p:cNvPr>
              <p:cNvPicPr>
                <a:picLocks noChangeAspect="1"/>
              </p:cNvPicPr>
              <p:nvPr/>
            </p:nvPicPr>
            <p:blipFill>
              <a:blip r:embed="rId2"/>
              <a:stretch>
                <a:fillRect/>
              </a:stretch>
            </p:blipFill>
            <p:spPr>
              <a:xfrm>
                <a:off x="3073657" y="1992428"/>
                <a:ext cx="1570183" cy="883228"/>
              </a:xfrm>
              <a:prstGeom prst="rect">
                <a:avLst/>
              </a:prstGeom>
            </p:spPr>
          </p:pic>
          <p:pic>
            <p:nvPicPr>
              <p:cNvPr id="15" name="Picture 14">
                <a:extLst>
                  <a:ext uri="{FF2B5EF4-FFF2-40B4-BE49-F238E27FC236}">
                    <a16:creationId xmlns:a16="http://schemas.microsoft.com/office/drawing/2014/main" id="{8EB3A1BD-E813-DA4E-AD02-35EBA4D84894}"/>
                  </a:ext>
                </a:extLst>
              </p:cNvPr>
              <p:cNvPicPr>
                <a:picLocks noChangeAspect="1"/>
              </p:cNvPicPr>
              <p:nvPr/>
            </p:nvPicPr>
            <p:blipFill>
              <a:blip r:embed="rId2"/>
              <a:stretch>
                <a:fillRect/>
              </a:stretch>
            </p:blipFill>
            <p:spPr>
              <a:xfrm>
                <a:off x="4481021" y="2003708"/>
                <a:ext cx="1570183" cy="883228"/>
              </a:xfrm>
              <a:prstGeom prst="rect">
                <a:avLst/>
              </a:prstGeom>
            </p:spPr>
          </p:pic>
          <p:pic>
            <p:nvPicPr>
              <p:cNvPr id="16" name="Picture 15">
                <a:extLst>
                  <a:ext uri="{FF2B5EF4-FFF2-40B4-BE49-F238E27FC236}">
                    <a16:creationId xmlns:a16="http://schemas.microsoft.com/office/drawing/2014/main" id="{795FEBD9-AF27-044E-97BC-116E12E4B4AC}"/>
                  </a:ext>
                </a:extLst>
              </p:cNvPr>
              <p:cNvPicPr>
                <a:picLocks noChangeAspect="1"/>
              </p:cNvPicPr>
              <p:nvPr/>
            </p:nvPicPr>
            <p:blipFill>
              <a:blip r:embed="rId2"/>
              <a:stretch>
                <a:fillRect/>
              </a:stretch>
            </p:blipFill>
            <p:spPr>
              <a:xfrm>
                <a:off x="5804680" y="2014988"/>
                <a:ext cx="1570183" cy="883228"/>
              </a:xfrm>
              <a:prstGeom prst="rect">
                <a:avLst/>
              </a:prstGeom>
            </p:spPr>
          </p:pic>
          <p:pic>
            <p:nvPicPr>
              <p:cNvPr id="17" name="Picture 16">
                <a:extLst>
                  <a:ext uri="{FF2B5EF4-FFF2-40B4-BE49-F238E27FC236}">
                    <a16:creationId xmlns:a16="http://schemas.microsoft.com/office/drawing/2014/main" id="{6F1AAFF7-A1A9-EB4E-A329-0CED347FD3A3}"/>
                  </a:ext>
                </a:extLst>
              </p:cNvPr>
              <p:cNvPicPr>
                <a:picLocks noChangeAspect="1"/>
              </p:cNvPicPr>
              <p:nvPr/>
            </p:nvPicPr>
            <p:blipFill>
              <a:blip r:embed="rId2"/>
              <a:stretch>
                <a:fillRect/>
              </a:stretch>
            </p:blipFill>
            <p:spPr>
              <a:xfrm>
                <a:off x="7217593" y="1992428"/>
                <a:ext cx="1570183" cy="883228"/>
              </a:xfrm>
              <a:prstGeom prst="rect">
                <a:avLst/>
              </a:prstGeom>
            </p:spPr>
          </p:pic>
        </p:grpSp>
      </p:grpSp>
      <p:sp>
        <p:nvSpPr>
          <p:cNvPr id="18" name="Right Arrow 17">
            <a:extLst>
              <a:ext uri="{FF2B5EF4-FFF2-40B4-BE49-F238E27FC236}">
                <a16:creationId xmlns:a16="http://schemas.microsoft.com/office/drawing/2014/main" id="{3D136ECC-5C13-5840-B055-B78CCF8FD220}"/>
              </a:ext>
            </a:extLst>
          </p:cNvPr>
          <p:cNvSpPr/>
          <p:nvPr/>
        </p:nvSpPr>
        <p:spPr>
          <a:xfrm>
            <a:off x="-1737"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ulfilment &amp;…">
            <a:extLst>
              <a:ext uri="{FF2B5EF4-FFF2-40B4-BE49-F238E27FC236}">
                <a16:creationId xmlns:a16="http://schemas.microsoft.com/office/drawing/2014/main" id="{D1F5A945-4F7F-4448-8167-DB54D2D5F07F}"/>
              </a:ext>
            </a:extLst>
          </p:cNvPr>
          <p:cNvSpPr txBox="1"/>
          <p:nvPr/>
        </p:nvSpPr>
        <p:spPr>
          <a:xfrm>
            <a:off x="38494"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Business Need as a ML Problem</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sp>
        <p:nvSpPr>
          <p:cNvPr id="20" name="Right Arrow 19">
            <a:extLst>
              <a:ext uri="{FF2B5EF4-FFF2-40B4-BE49-F238E27FC236}">
                <a16:creationId xmlns:a16="http://schemas.microsoft.com/office/drawing/2014/main" id="{02689BB1-90D0-7943-9BFA-183A2A47FAA2}"/>
              </a:ext>
            </a:extLst>
          </p:cNvPr>
          <p:cNvSpPr/>
          <p:nvPr/>
        </p:nvSpPr>
        <p:spPr>
          <a:xfrm>
            <a:off x="8068980"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ulfilment &amp;…">
            <a:extLst>
              <a:ext uri="{FF2B5EF4-FFF2-40B4-BE49-F238E27FC236}">
                <a16:creationId xmlns:a16="http://schemas.microsoft.com/office/drawing/2014/main" id="{414B0CCD-D0FA-FE4A-8E12-A88DEBC2DB9C}"/>
              </a:ext>
            </a:extLst>
          </p:cNvPr>
          <p:cNvSpPr txBox="1"/>
          <p:nvPr/>
        </p:nvSpPr>
        <p:spPr>
          <a:xfrm>
            <a:off x="8109211"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Desired Business Outcome</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cxnSp>
        <p:nvCxnSpPr>
          <p:cNvPr id="22" name="Straight Arrow Connector 21">
            <a:extLst>
              <a:ext uri="{FF2B5EF4-FFF2-40B4-BE49-F238E27FC236}">
                <a16:creationId xmlns:a16="http://schemas.microsoft.com/office/drawing/2014/main" id="{0CF202F1-521C-7B40-963D-402EEAE51435}"/>
              </a:ext>
            </a:extLst>
          </p:cNvPr>
          <p:cNvCxnSpPr>
            <a:cxnSpLocks/>
          </p:cNvCxnSpPr>
          <p:nvPr/>
        </p:nvCxnSpPr>
        <p:spPr>
          <a:xfrm>
            <a:off x="1052513" y="3775934"/>
            <a:ext cx="717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92F94A2-172F-0A42-96FE-891C17B89AC6}"/>
              </a:ext>
            </a:extLst>
          </p:cNvPr>
          <p:cNvSpPr txBox="1"/>
          <p:nvPr/>
        </p:nvSpPr>
        <p:spPr>
          <a:xfrm>
            <a:off x="3184264" y="3958814"/>
            <a:ext cx="3296185" cy="369332"/>
          </a:xfrm>
          <a:prstGeom prst="rect">
            <a:avLst/>
          </a:prstGeom>
          <a:noFill/>
        </p:spPr>
        <p:txBody>
          <a:bodyPr wrap="square" rtlCol="0">
            <a:spAutoFit/>
          </a:bodyPr>
          <a:lstStyle/>
          <a:p>
            <a:endParaRPr lang="en-US" dirty="0">
              <a:solidFill>
                <a:schemeClr val="accent1"/>
              </a:solidFill>
            </a:endParaRPr>
          </a:p>
        </p:txBody>
      </p:sp>
      <p:sp>
        <p:nvSpPr>
          <p:cNvPr id="24" name="Rectangle 23">
            <a:extLst>
              <a:ext uri="{FF2B5EF4-FFF2-40B4-BE49-F238E27FC236}">
                <a16:creationId xmlns:a16="http://schemas.microsoft.com/office/drawing/2014/main" id="{C126EF87-AE33-0A4A-982D-50FB34691B88}"/>
              </a:ext>
            </a:extLst>
          </p:cNvPr>
          <p:cNvSpPr/>
          <p:nvPr/>
        </p:nvSpPr>
        <p:spPr>
          <a:xfrm>
            <a:off x="1659750" y="3928594"/>
            <a:ext cx="5960132"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SIMPLIFY THE END-TO-END MACHINE LEARNING PROCESS</a:t>
            </a:r>
          </a:p>
        </p:txBody>
      </p:sp>
      <p:cxnSp>
        <p:nvCxnSpPr>
          <p:cNvPr id="27" name="Straight Connector 26">
            <a:extLst>
              <a:ext uri="{FF2B5EF4-FFF2-40B4-BE49-F238E27FC236}">
                <a16:creationId xmlns:a16="http://schemas.microsoft.com/office/drawing/2014/main" id="{150CCA2D-5A29-644F-A641-EF2D4AA45DA5}"/>
              </a:ext>
            </a:extLst>
          </p:cNvPr>
          <p:cNvCxnSpPr>
            <a:cxnSpLocks/>
          </p:cNvCxnSpPr>
          <p:nvPr/>
        </p:nvCxnSpPr>
        <p:spPr>
          <a:xfrm flipV="1">
            <a:off x="4712095" y="1416064"/>
            <a:ext cx="0" cy="552314"/>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8395DAF-FACE-894C-996A-B5FB7D57C0BC}"/>
              </a:ext>
            </a:extLst>
          </p:cNvPr>
          <p:cNvSpPr/>
          <p:nvPr/>
        </p:nvSpPr>
        <p:spPr>
          <a:xfrm>
            <a:off x="2433709" y="1900812"/>
            <a:ext cx="5675502" cy="1650833"/>
          </a:xfrm>
          <a:prstGeom prst="rect">
            <a:avLst/>
          </a:prstGeom>
          <a:noFill/>
          <a:ln w="22225">
            <a:solidFill>
              <a:srgbClr val="FFA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01B9F6F7-2719-FA45-AE52-35DE4B188417}"/>
              </a:ext>
            </a:extLst>
          </p:cNvPr>
          <p:cNvSpPr txBox="1"/>
          <p:nvPr/>
        </p:nvSpPr>
        <p:spPr>
          <a:xfrm>
            <a:off x="3522520" y="420624"/>
            <a:ext cx="2177170" cy="954107"/>
          </a:xfrm>
          <a:prstGeom prst="rect">
            <a:avLst/>
          </a:prstGeom>
          <a:noFill/>
        </p:spPr>
        <p:txBody>
          <a:bodyPr wrap="square" rtlCol="0">
            <a:spAutoFit/>
          </a:bodyPr>
          <a:lstStyle/>
          <a:p>
            <a:r>
              <a:rPr lang="en-US" sz="1400" b="1" dirty="0">
                <a:solidFill>
                  <a:srgbClr val="FFA100"/>
                </a:solidFill>
                <a:latin typeface="+mj-lt"/>
              </a:rPr>
              <a:t>Lab 2: </a:t>
            </a:r>
            <a:r>
              <a:rPr lang="en-US" sz="1400" dirty="0">
                <a:solidFill>
                  <a:schemeClr val="bg1"/>
                </a:solidFill>
                <a:latin typeface="+mj-lt"/>
              </a:rPr>
              <a:t>Train, tune and deploy a custom object detector (</a:t>
            </a:r>
            <a:r>
              <a:rPr lang="en-US" sz="1400" b="1" dirty="0">
                <a:solidFill>
                  <a:schemeClr val="bg1"/>
                </a:solidFill>
                <a:latin typeface="+mj-lt"/>
              </a:rPr>
              <a:t>SSD</a:t>
            </a:r>
            <a:r>
              <a:rPr lang="en-US" sz="1400" dirty="0">
                <a:solidFill>
                  <a:schemeClr val="bg1"/>
                </a:solidFill>
                <a:latin typeface="+mj-lt"/>
              </a:rPr>
              <a:t>) with </a:t>
            </a:r>
            <a:r>
              <a:rPr lang="en-US" sz="1400" b="1" dirty="0">
                <a:solidFill>
                  <a:schemeClr val="accent1"/>
                </a:solidFill>
                <a:latin typeface="+mj-lt"/>
              </a:rPr>
              <a:t>zero coding</a:t>
            </a:r>
            <a:r>
              <a:rPr lang="en-US" sz="1400" dirty="0">
                <a:solidFill>
                  <a:schemeClr val="bg1"/>
                </a:solidFill>
                <a:latin typeface="+mj-lt"/>
              </a:rPr>
              <a:t>. </a:t>
            </a:r>
            <a:endParaRPr lang="en-US" sz="1400" b="1" dirty="0">
              <a:solidFill>
                <a:schemeClr val="bg1"/>
              </a:solidFill>
              <a:latin typeface="+mj-lt"/>
            </a:endParaRPr>
          </a:p>
        </p:txBody>
      </p:sp>
    </p:spTree>
    <p:extLst>
      <p:ext uri="{BB962C8B-B14F-4D97-AF65-F5344CB8AC3E}">
        <p14:creationId xmlns:p14="http://schemas.microsoft.com/office/powerpoint/2010/main" val="2748837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654850-65CF-0343-8028-392278BAC478}"/>
              </a:ext>
            </a:extLst>
          </p:cNvPr>
          <p:cNvGrpSpPr/>
          <p:nvPr/>
        </p:nvGrpSpPr>
        <p:grpSpPr>
          <a:xfrm>
            <a:off x="1020227" y="2016223"/>
            <a:ext cx="7154153" cy="1563509"/>
            <a:chOff x="184395" y="1940919"/>
            <a:chExt cx="8508102" cy="1859409"/>
          </a:xfrm>
        </p:grpSpPr>
        <p:sp>
          <p:nvSpPr>
            <p:cNvPr id="4" name="Fulfilment &amp;…">
              <a:extLst>
                <a:ext uri="{FF2B5EF4-FFF2-40B4-BE49-F238E27FC236}">
                  <a16:creationId xmlns:a16="http://schemas.microsoft.com/office/drawing/2014/main" id="{6170E015-8B4D-8D4B-BCA4-309C12481C3C}"/>
                </a:ext>
              </a:extLst>
            </p:cNvPr>
            <p:cNvSpPr txBox="1"/>
            <p:nvPr/>
          </p:nvSpPr>
          <p:spPr>
            <a:xfrm>
              <a:off x="571049"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Collect and prepare training data</a:t>
              </a:r>
            </a:p>
          </p:txBody>
        </p:sp>
        <p:sp>
          <p:nvSpPr>
            <p:cNvPr id="5" name="Fulfilment &amp;…">
              <a:extLst>
                <a:ext uri="{FF2B5EF4-FFF2-40B4-BE49-F238E27FC236}">
                  <a16:creationId xmlns:a16="http://schemas.microsoft.com/office/drawing/2014/main" id="{51F3908A-8798-D747-9E0D-036864296752}"/>
                </a:ext>
              </a:extLst>
            </p:cNvPr>
            <p:cNvSpPr txBox="1"/>
            <p:nvPr/>
          </p:nvSpPr>
          <p:spPr>
            <a:xfrm>
              <a:off x="1913766"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Choose and optimize your ML algorithm</a:t>
              </a:r>
            </a:p>
          </p:txBody>
        </p:sp>
        <p:sp>
          <p:nvSpPr>
            <p:cNvPr id="6" name="Fulfilment &amp;…">
              <a:extLst>
                <a:ext uri="{FF2B5EF4-FFF2-40B4-BE49-F238E27FC236}">
                  <a16:creationId xmlns:a16="http://schemas.microsoft.com/office/drawing/2014/main" id="{1F696A14-CC2B-E644-8567-BA3492557A9C}"/>
                </a:ext>
              </a:extLst>
            </p:cNvPr>
            <p:cNvSpPr txBox="1"/>
            <p:nvPr/>
          </p:nvSpPr>
          <p:spPr>
            <a:xfrm>
              <a:off x="3256483" y="3054719"/>
              <a:ext cx="1340822" cy="74560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Set up and manage environments for training</a:t>
              </a:r>
            </a:p>
          </p:txBody>
        </p:sp>
        <p:sp>
          <p:nvSpPr>
            <p:cNvPr id="7" name="Fulfilment &amp;…">
              <a:extLst>
                <a:ext uri="{FF2B5EF4-FFF2-40B4-BE49-F238E27FC236}">
                  <a16:creationId xmlns:a16="http://schemas.microsoft.com/office/drawing/2014/main" id="{A5F3B2C7-FED7-A340-A23A-4F440E012F4C}"/>
                </a:ext>
              </a:extLst>
            </p:cNvPr>
            <p:cNvSpPr txBox="1"/>
            <p:nvPr/>
          </p:nvSpPr>
          <p:spPr>
            <a:xfrm>
              <a:off x="4599200" y="3054719"/>
              <a:ext cx="1340822" cy="45278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Train and tune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(trial and error)</a:t>
              </a:r>
            </a:p>
          </p:txBody>
        </p:sp>
        <p:sp>
          <p:nvSpPr>
            <p:cNvPr id="8" name="Fulfilment &amp;…">
              <a:extLst>
                <a:ext uri="{FF2B5EF4-FFF2-40B4-BE49-F238E27FC236}">
                  <a16:creationId xmlns:a16="http://schemas.microsoft.com/office/drawing/2014/main" id="{1BA5E3BB-7052-2F47-8D57-F0F090BDED88}"/>
                </a:ext>
              </a:extLst>
            </p:cNvPr>
            <p:cNvSpPr txBox="1"/>
            <p:nvPr/>
          </p:nvSpPr>
          <p:spPr>
            <a:xfrm>
              <a:off x="5941916" y="3054719"/>
              <a:ext cx="1340822" cy="30638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Deploy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in production</a:t>
              </a:r>
            </a:p>
          </p:txBody>
        </p:sp>
        <p:sp>
          <p:nvSpPr>
            <p:cNvPr id="9" name="Fulfilment &amp;…">
              <a:extLst>
                <a:ext uri="{FF2B5EF4-FFF2-40B4-BE49-F238E27FC236}">
                  <a16:creationId xmlns:a16="http://schemas.microsoft.com/office/drawing/2014/main" id="{A7B95E7C-309E-A141-980E-03DB96659384}"/>
                </a:ext>
              </a:extLst>
            </p:cNvPr>
            <p:cNvSpPr txBox="1"/>
            <p:nvPr/>
          </p:nvSpPr>
          <p:spPr>
            <a:xfrm>
              <a:off x="7217593" y="3054719"/>
              <a:ext cx="1474904"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Scale and manage the production environment</a:t>
              </a:r>
            </a:p>
          </p:txBody>
        </p:sp>
        <p:grpSp>
          <p:nvGrpSpPr>
            <p:cNvPr id="10" name="Group 9">
              <a:extLst>
                <a:ext uri="{FF2B5EF4-FFF2-40B4-BE49-F238E27FC236}">
                  <a16:creationId xmlns:a16="http://schemas.microsoft.com/office/drawing/2014/main" id="{EDFB4043-2302-CA47-99D4-407D883879AF}"/>
                </a:ext>
              </a:extLst>
            </p:cNvPr>
            <p:cNvGrpSpPr/>
            <p:nvPr/>
          </p:nvGrpSpPr>
          <p:grpSpPr>
            <a:xfrm>
              <a:off x="184395" y="1940919"/>
              <a:ext cx="8508102" cy="1009950"/>
              <a:chOff x="279674" y="1914861"/>
              <a:chExt cx="8508102" cy="1009950"/>
            </a:xfrm>
          </p:grpSpPr>
          <p:sp>
            <p:nvSpPr>
              <p:cNvPr id="11" name="Rectangle 10">
                <a:extLst>
                  <a:ext uri="{FF2B5EF4-FFF2-40B4-BE49-F238E27FC236}">
                    <a16:creationId xmlns:a16="http://schemas.microsoft.com/office/drawing/2014/main" id="{C5B10B05-021A-F449-A43E-027732A1B0D1}"/>
                  </a:ext>
                </a:extLst>
              </p:cNvPr>
              <p:cNvSpPr/>
              <p:nvPr/>
            </p:nvSpPr>
            <p:spPr>
              <a:xfrm>
                <a:off x="279674" y="1914861"/>
                <a:ext cx="8508102" cy="1009950"/>
              </a:xfrm>
              <a:prstGeom prst="rect">
                <a:avLst/>
              </a:prstGeom>
              <a:solidFill>
                <a:srgbClr val="000000"/>
              </a:solidFill>
              <a:ln>
                <a:solidFill>
                  <a:srgbClr val="0C1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F7D973B-779F-A64E-B867-28EE5B2BD560}"/>
                  </a:ext>
                </a:extLst>
              </p:cNvPr>
              <p:cNvPicPr>
                <a:picLocks noChangeAspect="1"/>
              </p:cNvPicPr>
              <p:nvPr/>
            </p:nvPicPr>
            <p:blipFill>
              <a:blip r:embed="rId2"/>
              <a:stretch>
                <a:fillRect/>
              </a:stretch>
            </p:blipFill>
            <p:spPr>
              <a:xfrm>
                <a:off x="342634" y="1992428"/>
                <a:ext cx="1570183" cy="883228"/>
              </a:xfrm>
              <a:prstGeom prst="rect">
                <a:avLst/>
              </a:prstGeom>
            </p:spPr>
          </p:pic>
          <p:pic>
            <p:nvPicPr>
              <p:cNvPr id="13" name="Picture 12">
                <a:extLst>
                  <a:ext uri="{FF2B5EF4-FFF2-40B4-BE49-F238E27FC236}">
                    <a16:creationId xmlns:a16="http://schemas.microsoft.com/office/drawing/2014/main" id="{448FC7EF-813F-7C4B-937C-20345EB98FD0}"/>
                  </a:ext>
                </a:extLst>
              </p:cNvPr>
              <p:cNvPicPr>
                <a:picLocks noChangeAspect="1"/>
              </p:cNvPicPr>
              <p:nvPr/>
            </p:nvPicPr>
            <p:blipFill>
              <a:blip r:embed="rId2"/>
              <a:stretch>
                <a:fillRect/>
              </a:stretch>
            </p:blipFill>
            <p:spPr>
              <a:xfrm>
                <a:off x="1685352" y="1992428"/>
                <a:ext cx="1570183" cy="883228"/>
              </a:xfrm>
              <a:prstGeom prst="rect">
                <a:avLst/>
              </a:prstGeom>
            </p:spPr>
          </p:pic>
          <p:pic>
            <p:nvPicPr>
              <p:cNvPr id="14" name="Picture 13">
                <a:extLst>
                  <a:ext uri="{FF2B5EF4-FFF2-40B4-BE49-F238E27FC236}">
                    <a16:creationId xmlns:a16="http://schemas.microsoft.com/office/drawing/2014/main" id="{D0BD86E6-7FF5-484F-9F13-FE1077DCEE99}"/>
                  </a:ext>
                </a:extLst>
              </p:cNvPr>
              <p:cNvPicPr>
                <a:picLocks noChangeAspect="1"/>
              </p:cNvPicPr>
              <p:nvPr/>
            </p:nvPicPr>
            <p:blipFill>
              <a:blip r:embed="rId2"/>
              <a:stretch>
                <a:fillRect/>
              </a:stretch>
            </p:blipFill>
            <p:spPr>
              <a:xfrm>
                <a:off x="3073657" y="1992428"/>
                <a:ext cx="1570183" cy="883228"/>
              </a:xfrm>
              <a:prstGeom prst="rect">
                <a:avLst/>
              </a:prstGeom>
            </p:spPr>
          </p:pic>
          <p:pic>
            <p:nvPicPr>
              <p:cNvPr id="15" name="Picture 14">
                <a:extLst>
                  <a:ext uri="{FF2B5EF4-FFF2-40B4-BE49-F238E27FC236}">
                    <a16:creationId xmlns:a16="http://schemas.microsoft.com/office/drawing/2014/main" id="{8EB3A1BD-E813-DA4E-AD02-35EBA4D84894}"/>
                  </a:ext>
                </a:extLst>
              </p:cNvPr>
              <p:cNvPicPr>
                <a:picLocks noChangeAspect="1"/>
              </p:cNvPicPr>
              <p:nvPr/>
            </p:nvPicPr>
            <p:blipFill>
              <a:blip r:embed="rId2"/>
              <a:stretch>
                <a:fillRect/>
              </a:stretch>
            </p:blipFill>
            <p:spPr>
              <a:xfrm>
                <a:off x="4481021" y="2003708"/>
                <a:ext cx="1570183" cy="883228"/>
              </a:xfrm>
              <a:prstGeom prst="rect">
                <a:avLst/>
              </a:prstGeom>
            </p:spPr>
          </p:pic>
          <p:pic>
            <p:nvPicPr>
              <p:cNvPr id="16" name="Picture 15">
                <a:extLst>
                  <a:ext uri="{FF2B5EF4-FFF2-40B4-BE49-F238E27FC236}">
                    <a16:creationId xmlns:a16="http://schemas.microsoft.com/office/drawing/2014/main" id="{795FEBD9-AF27-044E-97BC-116E12E4B4AC}"/>
                  </a:ext>
                </a:extLst>
              </p:cNvPr>
              <p:cNvPicPr>
                <a:picLocks noChangeAspect="1"/>
              </p:cNvPicPr>
              <p:nvPr/>
            </p:nvPicPr>
            <p:blipFill>
              <a:blip r:embed="rId2"/>
              <a:stretch>
                <a:fillRect/>
              </a:stretch>
            </p:blipFill>
            <p:spPr>
              <a:xfrm>
                <a:off x="5804680" y="2014988"/>
                <a:ext cx="1570183" cy="883228"/>
              </a:xfrm>
              <a:prstGeom prst="rect">
                <a:avLst/>
              </a:prstGeom>
            </p:spPr>
          </p:pic>
          <p:pic>
            <p:nvPicPr>
              <p:cNvPr id="17" name="Picture 16">
                <a:extLst>
                  <a:ext uri="{FF2B5EF4-FFF2-40B4-BE49-F238E27FC236}">
                    <a16:creationId xmlns:a16="http://schemas.microsoft.com/office/drawing/2014/main" id="{6F1AAFF7-A1A9-EB4E-A329-0CED347FD3A3}"/>
                  </a:ext>
                </a:extLst>
              </p:cNvPr>
              <p:cNvPicPr>
                <a:picLocks noChangeAspect="1"/>
              </p:cNvPicPr>
              <p:nvPr/>
            </p:nvPicPr>
            <p:blipFill>
              <a:blip r:embed="rId2"/>
              <a:stretch>
                <a:fillRect/>
              </a:stretch>
            </p:blipFill>
            <p:spPr>
              <a:xfrm>
                <a:off x="7217593" y="1992428"/>
                <a:ext cx="1570183" cy="883228"/>
              </a:xfrm>
              <a:prstGeom prst="rect">
                <a:avLst/>
              </a:prstGeom>
            </p:spPr>
          </p:pic>
        </p:grpSp>
      </p:grpSp>
      <p:sp>
        <p:nvSpPr>
          <p:cNvPr id="18" name="Right Arrow 17">
            <a:extLst>
              <a:ext uri="{FF2B5EF4-FFF2-40B4-BE49-F238E27FC236}">
                <a16:creationId xmlns:a16="http://schemas.microsoft.com/office/drawing/2014/main" id="{3D136ECC-5C13-5840-B055-B78CCF8FD220}"/>
              </a:ext>
            </a:extLst>
          </p:cNvPr>
          <p:cNvSpPr/>
          <p:nvPr/>
        </p:nvSpPr>
        <p:spPr>
          <a:xfrm>
            <a:off x="-1737"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ulfilment &amp;…">
            <a:extLst>
              <a:ext uri="{FF2B5EF4-FFF2-40B4-BE49-F238E27FC236}">
                <a16:creationId xmlns:a16="http://schemas.microsoft.com/office/drawing/2014/main" id="{D1F5A945-4F7F-4448-8167-DB54D2D5F07F}"/>
              </a:ext>
            </a:extLst>
          </p:cNvPr>
          <p:cNvSpPr txBox="1"/>
          <p:nvPr/>
        </p:nvSpPr>
        <p:spPr>
          <a:xfrm>
            <a:off x="38494"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Business Need as a ML Problem</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sp>
        <p:nvSpPr>
          <p:cNvPr id="20" name="Right Arrow 19">
            <a:extLst>
              <a:ext uri="{FF2B5EF4-FFF2-40B4-BE49-F238E27FC236}">
                <a16:creationId xmlns:a16="http://schemas.microsoft.com/office/drawing/2014/main" id="{02689BB1-90D0-7943-9BFA-183A2A47FAA2}"/>
              </a:ext>
            </a:extLst>
          </p:cNvPr>
          <p:cNvSpPr/>
          <p:nvPr/>
        </p:nvSpPr>
        <p:spPr>
          <a:xfrm>
            <a:off x="8068980"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ulfilment &amp;…">
            <a:extLst>
              <a:ext uri="{FF2B5EF4-FFF2-40B4-BE49-F238E27FC236}">
                <a16:creationId xmlns:a16="http://schemas.microsoft.com/office/drawing/2014/main" id="{414B0CCD-D0FA-FE4A-8E12-A88DEBC2DB9C}"/>
              </a:ext>
            </a:extLst>
          </p:cNvPr>
          <p:cNvSpPr txBox="1"/>
          <p:nvPr/>
        </p:nvSpPr>
        <p:spPr>
          <a:xfrm>
            <a:off x="8109211"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Desired Business Outcome</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cxnSp>
        <p:nvCxnSpPr>
          <p:cNvPr id="22" name="Straight Arrow Connector 21">
            <a:extLst>
              <a:ext uri="{FF2B5EF4-FFF2-40B4-BE49-F238E27FC236}">
                <a16:creationId xmlns:a16="http://schemas.microsoft.com/office/drawing/2014/main" id="{0CF202F1-521C-7B40-963D-402EEAE51435}"/>
              </a:ext>
            </a:extLst>
          </p:cNvPr>
          <p:cNvCxnSpPr>
            <a:cxnSpLocks/>
          </p:cNvCxnSpPr>
          <p:nvPr/>
        </p:nvCxnSpPr>
        <p:spPr>
          <a:xfrm>
            <a:off x="1052513" y="3775934"/>
            <a:ext cx="717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92F94A2-172F-0A42-96FE-891C17B89AC6}"/>
              </a:ext>
            </a:extLst>
          </p:cNvPr>
          <p:cNvSpPr txBox="1"/>
          <p:nvPr/>
        </p:nvSpPr>
        <p:spPr>
          <a:xfrm>
            <a:off x="3184264" y="3958814"/>
            <a:ext cx="3296185" cy="369332"/>
          </a:xfrm>
          <a:prstGeom prst="rect">
            <a:avLst/>
          </a:prstGeom>
          <a:noFill/>
        </p:spPr>
        <p:txBody>
          <a:bodyPr wrap="square" rtlCol="0">
            <a:spAutoFit/>
          </a:bodyPr>
          <a:lstStyle/>
          <a:p>
            <a:endParaRPr lang="en-US" dirty="0">
              <a:solidFill>
                <a:schemeClr val="accent1"/>
              </a:solidFill>
            </a:endParaRPr>
          </a:p>
        </p:txBody>
      </p:sp>
      <p:sp>
        <p:nvSpPr>
          <p:cNvPr id="24" name="Rectangle 23">
            <a:extLst>
              <a:ext uri="{FF2B5EF4-FFF2-40B4-BE49-F238E27FC236}">
                <a16:creationId xmlns:a16="http://schemas.microsoft.com/office/drawing/2014/main" id="{C126EF87-AE33-0A4A-982D-50FB34691B88}"/>
              </a:ext>
            </a:extLst>
          </p:cNvPr>
          <p:cNvSpPr/>
          <p:nvPr/>
        </p:nvSpPr>
        <p:spPr>
          <a:xfrm>
            <a:off x="1659750" y="3928594"/>
            <a:ext cx="5960132"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SIMPLIFY THE END-TO-END MACHINE LEARNING PROCESS</a:t>
            </a:r>
          </a:p>
        </p:txBody>
      </p:sp>
      <p:cxnSp>
        <p:nvCxnSpPr>
          <p:cNvPr id="27" name="Straight Connector 26">
            <a:extLst>
              <a:ext uri="{FF2B5EF4-FFF2-40B4-BE49-F238E27FC236}">
                <a16:creationId xmlns:a16="http://schemas.microsoft.com/office/drawing/2014/main" id="{150CCA2D-5A29-644F-A641-EF2D4AA45DA5}"/>
              </a:ext>
            </a:extLst>
          </p:cNvPr>
          <p:cNvCxnSpPr>
            <a:cxnSpLocks/>
          </p:cNvCxnSpPr>
          <p:nvPr/>
        </p:nvCxnSpPr>
        <p:spPr>
          <a:xfrm flipV="1">
            <a:off x="4712095" y="1416064"/>
            <a:ext cx="0" cy="552314"/>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8395DAF-FACE-894C-996A-B5FB7D57C0BC}"/>
              </a:ext>
            </a:extLst>
          </p:cNvPr>
          <p:cNvSpPr/>
          <p:nvPr/>
        </p:nvSpPr>
        <p:spPr>
          <a:xfrm>
            <a:off x="2433709" y="1900812"/>
            <a:ext cx="5675502" cy="1650833"/>
          </a:xfrm>
          <a:prstGeom prst="rect">
            <a:avLst/>
          </a:prstGeom>
          <a:noFill/>
          <a:ln w="22225">
            <a:solidFill>
              <a:srgbClr val="FFA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01B9F6F7-2719-FA45-AE52-35DE4B188417}"/>
              </a:ext>
            </a:extLst>
          </p:cNvPr>
          <p:cNvSpPr txBox="1"/>
          <p:nvPr/>
        </p:nvSpPr>
        <p:spPr>
          <a:xfrm>
            <a:off x="3696126" y="257154"/>
            <a:ext cx="2691973" cy="1169551"/>
          </a:xfrm>
          <a:prstGeom prst="rect">
            <a:avLst/>
          </a:prstGeom>
          <a:noFill/>
        </p:spPr>
        <p:txBody>
          <a:bodyPr wrap="square" rtlCol="0">
            <a:spAutoFit/>
          </a:bodyPr>
          <a:lstStyle/>
          <a:p>
            <a:r>
              <a:rPr lang="en-US" sz="1400" b="1" dirty="0">
                <a:solidFill>
                  <a:srgbClr val="FFA100"/>
                </a:solidFill>
                <a:latin typeface="+mj-lt"/>
              </a:rPr>
              <a:t>Lab 3: “Bring Your Own Script:” </a:t>
            </a:r>
            <a:r>
              <a:rPr lang="en-US" sz="1400" dirty="0">
                <a:solidFill>
                  <a:schemeClr val="bg1"/>
                </a:solidFill>
                <a:latin typeface="+mj-lt"/>
              </a:rPr>
              <a:t>train, tune and deploy a custom object detector (</a:t>
            </a:r>
            <a:r>
              <a:rPr lang="en-US" sz="1400" b="1" dirty="0">
                <a:solidFill>
                  <a:schemeClr val="bg1"/>
                </a:solidFill>
                <a:latin typeface="+mj-lt"/>
              </a:rPr>
              <a:t>YOLOv3</a:t>
            </a:r>
            <a:r>
              <a:rPr lang="en-US" sz="1400" dirty="0">
                <a:solidFill>
                  <a:schemeClr val="bg1"/>
                </a:solidFill>
                <a:latin typeface="+mj-lt"/>
              </a:rPr>
              <a:t>) on </a:t>
            </a:r>
            <a:r>
              <a:rPr lang="en-US" sz="1400" dirty="0" err="1">
                <a:solidFill>
                  <a:schemeClr val="bg1"/>
                </a:solidFill>
                <a:latin typeface="+mj-lt"/>
              </a:rPr>
              <a:t>GluonCV</a:t>
            </a:r>
            <a:r>
              <a:rPr lang="en-US" sz="1400" dirty="0">
                <a:solidFill>
                  <a:schemeClr val="bg1"/>
                </a:solidFill>
                <a:latin typeface="+mj-lt"/>
              </a:rPr>
              <a:t> (</a:t>
            </a:r>
            <a:r>
              <a:rPr lang="en-US" sz="1400" dirty="0" err="1">
                <a:solidFill>
                  <a:schemeClr val="bg1"/>
                </a:solidFill>
                <a:latin typeface="+mj-lt"/>
              </a:rPr>
              <a:t>MXNet</a:t>
            </a:r>
            <a:r>
              <a:rPr lang="en-US" sz="1400" dirty="0">
                <a:solidFill>
                  <a:schemeClr val="bg1"/>
                </a:solidFill>
                <a:latin typeface="+mj-lt"/>
              </a:rPr>
              <a:t>).</a:t>
            </a:r>
            <a:endParaRPr lang="en-US" sz="1400" b="1" dirty="0">
              <a:solidFill>
                <a:schemeClr val="bg1"/>
              </a:solidFill>
              <a:latin typeface="+mj-lt"/>
            </a:endParaRPr>
          </a:p>
        </p:txBody>
      </p:sp>
    </p:spTree>
    <p:extLst>
      <p:ext uri="{BB962C8B-B14F-4D97-AF65-F5344CB8AC3E}">
        <p14:creationId xmlns:p14="http://schemas.microsoft.com/office/powerpoint/2010/main" val="1115446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18379-2569-B24D-BACE-B8FDDBF1C329}"/>
              </a:ext>
            </a:extLst>
          </p:cNvPr>
          <p:cNvPicPr>
            <a:picLocks noChangeAspect="1"/>
          </p:cNvPicPr>
          <p:nvPr/>
        </p:nvPicPr>
        <p:blipFill>
          <a:blip r:embed="rId2"/>
          <a:stretch>
            <a:fillRect/>
          </a:stretch>
        </p:blipFill>
        <p:spPr>
          <a:xfrm>
            <a:off x="127000" y="127000"/>
            <a:ext cx="2340168" cy="725827"/>
          </a:xfrm>
          <a:prstGeom prst="rect">
            <a:avLst/>
          </a:prstGeom>
        </p:spPr>
      </p:pic>
      <p:pic>
        <p:nvPicPr>
          <p:cNvPr id="4" name="Picture 3">
            <a:extLst>
              <a:ext uri="{FF2B5EF4-FFF2-40B4-BE49-F238E27FC236}">
                <a16:creationId xmlns:a16="http://schemas.microsoft.com/office/drawing/2014/main" id="{B47ABAC6-C265-DA44-9D63-CB33F450344B}"/>
              </a:ext>
            </a:extLst>
          </p:cNvPr>
          <p:cNvPicPr>
            <a:picLocks noChangeAspect="1"/>
          </p:cNvPicPr>
          <p:nvPr/>
        </p:nvPicPr>
        <p:blipFill>
          <a:blip r:embed="rId3"/>
          <a:stretch>
            <a:fillRect/>
          </a:stretch>
        </p:blipFill>
        <p:spPr>
          <a:xfrm>
            <a:off x="2645349" y="127000"/>
            <a:ext cx="4247576" cy="4619625"/>
          </a:xfrm>
          <a:prstGeom prst="rect">
            <a:avLst/>
          </a:prstGeom>
        </p:spPr>
      </p:pic>
      <p:sp>
        <p:nvSpPr>
          <p:cNvPr id="6" name="Rectangle 5">
            <a:extLst>
              <a:ext uri="{FF2B5EF4-FFF2-40B4-BE49-F238E27FC236}">
                <a16:creationId xmlns:a16="http://schemas.microsoft.com/office/drawing/2014/main" id="{E0FEEF7F-939C-0942-AA24-4C4E36DC44E4}"/>
              </a:ext>
            </a:extLst>
          </p:cNvPr>
          <p:cNvSpPr/>
          <p:nvPr/>
        </p:nvSpPr>
        <p:spPr>
          <a:xfrm>
            <a:off x="5381696" y="1727200"/>
            <a:ext cx="1427091" cy="381000"/>
          </a:xfrm>
          <a:prstGeom prst="rect">
            <a:avLst/>
          </a:prstGeom>
          <a:noFill/>
          <a:ln w="22225">
            <a:solidFill>
              <a:srgbClr val="FFA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7C6E5F81-E895-5648-A77D-B952289E08FF}"/>
              </a:ext>
            </a:extLst>
          </p:cNvPr>
          <p:cNvCxnSpPr/>
          <p:nvPr/>
        </p:nvCxnSpPr>
        <p:spPr>
          <a:xfrm>
            <a:off x="6626225" y="1917700"/>
            <a:ext cx="6731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93E828F-D721-2345-8265-1C27AE111058}"/>
              </a:ext>
            </a:extLst>
          </p:cNvPr>
          <p:cNvSpPr txBox="1"/>
          <p:nvPr/>
        </p:nvSpPr>
        <p:spPr>
          <a:xfrm>
            <a:off x="7299325" y="1435100"/>
            <a:ext cx="1981199" cy="1815882"/>
          </a:xfrm>
          <a:prstGeom prst="rect">
            <a:avLst/>
          </a:prstGeom>
          <a:noFill/>
        </p:spPr>
        <p:txBody>
          <a:bodyPr wrap="square" rtlCol="0">
            <a:spAutoFit/>
          </a:bodyPr>
          <a:lstStyle/>
          <a:p>
            <a:r>
              <a:rPr lang="en-US" sz="1400" b="1" dirty="0">
                <a:solidFill>
                  <a:srgbClr val="FFA100"/>
                </a:solidFill>
                <a:latin typeface="+mj-lt"/>
              </a:rPr>
              <a:t>Algorithm variants : </a:t>
            </a:r>
            <a:r>
              <a:rPr lang="en-US" sz="1400" dirty="0">
                <a:solidFill>
                  <a:schemeClr val="bg1"/>
                </a:solidFill>
                <a:latin typeface="+mj-lt"/>
              </a:rPr>
              <a:t>For instance, in </a:t>
            </a:r>
            <a:r>
              <a:rPr lang="en-US" sz="1400" b="1" dirty="0">
                <a:solidFill>
                  <a:schemeClr val="bg1"/>
                </a:solidFill>
                <a:latin typeface="+mj-lt"/>
              </a:rPr>
              <a:t>Object Detection</a:t>
            </a:r>
            <a:r>
              <a:rPr lang="en-US" sz="1400" dirty="0">
                <a:solidFill>
                  <a:schemeClr val="bg1"/>
                </a:solidFill>
                <a:latin typeface="+mj-lt"/>
              </a:rPr>
              <a:t>, different algorithms offer trade-offs between </a:t>
            </a:r>
            <a:r>
              <a:rPr lang="en-US" sz="1400" b="1" dirty="0">
                <a:solidFill>
                  <a:schemeClr val="bg1"/>
                </a:solidFill>
                <a:latin typeface="+mj-lt"/>
              </a:rPr>
              <a:t>accuracy (</a:t>
            </a:r>
            <a:r>
              <a:rPr lang="en-US" sz="1400" b="1" dirty="0" err="1">
                <a:solidFill>
                  <a:schemeClr val="bg1"/>
                </a:solidFill>
                <a:latin typeface="+mj-lt"/>
              </a:rPr>
              <a:t>mAP</a:t>
            </a:r>
            <a:r>
              <a:rPr lang="en-US" sz="1400" b="1" dirty="0">
                <a:solidFill>
                  <a:schemeClr val="bg1"/>
                </a:solidFill>
                <a:latin typeface="+mj-lt"/>
              </a:rPr>
              <a:t>)</a:t>
            </a:r>
            <a:r>
              <a:rPr lang="en-US" sz="1400" dirty="0">
                <a:solidFill>
                  <a:schemeClr val="bg1"/>
                </a:solidFill>
                <a:latin typeface="+mj-lt"/>
              </a:rPr>
              <a:t> and </a:t>
            </a:r>
            <a:r>
              <a:rPr lang="en-US" sz="1400" b="1" dirty="0">
                <a:solidFill>
                  <a:schemeClr val="bg1"/>
                </a:solidFill>
                <a:latin typeface="+mj-lt"/>
              </a:rPr>
              <a:t>latency (fps)</a:t>
            </a:r>
          </a:p>
        </p:txBody>
      </p:sp>
    </p:spTree>
    <p:extLst>
      <p:ext uri="{BB962C8B-B14F-4D97-AF65-F5344CB8AC3E}">
        <p14:creationId xmlns:p14="http://schemas.microsoft.com/office/powerpoint/2010/main" val="3720515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6F264B1-77A3-1B47-8954-6156BB990168}"/>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Future labs</a:t>
            </a:r>
          </a:p>
        </p:txBody>
      </p:sp>
      <p:sp>
        <p:nvSpPr>
          <p:cNvPr id="4" name="Title 1">
            <a:extLst>
              <a:ext uri="{FF2B5EF4-FFF2-40B4-BE49-F238E27FC236}">
                <a16:creationId xmlns:a16="http://schemas.microsoft.com/office/drawing/2014/main" id="{7D055B72-AE52-5145-AE14-240A3481807D}"/>
              </a:ext>
            </a:extLst>
          </p:cNvPr>
          <p:cNvSpPr txBox="1">
            <a:spLocks/>
          </p:cNvSpPr>
          <p:nvPr/>
        </p:nvSpPr>
        <p:spPr>
          <a:xfrm>
            <a:off x="184023" y="1052557"/>
            <a:ext cx="8096377" cy="344324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457200" marR="0" lvl="0" indent="-457200"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By feedback and demand! </a:t>
            </a: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hlinkClick r:id="rId2"/>
              </a:rPr>
              <a:t>dylatong@amazon.com</a:t>
            </a:r>
            <a:endPar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endParaRPr>
          </a:p>
          <a:p>
            <a:pPr marL="457200" marR="0" lvl="0" indent="-457200"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Recognition:</a:t>
            </a:r>
          </a:p>
          <a:p>
            <a:pPr marL="914400" lvl="1" indent="-457200">
              <a:spcBef>
                <a:spcPct val="0"/>
              </a:spcBef>
              <a:buFont typeface="Arial" panose="020B0604020202020204" pitchFamily="34" charset="0"/>
              <a:buChar char="•"/>
              <a:defRPr/>
            </a:pPr>
            <a:r>
              <a:rPr lang="en-US" sz="220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Face Search</a:t>
            </a:r>
          </a:p>
          <a:p>
            <a:pPr marL="914400" lvl="1" indent="-457200">
              <a:spcBef>
                <a:spcPct val="0"/>
              </a:spcBef>
              <a:buFont typeface="Arial" panose="020B0604020202020204" pitchFamily="34" charset="0"/>
              <a:buChar char="•"/>
              <a:defRPr/>
            </a:pPr>
            <a:r>
              <a:rPr kumimoji="0" lang="en-US" sz="2200" b="0" i="0" u="none" strike="noStrike" kern="1200" cap="none" spc="0" normalizeH="0" baseline="0" noProof="0" dirty="0" err="1">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Peopl</a:t>
            </a:r>
            <a:r>
              <a:rPr lang="en-US" sz="220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e Tracking</a:t>
            </a:r>
          </a:p>
          <a:p>
            <a:pPr marL="457200" indent="-457200">
              <a:buFont typeface="Arial" panose="020B0604020202020204" pitchFamily="34" charset="0"/>
              <a:buChar char="•"/>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Textract solutions</a:t>
            </a:r>
          </a:p>
          <a:p>
            <a:pPr marL="457200" indent="-457200">
              <a:buFont typeface="Arial" panose="020B0604020202020204" pitchFamily="34" charset="0"/>
              <a:buChar char="•"/>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More Amazon S</a:t>
            </a:r>
            <a:r>
              <a:rPr lang="en-US" sz="2800" b="0" dirty="0" err="1">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ageMaker</a:t>
            </a: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 use cases:</a:t>
            </a:r>
          </a:p>
          <a:p>
            <a:pPr marL="914400" lvl="1" indent="-457200">
              <a:buFont typeface="Arial" panose="020B0604020202020204" pitchFamily="34" charset="0"/>
              <a:buChar char="•"/>
              <a:defRPr/>
            </a:pPr>
            <a:r>
              <a:rPr kumimoji="0" lang="en-US" sz="220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Segmentation, Pose Estimation, Similarity </a:t>
            </a:r>
            <a:r>
              <a:rPr lang="en-US" sz="220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Search</a:t>
            </a:r>
            <a:endParaRPr kumimoji="0" lang="en-US" sz="22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Tree>
    <p:extLst>
      <p:ext uri="{BB962C8B-B14F-4D97-AF65-F5344CB8AC3E}">
        <p14:creationId xmlns:p14="http://schemas.microsoft.com/office/powerpoint/2010/main" val="3605347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Lab 1</a:t>
            </a:r>
          </a:p>
        </p:txBody>
      </p:sp>
    </p:spTree>
    <p:extLst>
      <p:ext uri="{BB962C8B-B14F-4D97-AF65-F5344CB8AC3E}">
        <p14:creationId xmlns:p14="http://schemas.microsoft.com/office/powerpoint/2010/main" val="296679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EABA92-F44C-1C49-BC03-C87433F16A2D}"/>
              </a:ext>
            </a:extLst>
          </p:cNvPr>
          <p:cNvPicPr>
            <a:picLocks noChangeAspect="1"/>
          </p:cNvPicPr>
          <p:nvPr/>
        </p:nvPicPr>
        <p:blipFill>
          <a:blip r:embed="rId2"/>
          <a:stretch>
            <a:fillRect/>
          </a:stretch>
        </p:blipFill>
        <p:spPr>
          <a:xfrm>
            <a:off x="97897" y="926715"/>
            <a:ext cx="5491318" cy="3581786"/>
          </a:xfrm>
          <a:prstGeom prst="rect">
            <a:avLst/>
          </a:prstGeom>
        </p:spPr>
      </p:pic>
      <p:sp>
        <p:nvSpPr>
          <p:cNvPr id="3" name="TextBox 2">
            <a:extLst>
              <a:ext uri="{FF2B5EF4-FFF2-40B4-BE49-F238E27FC236}">
                <a16:creationId xmlns:a16="http://schemas.microsoft.com/office/drawing/2014/main" id="{5275044A-E2AA-6C49-8048-E84B311AAFAB}"/>
              </a:ext>
            </a:extLst>
          </p:cNvPr>
          <p:cNvSpPr txBox="1"/>
          <p:nvPr/>
        </p:nvSpPr>
        <p:spPr>
          <a:xfrm>
            <a:off x="5716215" y="683898"/>
            <a:ext cx="3175000" cy="3970318"/>
          </a:xfrm>
          <a:prstGeom prst="rect">
            <a:avLst/>
          </a:prstGeom>
          <a:noFill/>
        </p:spPr>
        <p:txBody>
          <a:bodyPr wrap="square" rtlCol="0">
            <a:spAutoFit/>
          </a:bodyPr>
          <a:lstStyle/>
          <a:p>
            <a:pPr marL="342900" indent="-342900">
              <a:buFont typeface="+mj-lt"/>
              <a:buAutoNum type="arabicPeriod"/>
            </a:pPr>
            <a:r>
              <a:rPr lang="en-US" dirty="0">
                <a:solidFill>
                  <a:schemeClr val="bg1"/>
                </a:solidFill>
              </a:rPr>
              <a:t>Launch a Notebook Instance.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Manage a private workforce.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Create an annotation job for Object Detection.</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Generate a dataset and metadata compatible with Amazon SageMaker algorithms without further data wrangling!</a:t>
            </a:r>
          </a:p>
        </p:txBody>
      </p:sp>
      <p:sp>
        <p:nvSpPr>
          <p:cNvPr id="5" name="Title 1">
            <a:extLst>
              <a:ext uri="{FF2B5EF4-FFF2-40B4-BE49-F238E27FC236}">
                <a16:creationId xmlns:a16="http://schemas.microsoft.com/office/drawing/2014/main" id="{43D361C8-AB0C-C446-8957-F0EBDA4911E3}"/>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Manage a high-quality data set at scale</a:t>
            </a:r>
          </a:p>
        </p:txBody>
      </p:sp>
    </p:spTree>
    <p:extLst>
      <p:ext uri="{BB962C8B-B14F-4D97-AF65-F5344CB8AC3E}">
        <p14:creationId xmlns:p14="http://schemas.microsoft.com/office/powerpoint/2010/main" val="1010294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Lab 2</a:t>
            </a:r>
          </a:p>
        </p:txBody>
      </p:sp>
    </p:spTree>
    <p:extLst>
      <p:ext uri="{BB962C8B-B14F-4D97-AF65-F5344CB8AC3E}">
        <p14:creationId xmlns:p14="http://schemas.microsoft.com/office/powerpoint/2010/main" val="22949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91275-75C6-7D4A-ADAE-16F2550015C0}"/>
              </a:ext>
            </a:extLst>
          </p:cNvPr>
          <p:cNvPicPr>
            <a:picLocks noChangeAspect="1"/>
          </p:cNvPicPr>
          <p:nvPr/>
        </p:nvPicPr>
        <p:blipFill>
          <a:blip r:embed="rId3"/>
          <a:stretch>
            <a:fillRect/>
          </a:stretch>
        </p:blipFill>
        <p:spPr>
          <a:xfrm>
            <a:off x="0" y="792698"/>
            <a:ext cx="9162206" cy="3354299"/>
          </a:xfrm>
          <a:prstGeom prst="rect">
            <a:avLst/>
          </a:prstGeom>
          <a:noFill/>
          <a:ln>
            <a:noFill/>
          </a:ln>
        </p:spPr>
      </p:pic>
      <p:sp>
        <p:nvSpPr>
          <p:cNvPr id="4" name="Rectangle 3">
            <a:extLst>
              <a:ext uri="{FF2B5EF4-FFF2-40B4-BE49-F238E27FC236}">
                <a16:creationId xmlns:a16="http://schemas.microsoft.com/office/drawing/2014/main" id="{A93F52B9-A8DA-B747-82E9-04AC3C675768}"/>
              </a:ext>
            </a:extLst>
          </p:cNvPr>
          <p:cNvSpPr/>
          <p:nvPr/>
        </p:nvSpPr>
        <p:spPr>
          <a:xfrm>
            <a:off x="3753777" y="1061884"/>
            <a:ext cx="625040" cy="598630"/>
          </a:xfrm>
          <a:prstGeom prst="rect">
            <a:avLst/>
          </a:prstGeom>
          <a:noFill/>
          <a:ln w="4762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E20FD8F-A8BD-854B-BC6D-CAC8576BF8AF}"/>
              </a:ext>
            </a:extLst>
          </p:cNvPr>
          <p:cNvSpPr/>
          <p:nvPr/>
        </p:nvSpPr>
        <p:spPr>
          <a:xfrm>
            <a:off x="3210717" y="1173820"/>
            <a:ext cx="1580223" cy="3354299"/>
          </a:xfrm>
          <a:prstGeom prst="rect">
            <a:avLst/>
          </a:prstGeom>
          <a:noFill/>
          <a:ln w="4762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78D708-3C21-7241-9B1D-B106D6858180}"/>
              </a:ext>
            </a:extLst>
          </p:cNvPr>
          <p:cNvSpPr txBox="1"/>
          <p:nvPr/>
        </p:nvSpPr>
        <p:spPr>
          <a:xfrm>
            <a:off x="1957589" y="2315958"/>
            <a:ext cx="1596980" cy="307777"/>
          </a:xfrm>
          <a:prstGeom prst="rect">
            <a:avLst/>
          </a:prstGeom>
          <a:noFill/>
        </p:spPr>
        <p:txBody>
          <a:bodyPr wrap="square" rtlCol="0">
            <a:spAutoFit/>
          </a:bodyPr>
          <a:lstStyle/>
          <a:p>
            <a:r>
              <a:rPr lang="en-US" sz="1400" b="1" dirty="0">
                <a:solidFill>
                  <a:schemeClr val="bg1"/>
                </a:solidFill>
              </a:rPr>
              <a:t>COMPLIANT</a:t>
            </a:r>
          </a:p>
        </p:txBody>
      </p:sp>
      <p:sp>
        <p:nvSpPr>
          <p:cNvPr id="7" name="Oval 6">
            <a:extLst>
              <a:ext uri="{FF2B5EF4-FFF2-40B4-BE49-F238E27FC236}">
                <a16:creationId xmlns:a16="http://schemas.microsoft.com/office/drawing/2014/main" id="{7AB23958-C697-C14A-9DC3-93515790A9D3}"/>
              </a:ext>
            </a:extLst>
          </p:cNvPr>
          <p:cNvSpPr/>
          <p:nvPr/>
        </p:nvSpPr>
        <p:spPr>
          <a:xfrm>
            <a:off x="1742527" y="2360375"/>
            <a:ext cx="231819" cy="218941"/>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7D4406B-641F-FE47-B0B2-97707D5A17CA}"/>
              </a:ext>
            </a:extLst>
          </p:cNvPr>
          <p:cNvSpPr txBox="1"/>
          <p:nvPr/>
        </p:nvSpPr>
        <p:spPr>
          <a:xfrm>
            <a:off x="1957589" y="3951156"/>
            <a:ext cx="1596980" cy="307777"/>
          </a:xfrm>
          <a:prstGeom prst="rect">
            <a:avLst/>
          </a:prstGeom>
          <a:noFill/>
        </p:spPr>
        <p:txBody>
          <a:bodyPr wrap="square" rtlCol="0">
            <a:spAutoFit/>
          </a:bodyPr>
          <a:lstStyle/>
          <a:p>
            <a:r>
              <a:rPr lang="en-US" sz="1400" b="1" dirty="0">
                <a:solidFill>
                  <a:schemeClr val="bg1"/>
                </a:solidFill>
              </a:rPr>
              <a:t>DAVE</a:t>
            </a:r>
          </a:p>
        </p:txBody>
      </p:sp>
      <p:sp>
        <p:nvSpPr>
          <p:cNvPr id="9" name="TextBox 8">
            <a:extLst>
              <a:ext uri="{FF2B5EF4-FFF2-40B4-BE49-F238E27FC236}">
                <a16:creationId xmlns:a16="http://schemas.microsoft.com/office/drawing/2014/main" id="{2080ECA0-46F5-1B4A-A55B-F5AA23B8D9AD}"/>
              </a:ext>
            </a:extLst>
          </p:cNvPr>
          <p:cNvSpPr txBox="1"/>
          <p:nvPr/>
        </p:nvSpPr>
        <p:spPr>
          <a:xfrm>
            <a:off x="6333750" y="3497862"/>
            <a:ext cx="1596980" cy="307777"/>
          </a:xfrm>
          <a:prstGeom prst="rect">
            <a:avLst/>
          </a:prstGeom>
          <a:noFill/>
        </p:spPr>
        <p:txBody>
          <a:bodyPr wrap="square" rtlCol="0">
            <a:spAutoFit/>
          </a:bodyPr>
          <a:lstStyle/>
          <a:p>
            <a:r>
              <a:rPr lang="en-US" sz="1400" b="1" dirty="0">
                <a:solidFill>
                  <a:schemeClr val="bg1"/>
                </a:solidFill>
              </a:rPr>
              <a:t>JOHN</a:t>
            </a:r>
          </a:p>
        </p:txBody>
      </p:sp>
      <p:cxnSp>
        <p:nvCxnSpPr>
          <p:cNvPr id="10" name="Curved Connector 9">
            <a:extLst>
              <a:ext uri="{FF2B5EF4-FFF2-40B4-BE49-F238E27FC236}">
                <a16:creationId xmlns:a16="http://schemas.microsoft.com/office/drawing/2014/main" id="{AD953116-C977-3E42-98B9-ABD767B2E717}"/>
              </a:ext>
            </a:extLst>
          </p:cNvPr>
          <p:cNvCxnSpPr>
            <a:cxnSpLocks/>
            <a:stCxn id="8" idx="1"/>
          </p:cNvCxnSpPr>
          <p:nvPr/>
        </p:nvCxnSpPr>
        <p:spPr>
          <a:xfrm rot="10800000" flipH="1">
            <a:off x="1957588" y="3365779"/>
            <a:ext cx="1110395" cy="739266"/>
          </a:xfrm>
          <a:prstGeom prst="curvedConnector3">
            <a:avLst>
              <a:gd name="adj1" fmla="val -110422"/>
            </a:avLst>
          </a:prstGeom>
          <a:ln>
            <a:prstDash val="dash"/>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49C6C104-82A9-814F-A996-9BA037277EDF}"/>
              </a:ext>
            </a:extLst>
          </p:cNvPr>
          <p:cNvCxnSpPr>
            <a:cxnSpLocks/>
            <a:stCxn id="39" idx="5"/>
          </p:cNvCxnSpPr>
          <p:nvPr/>
        </p:nvCxnSpPr>
        <p:spPr>
          <a:xfrm rot="5400000" flipH="1" flipV="1">
            <a:off x="8036072" y="2738014"/>
            <a:ext cx="321118" cy="1733042"/>
          </a:xfrm>
          <a:prstGeom prst="curvedConnector4">
            <a:avLst>
              <a:gd name="adj1" fmla="val -71189"/>
              <a:gd name="adj2" fmla="val 99154"/>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AE8F5B38-F6F0-5E42-A1E7-3886E8D31B48}"/>
              </a:ext>
            </a:extLst>
          </p:cNvPr>
          <p:cNvSpPr/>
          <p:nvPr/>
        </p:nvSpPr>
        <p:spPr>
          <a:xfrm>
            <a:off x="1742527" y="4009146"/>
            <a:ext cx="231819" cy="218941"/>
          </a:xfrm>
          <a:prstGeom prst="ellipse">
            <a:avLst/>
          </a:prstGeom>
          <a:solidFill>
            <a:srgbClr val="FFA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1A38C736-0B91-DD4F-BF64-54522A64662C}"/>
              </a:ext>
            </a:extLst>
          </p:cNvPr>
          <p:cNvSpPr/>
          <p:nvPr/>
        </p:nvSpPr>
        <p:spPr>
          <a:xfrm>
            <a:off x="7132240" y="3578216"/>
            <a:ext cx="231819" cy="218941"/>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itle 1">
            <a:extLst>
              <a:ext uri="{FF2B5EF4-FFF2-40B4-BE49-F238E27FC236}">
                <a16:creationId xmlns:a16="http://schemas.microsoft.com/office/drawing/2014/main" id="{7BF22AAD-2796-8448-B270-8E21B5CAD489}"/>
              </a:ext>
            </a:extLst>
          </p:cNvPr>
          <p:cNvSpPr txBox="1">
            <a:spLocks/>
          </p:cNvSpPr>
          <p:nvPr/>
        </p:nvSpPr>
        <p:spPr>
          <a:xfrm>
            <a:off x="218940" y="158905"/>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The Connected Worker</a:t>
            </a:r>
          </a:p>
        </p:txBody>
      </p:sp>
      <p:sp>
        <p:nvSpPr>
          <p:cNvPr id="46" name="TextBox 45">
            <a:extLst>
              <a:ext uri="{FF2B5EF4-FFF2-40B4-BE49-F238E27FC236}">
                <a16:creationId xmlns:a16="http://schemas.microsoft.com/office/drawing/2014/main" id="{D702BC2E-D0D9-0F4A-B81F-DD11C691DBAF}"/>
              </a:ext>
            </a:extLst>
          </p:cNvPr>
          <p:cNvSpPr txBox="1"/>
          <p:nvPr/>
        </p:nvSpPr>
        <p:spPr>
          <a:xfrm>
            <a:off x="987173" y="1227211"/>
            <a:ext cx="1596980" cy="646331"/>
          </a:xfrm>
          <a:prstGeom prst="rect">
            <a:avLst/>
          </a:prstGeom>
          <a:noFill/>
        </p:spPr>
        <p:txBody>
          <a:bodyPr wrap="square" rtlCol="0">
            <a:spAutoFit/>
          </a:bodyPr>
          <a:lstStyle/>
          <a:p>
            <a:r>
              <a:rPr lang="en-US" b="1" dirty="0">
                <a:solidFill>
                  <a:schemeClr val="bg1"/>
                </a:solidFill>
              </a:rPr>
              <a:t>WORKER SAFETY</a:t>
            </a:r>
          </a:p>
        </p:txBody>
      </p:sp>
      <p:sp>
        <p:nvSpPr>
          <p:cNvPr id="47" name="TextBox 46">
            <a:extLst>
              <a:ext uri="{FF2B5EF4-FFF2-40B4-BE49-F238E27FC236}">
                <a16:creationId xmlns:a16="http://schemas.microsoft.com/office/drawing/2014/main" id="{95400E95-3676-6344-A338-E87A618A1688}"/>
              </a:ext>
            </a:extLst>
          </p:cNvPr>
          <p:cNvSpPr txBox="1"/>
          <p:nvPr/>
        </p:nvSpPr>
        <p:spPr>
          <a:xfrm>
            <a:off x="7466172" y="2415742"/>
            <a:ext cx="1596980" cy="646331"/>
          </a:xfrm>
          <a:prstGeom prst="rect">
            <a:avLst/>
          </a:prstGeom>
          <a:noFill/>
        </p:spPr>
        <p:txBody>
          <a:bodyPr wrap="square" rtlCol="0">
            <a:spAutoFit/>
          </a:bodyPr>
          <a:lstStyle/>
          <a:p>
            <a:r>
              <a:rPr lang="en-US" b="1" dirty="0">
                <a:solidFill>
                  <a:schemeClr val="bg1"/>
                </a:solidFill>
              </a:rPr>
              <a:t>WORKER TRACKING</a:t>
            </a:r>
          </a:p>
        </p:txBody>
      </p:sp>
    </p:spTree>
    <p:extLst>
      <p:ext uri="{BB962C8B-B14F-4D97-AF65-F5344CB8AC3E}">
        <p14:creationId xmlns:p14="http://schemas.microsoft.com/office/powerpoint/2010/main" val="4005620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5044A-E2AA-6C49-8048-E84B311AAFAB}"/>
              </a:ext>
            </a:extLst>
          </p:cNvPr>
          <p:cNvSpPr txBox="1"/>
          <p:nvPr/>
        </p:nvSpPr>
        <p:spPr>
          <a:xfrm>
            <a:off x="5728915" y="1147947"/>
            <a:ext cx="3175000" cy="3139321"/>
          </a:xfrm>
          <a:prstGeom prst="rect">
            <a:avLst/>
          </a:prstGeom>
          <a:noFill/>
        </p:spPr>
        <p:txBody>
          <a:bodyPr wrap="square" rtlCol="0">
            <a:spAutoFit/>
          </a:bodyPr>
          <a:lstStyle/>
          <a:p>
            <a:pPr marL="342900" indent="-342900">
              <a:buFont typeface="+mj-lt"/>
              <a:buAutoNum type="arabicPeriod"/>
            </a:pPr>
            <a:r>
              <a:rPr lang="en-US" dirty="0">
                <a:solidFill>
                  <a:schemeClr val="bg1"/>
                </a:solidFill>
              </a:rPr>
              <a:t>Configure a hyperparameter tuning job for an Object Detection Algorithm.</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Train on GPU</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Deploy a managed endpoint.</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Test and visualize!</a:t>
            </a:r>
          </a:p>
        </p:txBody>
      </p:sp>
      <p:sp>
        <p:nvSpPr>
          <p:cNvPr id="5" name="Title 1">
            <a:extLst>
              <a:ext uri="{FF2B5EF4-FFF2-40B4-BE49-F238E27FC236}">
                <a16:creationId xmlns:a16="http://schemas.microsoft.com/office/drawing/2014/main" id="{43D361C8-AB0C-C446-8957-F0EBDA4911E3}"/>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Create a custom object detector with zero coding</a:t>
            </a:r>
          </a:p>
        </p:txBody>
      </p:sp>
      <p:sp>
        <p:nvSpPr>
          <p:cNvPr id="6" name="Rectangle 5">
            <a:extLst>
              <a:ext uri="{FF2B5EF4-FFF2-40B4-BE49-F238E27FC236}">
                <a16:creationId xmlns:a16="http://schemas.microsoft.com/office/drawing/2014/main" id="{7059244B-B8B5-0044-9E29-26BEADA8904D}"/>
              </a:ext>
            </a:extLst>
          </p:cNvPr>
          <p:cNvSpPr/>
          <p:nvPr/>
        </p:nvSpPr>
        <p:spPr>
          <a:xfrm>
            <a:off x="1459319" y="1361781"/>
            <a:ext cx="3027714" cy="3139321"/>
          </a:xfrm>
          <a:prstGeom prst="rect">
            <a:avLst/>
          </a:prstGeom>
        </p:spPr>
        <p:txBody>
          <a:bodyPr wrap="square">
            <a:spAutoFit/>
          </a:bodyPr>
          <a:lstStyle/>
          <a:p>
            <a:pPr>
              <a:buFont typeface="Arial" panose="020B0604020202020204" pitchFamily="34" charset="0"/>
              <a:buChar char="•"/>
            </a:pPr>
            <a:r>
              <a:rPr lang="en-US" sz="1100" dirty="0">
                <a:solidFill>
                  <a:schemeClr val="accent1"/>
                </a:solidFill>
                <a:latin typeface="Amazon Ember" panose="020B0603020204020204" pitchFamily="34" charset="0"/>
                <a:hlinkClick r:id="rId2">
                  <a:extLst>
                    <a:ext uri="{A12FA001-AC4F-418D-AE19-62706E023703}">
                      <ahyp:hlinkClr xmlns:ahyp="http://schemas.microsoft.com/office/drawing/2018/hyperlinkcolor" val="tx"/>
                    </a:ext>
                  </a:extLst>
                </a:hlinkClick>
              </a:rPr>
              <a:t>BlazingText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3">
                  <a:extLst>
                    <a:ext uri="{A12FA001-AC4F-418D-AE19-62706E023703}">
                      <ahyp:hlinkClr xmlns:ahyp="http://schemas.microsoft.com/office/drawing/2018/hyperlinkcolor" val="tx"/>
                    </a:ext>
                  </a:extLst>
                </a:hlinkClick>
              </a:rPr>
              <a:t>DeepAR Forecasting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4">
                  <a:extLst>
                    <a:ext uri="{A12FA001-AC4F-418D-AE19-62706E023703}">
                      <ahyp:hlinkClr xmlns:ahyp="http://schemas.microsoft.com/office/drawing/2018/hyperlinkcolor" val="tx"/>
                    </a:ext>
                  </a:extLst>
                </a:hlinkClick>
              </a:rPr>
              <a:t>Factorization Machines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5">
                  <a:extLst>
                    <a:ext uri="{A12FA001-AC4F-418D-AE19-62706E023703}">
                      <ahyp:hlinkClr xmlns:ahyp="http://schemas.microsoft.com/office/drawing/2018/hyperlinkcolor" val="tx"/>
                    </a:ext>
                  </a:extLst>
                </a:hlinkClick>
              </a:rPr>
              <a:t>Image Classification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6">
                  <a:extLst>
                    <a:ext uri="{A12FA001-AC4F-418D-AE19-62706E023703}">
                      <ahyp:hlinkClr xmlns:ahyp="http://schemas.microsoft.com/office/drawing/2018/hyperlinkcolor" val="tx"/>
                    </a:ext>
                  </a:extLst>
                </a:hlinkClick>
              </a:rPr>
              <a:t>IP Insights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7">
                  <a:extLst>
                    <a:ext uri="{A12FA001-AC4F-418D-AE19-62706E023703}">
                      <ahyp:hlinkClr xmlns:ahyp="http://schemas.microsoft.com/office/drawing/2018/hyperlinkcolor" val="tx"/>
                    </a:ext>
                  </a:extLst>
                </a:hlinkClick>
              </a:rPr>
              <a:t>K-Means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8">
                  <a:extLst>
                    <a:ext uri="{A12FA001-AC4F-418D-AE19-62706E023703}">
                      <ahyp:hlinkClr xmlns:ahyp="http://schemas.microsoft.com/office/drawing/2018/hyperlinkcolor" val="tx"/>
                    </a:ext>
                  </a:extLst>
                </a:hlinkClick>
              </a:rPr>
              <a:t>K-Nearest Neighbors (k-NN)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9">
                  <a:extLst>
                    <a:ext uri="{A12FA001-AC4F-418D-AE19-62706E023703}">
                      <ahyp:hlinkClr xmlns:ahyp="http://schemas.microsoft.com/office/drawing/2018/hyperlinkcolor" val="tx"/>
                    </a:ext>
                  </a:extLst>
                </a:hlinkClick>
              </a:rPr>
              <a:t>Latent Dirichlet Allocation (LDA)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0">
                  <a:extLst>
                    <a:ext uri="{A12FA001-AC4F-418D-AE19-62706E023703}">
                      <ahyp:hlinkClr xmlns:ahyp="http://schemas.microsoft.com/office/drawing/2018/hyperlinkcolor" val="tx"/>
                    </a:ext>
                  </a:extLst>
                </a:hlinkClick>
              </a:rPr>
              <a:t>Linear Learner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1">
                  <a:extLst>
                    <a:ext uri="{A12FA001-AC4F-418D-AE19-62706E023703}">
                      <ahyp:hlinkClr xmlns:ahyp="http://schemas.microsoft.com/office/drawing/2018/hyperlinkcolor" val="tx"/>
                    </a:ext>
                  </a:extLst>
                </a:hlinkClick>
              </a:rPr>
              <a:t>Neural Topic Model (NTM)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2">
                  <a:extLst>
                    <a:ext uri="{A12FA001-AC4F-418D-AE19-62706E023703}">
                      <ahyp:hlinkClr xmlns:ahyp="http://schemas.microsoft.com/office/drawing/2018/hyperlinkcolor" val="tx"/>
                    </a:ext>
                  </a:extLst>
                </a:hlinkClick>
              </a:rPr>
              <a:t>Object2Vec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b="1" dirty="0">
                <a:solidFill>
                  <a:schemeClr val="accent1">
                    <a:lumMod val="20000"/>
                    <a:lumOff val="80000"/>
                  </a:schemeClr>
                </a:solidFill>
                <a:latin typeface="Amazon Ember" panose="020B0603020204020204" pitchFamily="34" charset="0"/>
                <a:hlinkClick r:id="rId13">
                  <a:extLst>
                    <a:ext uri="{A12FA001-AC4F-418D-AE19-62706E023703}">
                      <ahyp:hlinkClr xmlns:ahyp="http://schemas.microsoft.com/office/drawing/2018/hyperlinkcolor" val="tx"/>
                    </a:ext>
                  </a:extLst>
                </a:hlinkClick>
              </a:rPr>
              <a:t>Object Detection Algorithm</a:t>
            </a:r>
            <a:endParaRPr lang="en-US" sz="1100" b="1" dirty="0">
              <a:solidFill>
                <a:schemeClr val="accent1">
                  <a:lumMod val="20000"/>
                  <a:lumOff val="80000"/>
                </a:schemeClr>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4">
                  <a:extLst>
                    <a:ext uri="{A12FA001-AC4F-418D-AE19-62706E023703}">
                      <ahyp:hlinkClr xmlns:ahyp="http://schemas.microsoft.com/office/drawing/2018/hyperlinkcolor" val="tx"/>
                    </a:ext>
                  </a:extLst>
                </a:hlinkClick>
              </a:rPr>
              <a:t>Principal Component Analysis (PCA)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5">
                  <a:extLst>
                    <a:ext uri="{A12FA001-AC4F-418D-AE19-62706E023703}">
                      <ahyp:hlinkClr xmlns:ahyp="http://schemas.microsoft.com/office/drawing/2018/hyperlinkcolor" val="tx"/>
                    </a:ext>
                  </a:extLst>
                </a:hlinkClick>
              </a:rPr>
              <a:t>Random Cut Forest (RCF)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6">
                  <a:extLst>
                    <a:ext uri="{A12FA001-AC4F-418D-AE19-62706E023703}">
                      <ahyp:hlinkClr xmlns:ahyp="http://schemas.microsoft.com/office/drawing/2018/hyperlinkcolor" val="tx"/>
                    </a:ext>
                  </a:extLst>
                </a:hlinkClick>
              </a:rPr>
              <a:t>Semantic Segmentation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7">
                  <a:extLst>
                    <a:ext uri="{A12FA001-AC4F-418D-AE19-62706E023703}">
                      <ahyp:hlinkClr xmlns:ahyp="http://schemas.microsoft.com/office/drawing/2018/hyperlinkcolor" val="tx"/>
                    </a:ext>
                  </a:extLst>
                </a:hlinkClick>
              </a:rPr>
              <a:t>Sequence-to-Sequence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8">
                  <a:extLst>
                    <a:ext uri="{A12FA001-AC4F-418D-AE19-62706E023703}">
                      <ahyp:hlinkClr xmlns:ahyp="http://schemas.microsoft.com/office/drawing/2018/hyperlinkcolor" val="tx"/>
                    </a:ext>
                  </a:extLst>
                </a:hlinkClick>
              </a:rPr>
              <a:t>XGBoost Algorithm</a:t>
            </a:r>
            <a:endParaRPr lang="en-US" sz="1100" b="0" i="0" dirty="0">
              <a:solidFill>
                <a:schemeClr val="accent1"/>
              </a:solidFill>
              <a:effectLst/>
              <a:latin typeface="Amazon Ember" panose="020B0603020204020204" pitchFamily="34" charset="0"/>
            </a:endParaRPr>
          </a:p>
        </p:txBody>
      </p:sp>
      <p:sp>
        <p:nvSpPr>
          <p:cNvPr id="7" name="Rectangle 6">
            <a:extLst>
              <a:ext uri="{FF2B5EF4-FFF2-40B4-BE49-F238E27FC236}">
                <a16:creationId xmlns:a16="http://schemas.microsoft.com/office/drawing/2014/main" id="{3B86B685-4EC1-FB4D-A0AB-D6AC8CBCE95C}"/>
              </a:ext>
            </a:extLst>
          </p:cNvPr>
          <p:cNvSpPr/>
          <p:nvPr/>
        </p:nvSpPr>
        <p:spPr>
          <a:xfrm>
            <a:off x="1226025" y="815204"/>
            <a:ext cx="2926998" cy="461665"/>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SAGEMAKER OPTIMIZED ALGORITHMS</a:t>
            </a:r>
          </a:p>
        </p:txBody>
      </p:sp>
      <p:sp>
        <p:nvSpPr>
          <p:cNvPr id="4" name="Left Arrow 3">
            <a:extLst>
              <a:ext uri="{FF2B5EF4-FFF2-40B4-BE49-F238E27FC236}">
                <a16:creationId xmlns:a16="http://schemas.microsoft.com/office/drawing/2014/main" id="{E08FC53A-DBAD-824A-8B2C-52A29F14D2F9}"/>
              </a:ext>
            </a:extLst>
          </p:cNvPr>
          <p:cNvSpPr/>
          <p:nvPr/>
        </p:nvSpPr>
        <p:spPr>
          <a:xfrm rot="10800000">
            <a:off x="637752" y="3187700"/>
            <a:ext cx="821567" cy="304800"/>
          </a:xfrm>
          <a:prstGeom prst="lef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spTree>
    <p:extLst>
      <p:ext uri="{BB962C8B-B14F-4D97-AF65-F5344CB8AC3E}">
        <p14:creationId xmlns:p14="http://schemas.microsoft.com/office/powerpoint/2010/main" val="1695937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Lab 3</a:t>
            </a:r>
          </a:p>
        </p:txBody>
      </p:sp>
    </p:spTree>
    <p:extLst>
      <p:ext uri="{BB962C8B-B14F-4D97-AF65-F5344CB8AC3E}">
        <p14:creationId xmlns:p14="http://schemas.microsoft.com/office/powerpoint/2010/main" val="308751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5044A-E2AA-6C49-8048-E84B311AAFAB}"/>
              </a:ext>
            </a:extLst>
          </p:cNvPr>
          <p:cNvSpPr txBox="1"/>
          <p:nvPr/>
        </p:nvSpPr>
        <p:spPr>
          <a:xfrm>
            <a:off x="5678115" y="893947"/>
            <a:ext cx="3175000" cy="3693319"/>
          </a:xfrm>
          <a:prstGeom prst="rect">
            <a:avLst/>
          </a:prstGeom>
          <a:noFill/>
        </p:spPr>
        <p:txBody>
          <a:bodyPr wrap="square" rtlCol="0">
            <a:spAutoFit/>
          </a:bodyPr>
          <a:lstStyle/>
          <a:p>
            <a:pPr marL="342900" indent="-342900">
              <a:buFont typeface="+mj-lt"/>
              <a:buAutoNum type="arabicPeriod"/>
            </a:pPr>
            <a:r>
              <a:rPr lang="en-US" dirty="0">
                <a:solidFill>
                  <a:schemeClr val="bg1"/>
                </a:solidFill>
              </a:rPr>
              <a:t>Bring your own YoloV3 script on </a:t>
            </a:r>
            <a:r>
              <a:rPr lang="en-US" dirty="0" err="1">
                <a:solidFill>
                  <a:schemeClr val="bg1"/>
                </a:solidFill>
              </a:rPr>
              <a:t>GluonCV</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Prepare your data set and environment</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Explore and prototype locally</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Automate model tuning, and train</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Deploy, test and visualize!</a:t>
            </a:r>
          </a:p>
        </p:txBody>
      </p:sp>
      <p:sp>
        <p:nvSpPr>
          <p:cNvPr id="5" name="Title 1">
            <a:extLst>
              <a:ext uri="{FF2B5EF4-FFF2-40B4-BE49-F238E27FC236}">
                <a16:creationId xmlns:a16="http://schemas.microsoft.com/office/drawing/2014/main" id="{43D361C8-AB0C-C446-8957-F0EBDA4911E3}"/>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Bring Your Own Script and automate the ML process</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2" name="Rectangle 1">
            <a:extLst>
              <a:ext uri="{FF2B5EF4-FFF2-40B4-BE49-F238E27FC236}">
                <a16:creationId xmlns:a16="http://schemas.microsoft.com/office/drawing/2014/main" id="{F6798C38-F45A-4E43-A010-033044A7585F}"/>
              </a:ext>
            </a:extLst>
          </p:cNvPr>
          <p:cNvSpPr/>
          <p:nvPr/>
        </p:nvSpPr>
        <p:spPr>
          <a:xfrm>
            <a:off x="304800" y="747616"/>
            <a:ext cx="4572000" cy="4739759"/>
          </a:xfrm>
          <a:prstGeom prst="rect">
            <a:avLst/>
          </a:prstGeom>
        </p:spPr>
        <p:txBody>
          <a:bodyPr>
            <a:spAutoFit/>
          </a:bodyPr>
          <a:lstStyle/>
          <a:p>
            <a:r>
              <a:rPr lang="en-US" sz="1600" b="1" dirty="0">
                <a:solidFill>
                  <a:schemeClr val="accent1"/>
                </a:solidFill>
              </a:rPr>
              <a:t>Examples</a:t>
            </a:r>
          </a:p>
          <a:p>
            <a:endParaRPr lang="en-US" sz="1200" b="1" dirty="0">
              <a:solidFill>
                <a:schemeClr val="accent1"/>
              </a:solidFill>
              <a:hlinkClick r:id="rId2">
                <a:extLst>
                  <a:ext uri="{A12FA001-AC4F-418D-AE19-62706E023703}">
                    <ahyp:hlinkClr xmlns:ahyp="http://schemas.microsoft.com/office/drawing/2018/hyperlinkcolor" val="tx"/>
                  </a:ext>
                </a:extLst>
              </a:hlinkClick>
            </a:endParaRPr>
          </a:p>
          <a:p>
            <a:r>
              <a:rPr lang="en-US" sz="1400" b="1" dirty="0">
                <a:solidFill>
                  <a:schemeClr val="bg1"/>
                </a:solidFill>
              </a:rPr>
              <a:t>Training:</a:t>
            </a:r>
            <a:r>
              <a:rPr lang="en-US" sz="1400" dirty="0">
                <a:solidFill>
                  <a:schemeClr val="bg1"/>
                </a:solidFill>
              </a:rPr>
              <a:t> Only modifications required is to set script certain parameters values from SageMaker container environment variables.</a:t>
            </a:r>
          </a:p>
          <a:p>
            <a:endParaRPr lang="en-US" b="1" dirty="0">
              <a:solidFill>
                <a:schemeClr val="accent1"/>
              </a:solidFill>
              <a:hlinkClick r:id="rId2">
                <a:extLst>
                  <a:ext uri="{A12FA001-AC4F-418D-AE19-62706E023703}">
                    <ahyp:hlinkClr xmlns:ahyp="http://schemas.microsoft.com/office/drawing/2018/hyperlinkcolor" val="tx"/>
                  </a:ext>
                </a:extLst>
              </a:hlinkClick>
            </a:endParaRPr>
          </a:p>
          <a:p>
            <a:r>
              <a:rPr lang="en-US" sz="1400" dirty="0">
                <a:solidFill>
                  <a:schemeClr val="accent2">
                    <a:lumMod val="20000"/>
                    <a:lumOff val="80000"/>
                  </a:schemeClr>
                </a:solidFill>
                <a:hlinkClick r:id="rId2">
                  <a:extLst>
                    <a:ext uri="{A12FA001-AC4F-418D-AE19-62706E023703}">
                      <ahyp:hlinkClr xmlns:ahyp="http://schemas.microsoft.com/office/drawing/2018/hyperlinkcolor" val="tx"/>
                    </a:ext>
                  </a:extLst>
                </a:hlinkClick>
              </a:rPr>
              <a:t>GluonCV YOLOv3 training script</a:t>
            </a:r>
            <a:endParaRPr lang="en-US" sz="1400" dirty="0">
              <a:solidFill>
                <a:schemeClr val="accent2">
                  <a:lumMod val="20000"/>
                  <a:lumOff val="80000"/>
                </a:schemeClr>
              </a:solidFill>
              <a:hlinkClick r:id="rId3">
                <a:extLst>
                  <a:ext uri="{A12FA001-AC4F-418D-AE19-62706E023703}">
                    <ahyp:hlinkClr xmlns:ahyp="http://schemas.microsoft.com/office/drawing/2018/hyperlinkcolor" val="tx"/>
                  </a:ext>
                </a:extLst>
              </a:hlinkClick>
            </a:endParaRPr>
          </a:p>
          <a:p>
            <a:r>
              <a:rPr lang="en-US" sz="140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PyTorch Siamese Network training script</a:t>
            </a:r>
            <a:endParaRPr lang="en-US" sz="1400" dirty="0">
              <a:solidFill>
                <a:schemeClr val="accent2">
                  <a:lumMod val="20000"/>
                  <a:lumOff val="80000"/>
                </a:schemeClr>
              </a:solidFill>
            </a:endParaRPr>
          </a:p>
          <a:p>
            <a:endParaRPr lang="en-US" sz="1400" dirty="0">
              <a:solidFill>
                <a:schemeClr val="accent2">
                  <a:lumMod val="20000"/>
                  <a:lumOff val="80000"/>
                </a:schemeClr>
              </a:solidFill>
            </a:endParaRPr>
          </a:p>
          <a:p>
            <a:r>
              <a:rPr lang="en-US" sz="1400" b="1" dirty="0">
                <a:solidFill>
                  <a:schemeClr val="bg1"/>
                </a:solidFill>
              </a:rPr>
              <a:t>Inference:</a:t>
            </a:r>
            <a:r>
              <a:rPr lang="en-US" sz="1400" dirty="0">
                <a:solidFill>
                  <a:schemeClr val="bg1"/>
                </a:solidFill>
              </a:rPr>
              <a:t> requires overriding programmatic interface implementation.</a:t>
            </a:r>
          </a:p>
          <a:p>
            <a:endParaRPr lang="en-US" sz="1400" dirty="0">
              <a:solidFill>
                <a:schemeClr val="accent2">
                  <a:lumMod val="20000"/>
                  <a:lumOff val="80000"/>
                </a:schemeClr>
              </a:solidFill>
            </a:endParaRPr>
          </a:p>
          <a:p>
            <a:r>
              <a:rPr lang="en-US" sz="140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GluonCV YOLOv3 model serving script</a:t>
            </a:r>
            <a:endParaRPr lang="en-US" sz="1400" dirty="0">
              <a:solidFill>
                <a:schemeClr val="accent2">
                  <a:lumMod val="20000"/>
                  <a:lumOff val="80000"/>
                </a:schemeClr>
              </a:solidFill>
            </a:endParaRPr>
          </a:p>
          <a:p>
            <a:r>
              <a:rPr lang="en-US" sz="140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PyTorch Siamese Network model serving script</a:t>
            </a:r>
            <a:endParaRPr lang="en-US" sz="1400" dirty="0">
              <a:solidFill>
                <a:schemeClr val="accent2">
                  <a:lumMod val="20000"/>
                  <a:lumOff val="80000"/>
                </a:schemeClr>
              </a:solidFill>
            </a:endParaRPr>
          </a:p>
          <a:p>
            <a:endParaRPr lang="en-US" sz="1400" dirty="0">
              <a:solidFill>
                <a:schemeClr val="accent2">
                  <a:lumMod val="20000"/>
                  <a:lumOff val="80000"/>
                </a:schemeClr>
              </a:solidFill>
            </a:endParaRPr>
          </a:p>
          <a:p>
            <a:pPr marL="285750" indent="-285750">
              <a:buFont typeface="Arial" panose="020B0604020202020204" pitchFamily="34" charset="0"/>
              <a:buChar char="•"/>
            </a:pPr>
            <a:r>
              <a:rPr lang="en-US" sz="1400" b="1" dirty="0" err="1">
                <a:solidFill>
                  <a:schemeClr val="bg1"/>
                </a:solidFill>
              </a:rPr>
              <a:t>input_fn</a:t>
            </a:r>
            <a:r>
              <a:rPr lang="en-US" sz="1400" dirty="0">
                <a:solidFill>
                  <a:schemeClr val="bg1"/>
                </a:solidFill>
              </a:rPr>
              <a:t>: request format pre-processing</a:t>
            </a:r>
          </a:p>
          <a:p>
            <a:pPr marL="285750" indent="-285750">
              <a:buFont typeface="Arial" panose="020B0604020202020204" pitchFamily="34" charset="0"/>
              <a:buChar char="•"/>
            </a:pPr>
            <a:r>
              <a:rPr lang="en-US" sz="1400" b="1" dirty="0" err="1">
                <a:solidFill>
                  <a:schemeClr val="bg1"/>
                </a:solidFill>
              </a:rPr>
              <a:t>model_fn</a:t>
            </a:r>
            <a:r>
              <a:rPr lang="en-US" sz="1400" b="1" dirty="0">
                <a:solidFill>
                  <a:schemeClr val="bg1"/>
                </a:solidFill>
              </a:rPr>
              <a:t>: </a:t>
            </a:r>
            <a:r>
              <a:rPr lang="en-US" sz="1400" dirty="0">
                <a:solidFill>
                  <a:schemeClr val="bg1"/>
                </a:solidFill>
              </a:rPr>
              <a:t>how to load the model</a:t>
            </a:r>
          </a:p>
          <a:p>
            <a:pPr marL="285750" indent="-285750">
              <a:buFont typeface="Arial" panose="020B0604020202020204" pitchFamily="34" charset="0"/>
              <a:buChar char="•"/>
            </a:pPr>
            <a:r>
              <a:rPr lang="en-US" sz="1400" b="1" dirty="0" err="1">
                <a:solidFill>
                  <a:schemeClr val="bg1"/>
                </a:solidFill>
              </a:rPr>
              <a:t>predict_fn</a:t>
            </a:r>
            <a:r>
              <a:rPr lang="en-US" sz="1400" b="1" dirty="0">
                <a:solidFill>
                  <a:schemeClr val="bg1"/>
                </a:solidFill>
              </a:rPr>
              <a:t>: </a:t>
            </a:r>
            <a:r>
              <a:rPr lang="en-US" sz="1400" dirty="0">
                <a:solidFill>
                  <a:schemeClr val="bg1"/>
                </a:solidFill>
              </a:rPr>
              <a:t>inference logic</a:t>
            </a:r>
          </a:p>
          <a:p>
            <a:pPr marL="285750" indent="-285750">
              <a:buFont typeface="Arial" panose="020B0604020202020204" pitchFamily="34" charset="0"/>
              <a:buChar char="•"/>
            </a:pPr>
            <a:r>
              <a:rPr lang="en-US" sz="1400" b="1" dirty="0" err="1">
                <a:solidFill>
                  <a:schemeClr val="bg1"/>
                </a:solidFill>
              </a:rPr>
              <a:t>output_fn</a:t>
            </a:r>
            <a:r>
              <a:rPr lang="en-US" sz="1400" b="1" dirty="0">
                <a:solidFill>
                  <a:schemeClr val="bg1"/>
                </a:solidFill>
              </a:rPr>
              <a:t>: </a:t>
            </a:r>
            <a:r>
              <a:rPr lang="en-US" sz="1400" dirty="0">
                <a:solidFill>
                  <a:schemeClr val="bg1"/>
                </a:solidFill>
              </a:rPr>
              <a:t>response format processing</a:t>
            </a:r>
          </a:p>
          <a:p>
            <a:endParaRPr lang="en-US" sz="1400" dirty="0">
              <a:solidFill>
                <a:schemeClr val="accent2">
                  <a:lumMod val="20000"/>
                  <a:lumOff val="80000"/>
                </a:schemeClr>
              </a:solidFill>
            </a:endParaRPr>
          </a:p>
          <a:p>
            <a:endParaRPr lang="en-US" dirty="0">
              <a:solidFill>
                <a:schemeClr val="accent2">
                  <a:lumMod val="20000"/>
                  <a:lumOff val="80000"/>
                </a:schemeClr>
              </a:solidFill>
            </a:endParaRPr>
          </a:p>
        </p:txBody>
      </p:sp>
    </p:spTree>
    <p:extLst>
      <p:ext uri="{BB962C8B-B14F-4D97-AF65-F5344CB8AC3E}">
        <p14:creationId xmlns:p14="http://schemas.microsoft.com/office/powerpoint/2010/main" val="3345374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126EFB-4489-4F47-8EF6-3BC32FA4D451}"/>
              </a:ext>
            </a:extLst>
          </p:cNvPr>
          <p:cNvSpPr/>
          <p:nvPr/>
        </p:nvSpPr>
        <p:spPr>
          <a:xfrm>
            <a:off x="698500" y="2156252"/>
            <a:ext cx="7581900" cy="954107"/>
          </a:xfrm>
          <a:prstGeom prst="rect">
            <a:avLst/>
          </a:prstGeom>
        </p:spPr>
        <p:txBody>
          <a:bodyPr wrap="square">
            <a:spAutoFit/>
          </a:bodyPr>
          <a:lstStyle/>
          <a:p>
            <a:pPr algn="ctr"/>
            <a:r>
              <a:rPr lang="en-US" sz="2800" dirty="0">
                <a:hlinkClick r:id="rId2"/>
              </a:rPr>
              <a:t>https://github.com/dylan-tong-aws/aws-cv-jumpstarter</a:t>
            </a:r>
            <a:endPar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endParaRPr>
          </a:p>
        </p:txBody>
      </p:sp>
    </p:spTree>
    <p:extLst>
      <p:ext uri="{BB962C8B-B14F-4D97-AF65-F5344CB8AC3E}">
        <p14:creationId xmlns:p14="http://schemas.microsoft.com/office/powerpoint/2010/main" val="2658632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aws.ai</a:t>
            </a:r>
          </a:p>
        </p:txBody>
      </p:sp>
    </p:spTree>
    <p:extLst>
      <p:ext uri="{BB962C8B-B14F-4D97-AF65-F5344CB8AC3E}">
        <p14:creationId xmlns:p14="http://schemas.microsoft.com/office/powerpoint/2010/main" val="318687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Appendix</a:t>
            </a:r>
          </a:p>
        </p:txBody>
      </p:sp>
    </p:spTree>
    <p:extLst>
      <p:ext uri="{BB962C8B-B14F-4D97-AF65-F5344CB8AC3E}">
        <p14:creationId xmlns:p14="http://schemas.microsoft.com/office/powerpoint/2010/main" val="51829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A4F58D-5C87-144A-B40E-FE652FA291BB}"/>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Advanced Analytics</a:t>
            </a:r>
          </a:p>
        </p:txBody>
      </p:sp>
      <p:grpSp>
        <p:nvGrpSpPr>
          <p:cNvPr id="13" name="Group 12">
            <a:extLst>
              <a:ext uri="{FF2B5EF4-FFF2-40B4-BE49-F238E27FC236}">
                <a16:creationId xmlns:a16="http://schemas.microsoft.com/office/drawing/2014/main" id="{C300FDF2-B4CB-0648-891B-38F473C75AF1}"/>
              </a:ext>
            </a:extLst>
          </p:cNvPr>
          <p:cNvGrpSpPr/>
          <p:nvPr/>
        </p:nvGrpSpPr>
        <p:grpSpPr>
          <a:xfrm>
            <a:off x="3039240" y="1784837"/>
            <a:ext cx="1319466" cy="2760540"/>
            <a:chOff x="718490" y="956278"/>
            <a:chExt cx="1617675" cy="3384443"/>
          </a:xfrm>
        </p:grpSpPr>
        <p:sp>
          <p:nvSpPr>
            <p:cNvPr id="2" name="object 65">
              <a:extLst>
                <a:ext uri="{FF2B5EF4-FFF2-40B4-BE49-F238E27FC236}">
                  <a16:creationId xmlns:a16="http://schemas.microsoft.com/office/drawing/2014/main" id="{59EFDEFD-0EE4-C646-90B6-1F0ED3D2F8F4}"/>
                </a:ext>
              </a:extLst>
            </p:cNvPr>
            <p:cNvSpPr txBox="1"/>
            <p:nvPr/>
          </p:nvSpPr>
          <p:spPr>
            <a:xfrm>
              <a:off x="775511" y="2809328"/>
              <a:ext cx="1503634" cy="309019"/>
            </a:xfrm>
            <a:prstGeom prst="rect">
              <a:avLst/>
            </a:prstGeom>
          </p:spPr>
          <p:txBody>
            <a:bodyPr vert="horz" wrap="square" lIns="0" tIns="15875" rIns="0" bIns="0" rtlCol="0">
              <a:spAutoFit/>
            </a:bodyPr>
            <a:lstStyle/>
            <a:p>
              <a:pPr marL="2541" algn="ctr" defTabSz="914400">
                <a:spcBef>
                  <a:spcPts val="125"/>
                </a:spcBef>
              </a:pPr>
              <a:r>
                <a:rPr sz="900" spc="54" dirty="0">
                  <a:solidFill>
                    <a:schemeClr val="bg1"/>
                  </a:solidFill>
                  <a:latin typeface="Trebuchet MS"/>
                  <a:cs typeface="Trebuchet MS"/>
                </a:rPr>
                <a:t>A </a:t>
              </a:r>
              <a:r>
                <a:rPr sz="900" spc="75" dirty="0">
                  <a:solidFill>
                    <a:schemeClr val="bg1"/>
                  </a:solidFill>
                  <a:latin typeface="Trebuchet MS"/>
                  <a:cs typeface="Trebuchet MS"/>
                </a:rPr>
                <a:t>m </a:t>
              </a:r>
              <a:r>
                <a:rPr sz="900" spc="14" dirty="0">
                  <a:solidFill>
                    <a:schemeClr val="bg1"/>
                  </a:solidFill>
                  <a:latin typeface="Trebuchet MS"/>
                  <a:cs typeface="Trebuchet MS"/>
                </a:rPr>
                <a:t>a </a:t>
              </a:r>
              <a:r>
                <a:rPr sz="900" spc="10" dirty="0">
                  <a:solidFill>
                    <a:schemeClr val="bg1"/>
                  </a:solidFill>
                  <a:latin typeface="Trebuchet MS"/>
                  <a:cs typeface="Trebuchet MS"/>
                </a:rPr>
                <a:t>z </a:t>
              </a:r>
              <a:r>
                <a:rPr sz="900" spc="50" dirty="0">
                  <a:solidFill>
                    <a:schemeClr val="bg1"/>
                  </a:solidFill>
                  <a:latin typeface="Trebuchet MS"/>
                  <a:cs typeface="Trebuchet MS"/>
                </a:rPr>
                <a:t>o</a:t>
              </a:r>
              <a:r>
                <a:rPr sz="900" spc="-125" dirty="0">
                  <a:solidFill>
                    <a:schemeClr val="bg1"/>
                  </a:solidFill>
                  <a:latin typeface="Trebuchet MS"/>
                  <a:cs typeface="Trebuchet MS"/>
                </a:rPr>
                <a:t> </a:t>
              </a:r>
              <a:r>
                <a:rPr sz="900" spc="45" dirty="0">
                  <a:solidFill>
                    <a:schemeClr val="bg1"/>
                  </a:solidFill>
                  <a:latin typeface="Trebuchet MS"/>
                  <a:cs typeface="Trebuchet MS"/>
                </a:rPr>
                <a:t>n</a:t>
              </a:r>
              <a:endParaRPr sz="900" dirty="0">
                <a:solidFill>
                  <a:schemeClr val="bg1"/>
                </a:solidFill>
                <a:latin typeface="Trebuchet MS"/>
                <a:cs typeface="Trebuchet MS"/>
              </a:endParaRPr>
            </a:p>
            <a:p>
              <a:pPr algn="ctr" defTabSz="914400">
                <a:spcBef>
                  <a:spcPts val="35"/>
                </a:spcBef>
              </a:pPr>
              <a:r>
                <a:rPr sz="900" spc="50" dirty="0">
                  <a:solidFill>
                    <a:schemeClr val="bg1"/>
                  </a:solidFill>
                  <a:latin typeface="Trebuchet MS"/>
                  <a:cs typeface="Trebuchet MS"/>
                </a:rPr>
                <a:t>P </a:t>
              </a:r>
              <a:r>
                <a:rPr sz="900" dirty="0">
                  <a:solidFill>
                    <a:schemeClr val="bg1"/>
                  </a:solidFill>
                  <a:latin typeface="Trebuchet MS"/>
                  <a:cs typeface="Trebuchet MS"/>
                </a:rPr>
                <a:t>e </a:t>
              </a:r>
              <a:r>
                <a:rPr sz="900" spc="-5" dirty="0">
                  <a:solidFill>
                    <a:schemeClr val="bg1"/>
                  </a:solidFill>
                  <a:latin typeface="Trebuchet MS"/>
                  <a:cs typeface="Trebuchet MS"/>
                </a:rPr>
                <a:t>r </a:t>
              </a:r>
              <a:r>
                <a:rPr sz="900" spc="30" dirty="0">
                  <a:solidFill>
                    <a:schemeClr val="bg1"/>
                  </a:solidFill>
                  <a:latin typeface="Trebuchet MS"/>
                  <a:cs typeface="Trebuchet MS"/>
                </a:rPr>
                <a:t>s </a:t>
              </a:r>
              <a:r>
                <a:rPr sz="900" spc="50" dirty="0">
                  <a:solidFill>
                    <a:schemeClr val="bg1"/>
                  </a:solidFill>
                  <a:latin typeface="Trebuchet MS"/>
                  <a:cs typeface="Trebuchet MS"/>
                </a:rPr>
                <a:t>o </a:t>
              </a:r>
              <a:r>
                <a:rPr sz="900" spc="45" dirty="0">
                  <a:solidFill>
                    <a:schemeClr val="bg1"/>
                  </a:solidFill>
                  <a:latin typeface="Trebuchet MS"/>
                  <a:cs typeface="Trebuchet MS"/>
                </a:rPr>
                <a:t>n </a:t>
              </a:r>
              <a:r>
                <a:rPr sz="900" spc="14" dirty="0">
                  <a:solidFill>
                    <a:schemeClr val="bg1"/>
                  </a:solidFill>
                  <a:latin typeface="Trebuchet MS"/>
                  <a:cs typeface="Trebuchet MS"/>
                </a:rPr>
                <a:t>a </a:t>
              </a:r>
              <a:r>
                <a:rPr sz="900" dirty="0">
                  <a:solidFill>
                    <a:schemeClr val="bg1"/>
                  </a:solidFill>
                  <a:latin typeface="Trebuchet MS"/>
                  <a:cs typeface="Trebuchet MS"/>
                </a:rPr>
                <a:t>l </a:t>
              </a:r>
              <a:r>
                <a:rPr sz="900" spc="-21" dirty="0">
                  <a:solidFill>
                    <a:schemeClr val="bg1"/>
                  </a:solidFill>
                  <a:latin typeface="Trebuchet MS"/>
                  <a:cs typeface="Trebuchet MS"/>
                </a:rPr>
                <a:t>i </a:t>
              </a:r>
              <a:r>
                <a:rPr sz="900" spc="10" dirty="0">
                  <a:solidFill>
                    <a:schemeClr val="bg1"/>
                  </a:solidFill>
                  <a:latin typeface="Trebuchet MS"/>
                  <a:cs typeface="Trebuchet MS"/>
                </a:rPr>
                <a:t>z</a:t>
              </a:r>
              <a:r>
                <a:rPr sz="900" spc="-5" dirty="0">
                  <a:solidFill>
                    <a:schemeClr val="bg1"/>
                  </a:solidFill>
                  <a:latin typeface="Trebuchet MS"/>
                  <a:cs typeface="Trebuchet MS"/>
                </a:rPr>
                <a:t> </a:t>
              </a:r>
              <a:r>
                <a:rPr sz="900" dirty="0">
                  <a:solidFill>
                    <a:schemeClr val="bg1"/>
                  </a:solidFill>
                  <a:latin typeface="Trebuchet MS"/>
                  <a:cs typeface="Trebuchet MS"/>
                </a:rPr>
                <a:t>e</a:t>
              </a:r>
            </a:p>
          </p:txBody>
        </p:sp>
        <p:sp>
          <p:nvSpPr>
            <p:cNvPr id="3" name="object 69">
              <a:extLst>
                <a:ext uri="{FF2B5EF4-FFF2-40B4-BE49-F238E27FC236}">
                  <a16:creationId xmlns:a16="http://schemas.microsoft.com/office/drawing/2014/main" id="{B1A4BCFF-465A-B444-9205-1EE293184B71}"/>
                </a:ext>
              </a:extLst>
            </p:cNvPr>
            <p:cNvSpPr/>
            <p:nvPr/>
          </p:nvSpPr>
          <p:spPr>
            <a:xfrm>
              <a:off x="1117821" y="2124854"/>
              <a:ext cx="584790" cy="599399"/>
            </a:xfrm>
            <a:prstGeom prst="rect">
              <a:avLst/>
            </a:prstGeom>
            <a:blipFill>
              <a:blip r:embed="rId3" cstate="print"/>
              <a:stretch>
                <a:fillRect/>
              </a:stretch>
            </a:blipFill>
          </p:spPr>
          <p:txBody>
            <a:bodyPr wrap="square" lIns="0" tIns="0" rIns="0" bIns="0" rtlCol="0"/>
            <a:lstStyle/>
            <a:p>
              <a:pPr defTabSz="914400"/>
              <a:endParaRPr sz="1400" dirty="0">
                <a:solidFill>
                  <a:prstClr val="black"/>
                </a:solidFill>
                <a:latin typeface="Calibri"/>
              </a:endParaRPr>
            </a:p>
          </p:txBody>
        </p:sp>
        <p:sp>
          <p:nvSpPr>
            <p:cNvPr id="5" name="object 62">
              <a:extLst>
                <a:ext uri="{FF2B5EF4-FFF2-40B4-BE49-F238E27FC236}">
                  <a16:creationId xmlns:a16="http://schemas.microsoft.com/office/drawing/2014/main" id="{5EE3C394-6377-244D-A480-F6323559FC1A}"/>
                </a:ext>
              </a:extLst>
            </p:cNvPr>
            <p:cNvSpPr txBox="1"/>
            <p:nvPr/>
          </p:nvSpPr>
          <p:spPr>
            <a:xfrm>
              <a:off x="963247" y="1608133"/>
              <a:ext cx="904446" cy="319431"/>
            </a:xfrm>
            <a:prstGeom prst="rect">
              <a:avLst/>
            </a:prstGeom>
          </p:spPr>
          <p:txBody>
            <a:bodyPr vert="horz" wrap="square" lIns="0" tIns="11430" rIns="0" bIns="0" rtlCol="0">
              <a:spAutoFit/>
            </a:bodyPr>
            <a:lstStyle/>
            <a:p>
              <a:pPr marL="12701" marR="5080" indent="50165" algn="ctr" defTabSz="914400">
                <a:lnSpc>
                  <a:spcPct val="103699"/>
                </a:lnSpc>
                <a:spcBef>
                  <a:spcPts val="90"/>
                </a:spcBef>
              </a:pPr>
              <a:r>
                <a:rPr sz="900" spc="54" dirty="0">
                  <a:solidFill>
                    <a:schemeClr val="bg1"/>
                  </a:solidFill>
                  <a:latin typeface="Trebuchet MS"/>
                  <a:cs typeface="Trebuchet MS"/>
                </a:rPr>
                <a:t>A </a:t>
              </a:r>
              <a:r>
                <a:rPr sz="900" spc="75" dirty="0">
                  <a:solidFill>
                    <a:schemeClr val="bg1"/>
                  </a:solidFill>
                  <a:latin typeface="Trebuchet MS"/>
                  <a:cs typeface="Trebuchet MS"/>
                </a:rPr>
                <a:t>m </a:t>
              </a:r>
              <a:r>
                <a:rPr sz="900" spc="14" dirty="0">
                  <a:solidFill>
                    <a:schemeClr val="bg1"/>
                  </a:solidFill>
                  <a:latin typeface="Trebuchet MS"/>
                  <a:cs typeface="Trebuchet MS"/>
                </a:rPr>
                <a:t>a </a:t>
              </a:r>
              <a:r>
                <a:rPr sz="900" spc="10" dirty="0">
                  <a:solidFill>
                    <a:schemeClr val="bg1"/>
                  </a:solidFill>
                  <a:latin typeface="Trebuchet MS"/>
                  <a:cs typeface="Trebuchet MS"/>
                </a:rPr>
                <a:t>z </a:t>
              </a:r>
              <a:r>
                <a:rPr sz="900" spc="50" dirty="0">
                  <a:solidFill>
                    <a:schemeClr val="bg1"/>
                  </a:solidFill>
                  <a:latin typeface="Trebuchet MS"/>
                  <a:cs typeface="Trebuchet MS"/>
                </a:rPr>
                <a:t>o </a:t>
              </a:r>
              <a:r>
                <a:rPr sz="900" spc="45" dirty="0">
                  <a:solidFill>
                    <a:schemeClr val="bg1"/>
                  </a:solidFill>
                  <a:latin typeface="Trebuchet MS"/>
                  <a:cs typeface="Trebuchet MS"/>
                </a:rPr>
                <a:t>n  </a:t>
              </a:r>
              <a:endParaRPr lang="en-US" sz="900" spc="45" dirty="0">
                <a:solidFill>
                  <a:schemeClr val="bg1"/>
                </a:solidFill>
                <a:latin typeface="Trebuchet MS"/>
                <a:cs typeface="Trebuchet MS"/>
              </a:endParaRPr>
            </a:p>
            <a:p>
              <a:pPr marL="12701" marR="5080" indent="50165" algn="ctr" defTabSz="914400">
                <a:lnSpc>
                  <a:spcPct val="103699"/>
                </a:lnSpc>
                <a:spcBef>
                  <a:spcPts val="90"/>
                </a:spcBef>
              </a:pPr>
              <a:r>
                <a:rPr sz="900" spc="10" dirty="0">
                  <a:solidFill>
                    <a:schemeClr val="bg1"/>
                  </a:solidFill>
                  <a:latin typeface="Trebuchet MS"/>
                  <a:cs typeface="Trebuchet MS"/>
                </a:rPr>
                <a:t>F </a:t>
              </a:r>
              <a:r>
                <a:rPr sz="900" spc="50" dirty="0">
                  <a:solidFill>
                    <a:schemeClr val="bg1"/>
                  </a:solidFill>
                  <a:latin typeface="Trebuchet MS"/>
                  <a:cs typeface="Trebuchet MS"/>
                </a:rPr>
                <a:t>o </a:t>
              </a:r>
              <a:r>
                <a:rPr sz="900" spc="-5" dirty="0">
                  <a:solidFill>
                    <a:schemeClr val="bg1"/>
                  </a:solidFill>
                  <a:latin typeface="Trebuchet MS"/>
                  <a:cs typeface="Trebuchet MS"/>
                </a:rPr>
                <a:t>r </a:t>
              </a:r>
              <a:r>
                <a:rPr sz="900" dirty="0">
                  <a:solidFill>
                    <a:schemeClr val="bg1"/>
                  </a:solidFill>
                  <a:latin typeface="Trebuchet MS"/>
                  <a:cs typeface="Trebuchet MS"/>
                </a:rPr>
                <a:t>e </a:t>
              </a:r>
              <a:r>
                <a:rPr sz="900" spc="-14" dirty="0">
                  <a:solidFill>
                    <a:schemeClr val="bg1"/>
                  </a:solidFill>
                  <a:latin typeface="Trebuchet MS"/>
                  <a:cs typeface="Trebuchet MS"/>
                </a:rPr>
                <a:t>c </a:t>
              </a:r>
              <a:r>
                <a:rPr sz="900" spc="14" dirty="0">
                  <a:solidFill>
                    <a:schemeClr val="bg1"/>
                  </a:solidFill>
                  <a:latin typeface="Trebuchet MS"/>
                  <a:cs typeface="Trebuchet MS"/>
                </a:rPr>
                <a:t>a </a:t>
              </a:r>
              <a:r>
                <a:rPr sz="900" spc="30" dirty="0">
                  <a:solidFill>
                    <a:schemeClr val="bg1"/>
                  </a:solidFill>
                  <a:latin typeface="Trebuchet MS"/>
                  <a:cs typeface="Trebuchet MS"/>
                </a:rPr>
                <a:t>s</a:t>
              </a:r>
              <a:r>
                <a:rPr sz="900" spc="-26" dirty="0">
                  <a:solidFill>
                    <a:schemeClr val="bg1"/>
                  </a:solidFill>
                  <a:latin typeface="Trebuchet MS"/>
                  <a:cs typeface="Trebuchet MS"/>
                </a:rPr>
                <a:t> </a:t>
              </a:r>
              <a:r>
                <a:rPr sz="900" spc="-5" dirty="0">
                  <a:solidFill>
                    <a:schemeClr val="bg1"/>
                  </a:solidFill>
                  <a:latin typeface="Trebuchet MS"/>
                  <a:cs typeface="Trebuchet MS"/>
                </a:rPr>
                <a:t>t</a:t>
              </a:r>
              <a:endParaRPr sz="900" dirty="0">
                <a:solidFill>
                  <a:schemeClr val="bg1"/>
                </a:solidFill>
                <a:latin typeface="Trebuchet MS"/>
                <a:cs typeface="Trebuchet MS"/>
              </a:endParaRPr>
            </a:p>
          </p:txBody>
        </p:sp>
        <p:sp>
          <p:nvSpPr>
            <p:cNvPr id="6" name="object 68">
              <a:extLst>
                <a:ext uri="{FF2B5EF4-FFF2-40B4-BE49-F238E27FC236}">
                  <a16:creationId xmlns:a16="http://schemas.microsoft.com/office/drawing/2014/main" id="{55F87244-4039-074B-BA91-586E27544AAF}"/>
                </a:ext>
              </a:extLst>
            </p:cNvPr>
            <p:cNvSpPr/>
            <p:nvPr/>
          </p:nvSpPr>
          <p:spPr>
            <a:xfrm>
              <a:off x="1128330" y="956278"/>
              <a:ext cx="574281" cy="577040"/>
            </a:xfrm>
            <a:prstGeom prst="rect">
              <a:avLst/>
            </a:prstGeom>
            <a:blipFill>
              <a:blip r:embed="rId4" cstate="print"/>
              <a:stretch>
                <a:fillRect/>
              </a:stretch>
            </a:blipFill>
          </p:spPr>
          <p:txBody>
            <a:bodyPr wrap="square" lIns="0" tIns="0" rIns="0" bIns="0" rtlCol="0"/>
            <a:lstStyle/>
            <a:p>
              <a:pPr defTabSz="914400"/>
              <a:endParaRPr sz="1400">
                <a:solidFill>
                  <a:prstClr val="black"/>
                </a:solidFill>
                <a:latin typeface="Calibri"/>
              </a:endParaRPr>
            </a:p>
          </p:txBody>
        </p:sp>
        <p:sp>
          <p:nvSpPr>
            <p:cNvPr id="10" name="Discovery &amp;…">
              <a:extLst>
                <a:ext uri="{FF2B5EF4-FFF2-40B4-BE49-F238E27FC236}">
                  <a16:creationId xmlns:a16="http://schemas.microsoft.com/office/drawing/2014/main" id="{17D7EED7-D5F2-7840-ADAE-07C49A9A334E}"/>
                </a:ext>
              </a:extLst>
            </p:cNvPr>
            <p:cNvSpPr txBox="1"/>
            <p:nvPr/>
          </p:nvSpPr>
          <p:spPr>
            <a:xfrm>
              <a:off x="718490" y="4000456"/>
              <a:ext cx="1617675" cy="3402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8467" tIns="8467" rIns="8467" bIns="8467" numCol="1" anchor="ctr">
              <a:spAutoFit/>
            </a:bodyPr>
            <a:lstStyle>
              <a:lvl1pPr>
                <a:defRPr sz="3500" b="1" spc="450">
                  <a:solidFill>
                    <a:srgbClr val="FFFFFF"/>
                  </a:solidFill>
                  <a:latin typeface="Amazon Ember"/>
                  <a:ea typeface="Amazon Ember"/>
                  <a:cs typeface="Amazon Ember"/>
                  <a:sym typeface="Amazon Ember"/>
                </a:defRPr>
              </a:lvl1pPr>
            </a:lstStyle>
            <a:p>
              <a:pPr algn="ctr" defTabSz="587601" hangingPunct="0"/>
              <a:r>
                <a:rPr sz="1000" b="0" kern="0" spc="167" dirty="0">
                  <a:latin typeface="Amazon Ember" panose="020B0603020204020204" pitchFamily="34" charset="0"/>
                  <a:ea typeface="Amazon Ember" panose="020B0603020204020204" pitchFamily="34" charset="0"/>
                  <a:cs typeface="Amazon Ember" panose="020B0603020204020204" pitchFamily="34" charset="0"/>
                </a:rPr>
                <a:t>AMAZON </a:t>
              </a:r>
              <a:br>
                <a:rPr lang="en-US" sz="1000" b="0" kern="0" spc="167" dirty="0">
                  <a:latin typeface="Amazon Ember" panose="020B0603020204020204" pitchFamily="34" charset="0"/>
                  <a:ea typeface="Amazon Ember" panose="020B0603020204020204" pitchFamily="34" charset="0"/>
                  <a:cs typeface="Amazon Ember" panose="020B0603020204020204" pitchFamily="34" charset="0"/>
                </a:rPr>
              </a:br>
              <a:r>
                <a:rPr lang="en-US" sz="1000" b="0" kern="0" spc="167" dirty="0">
                  <a:latin typeface="Amazon Ember" panose="020B0603020204020204" pitchFamily="34" charset="0"/>
                  <a:ea typeface="Amazon Ember" panose="020B0603020204020204" pitchFamily="34" charset="0"/>
                  <a:cs typeface="Amazon Ember" panose="020B0603020204020204" pitchFamily="34" charset="0"/>
                </a:rPr>
                <a:t>S</a:t>
              </a:r>
              <a:r>
                <a:rPr sz="1000" b="0" kern="0" spc="167" dirty="0">
                  <a:latin typeface="Amazon Ember" panose="020B0603020204020204" pitchFamily="34" charset="0"/>
                  <a:ea typeface="Amazon Ember" panose="020B0603020204020204" pitchFamily="34" charset="0"/>
                  <a:cs typeface="Amazon Ember" panose="020B0603020204020204" pitchFamily="34" charset="0"/>
                </a:rPr>
                <a:t>AGEMAKER</a:t>
              </a:r>
            </a:p>
          </p:txBody>
        </p:sp>
        <p:pic>
          <p:nvPicPr>
            <p:cNvPr id="11" name="Graphic 10">
              <a:extLst>
                <a:ext uri="{FF2B5EF4-FFF2-40B4-BE49-F238E27FC236}">
                  <a16:creationId xmlns:a16="http://schemas.microsoft.com/office/drawing/2014/main" id="{BE61D4DF-8BBF-2140-BC89-99CC8097B2A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72400" y="3321166"/>
              <a:ext cx="530211" cy="540816"/>
            </a:xfrm>
            <a:prstGeom prst="rect">
              <a:avLst/>
            </a:prstGeom>
          </p:spPr>
        </p:pic>
      </p:grpSp>
      <p:cxnSp>
        <p:nvCxnSpPr>
          <p:cNvPr id="14" name="Straight Arrow Connector 13">
            <a:extLst>
              <a:ext uri="{FF2B5EF4-FFF2-40B4-BE49-F238E27FC236}">
                <a16:creationId xmlns:a16="http://schemas.microsoft.com/office/drawing/2014/main" id="{5CCC92FC-4D11-D042-87D9-2DF3C33F1575}"/>
              </a:ext>
            </a:extLst>
          </p:cNvPr>
          <p:cNvCxnSpPr>
            <a:cxnSpLocks/>
          </p:cNvCxnSpPr>
          <p:nvPr/>
        </p:nvCxnSpPr>
        <p:spPr>
          <a:xfrm>
            <a:off x="2188580" y="2445527"/>
            <a:ext cx="90772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9EAC1C6-D302-FC41-A779-8F0516988A82}"/>
              </a:ext>
            </a:extLst>
          </p:cNvPr>
          <p:cNvCxnSpPr>
            <a:cxnSpLocks/>
          </p:cNvCxnSpPr>
          <p:nvPr/>
        </p:nvCxnSpPr>
        <p:spPr>
          <a:xfrm>
            <a:off x="4230778" y="1224307"/>
            <a:ext cx="5834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01DF3C8-390D-2747-A59E-836B76B5C1AD}"/>
              </a:ext>
            </a:extLst>
          </p:cNvPr>
          <p:cNvSpPr txBox="1"/>
          <p:nvPr/>
        </p:nvSpPr>
        <p:spPr>
          <a:xfrm>
            <a:off x="5000170" y="1933663"/>
            <a:ext cx="3610430" cy="738664"/>
          </a:xfrm>
          <a:prstGeom prst="rect">
            <a:avLst/>
          </a:prstGeom>
          <a:noFill/>
        </p:spPr>
        <p:txBody>
          <a:bodyPr wrap="square" rtlCol="0">
            <a:spAutoFit/>
          </a:bodyPr>
          <a:lstStyle/>
          <a:p>
            <a:r>
              <a:rPr lang="en-US" sz="1400" b="1" dirty="0">
                <a:solidFill>
                  <a:schemeClr val="bg1"/>
                </a:solidFill>
              </a:rPr>
              <a:t>INVENTORY AND SUPPLY MANAGEMENT: FORECASTED DEMAND</a:t>
            </a:r>
          </a:p>
        </p:txBody>
      </p:sp>
      <p:sp>
        <p:nvSpPr>
          <p:cNvPr id="18" name="TextBox 17">
            <a:extLst>
              <a:ext uri="{FF2B5EF4-FFF2-40B4-BE49-F238E27FC236}">
                <a16:creationId xmlns:a16="http://schemas.microsoft.com/office/drawing/2014/main" id="{C2A7C30B-94C0-684D-B6B2-85E113A875A6}"/>
              </a:ext>
            </a:extLst>
          </p:cNvPr>
          <p:cNvSpPr txBox="1"/>
          <p:nvPr/>
        </p:nvSpPr>
        <p:spPr>
          <a:xfrm>
            <a:off x="5000171" y="2828555"/>
            <a:ext cx="2657929" cy="307777"/>
          </a:xfrm>
          <a:prstGeom prst="rect">
            <a:avLst/>
          </a:prstGeom>
          <a:noFill/>
        </p:spPr>
        <p:txBody>
          <a:bodyPr wrap="square" rtlCol="0">
            <a:spAutoFit/>
          </a:bodyPr>
          <a:lstStyle/>
          <a:p>
            <a:r>
              <a:rPr lang="en-US" sz="1400" b="1" dirty="0">
                <a:solidFill>
                  <a:schemeClr val="bg1"/>
                </a:solidFill>
              </a:rPr>
              <a:t>CUSTOMER PREFERENCES</a:t>
            </a:r>
          </a:p>
        </p:txBody>
      </p:sp>
      <p:sp>
        <p:nvSpPr>
          <p:cNvPr id="19" name="TextBox 18">
            <a:extLst>
              <a:ext uri="{FF2B5EF4-FFF2-40B4-BE49-F238E27FC236}">
                <a16:creationId xmlns:a16="http://schemas.microsoft.com/office/drawing/2014/main" id="{F2A7AB8B-A331-F845-B75B-D7F0002AA7A1}"/>
              </a:ext>
            </a:extLst>
          </p:cNvPr>
          <p:cNvSpPr txBox="1"/>
          <p:nvPr/>
        </p:nvSpPr>
        <p:spPr>
          <a:xfrm>
            <a:off x="5000170" y="993456"/>
            <a:ext cx="2148115" cy="523220"/>
          </a:xfrm>
          <a:prstGeom prst="rect">
            <a:avLst/>
          </a:prstGeom>
          <a:noFill/>
        </p:spPr>
        <p:txBody>
          <a:bodyPr wrap="square" rtlCol="0">
            <a:spAutoFit/>
          </a:bodyPr>
          <a:lstStyle/>
          <a:p>
            <a:r>
              <a:rPr lang="en-US" sz="1400" b="1" dirty="0">
                <a:solidFill>
                  <a:schemeClr val="bg1"/>
                </a:solidFill>
              </a:rPr>
              <a:t>SENTIMENT AND TOPIC ANALYSIS</a:t>
            </a:r>
          </a:p>
        </p:txBody>
      </p:sp>
      <p:cxnSp>
        <p:nvCxnSpPr>
          <p:cNvPr id="20" name="Straight Arrow Connector 19">
            <a:extLst>
              <a:ext uri="{FF2B5EF4-FFF2-40B4-BE49-F238E27FC236}">
                <a16:creationId xmlns:a16="http://schemas.microsoft.com/office/drawing/2014/main" id="{C0721382-A30D-0A45-8A57-9FB8A82923AD}"/>
              </a:ext>
            </a:extLst>
          </p:cNvPr>
          <p:cNvCxnSpPr>
            <a:cxnSpLocks/>
          </p:cNvCxnSpPr>
          <p:nvPr/>
        </p:nvCxnSpPr>
        <p:spPr>
          <a:xfrm>
            <a:off x="4206672" y="2087552"/>
            <a:ext cx="5834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E652BA5-F2C4-CF47-9CC4-4FDC8F7F5B34}"/>
              </a:ext>
            </a:extLst>
          </p:cNvPr>
          <p:cNvCxnSpPr>
            <a:cxnSpLocks/>
          </p:cNvCxnSpPr>
          <p:nvPr/>
        </p:nvCxnSpPr>
        <p:spPr>
          <a:xfrm>
            <a:off x="4230778" y="2982443"/>
            <a:ext cx="5834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object 48">
            <a:extLst>
              <a:ext uri="{FF2B5EF4-FFF2-40B4-BE49-F238E27FC236}">
                <a16:creationId xmlns:a16="http://schemas.microsoft.com/office/drawing/2014/main" id="{D1349739-99A8-E444-8760-4F3AB39EE113}"/>
              </a:ext>
            </a:extLst>
          </p:cNvPr>
          <p:cNvSpPr txBox="1"/>
          <p:nvPr/>
        </p:nvSpPr>
        <p:spPr>
          <a:xfrm>
            <a:off x="2642444" y="1413996"/>
            <a:ext cx="1922012" cy="293029"/>
          </a:xfrm>
          <a:prstGeom prst="rect">
            <a:avLst/>
          </a:prstGeom>
        </p:spPr>
        <p:txBody>
          <a:bodyPr vert="horz" wrap="square" lIns="0" tIns="15875" rIns="0" bIns="0" rtlCol="0">
            <a:spAutoFit/>
          </a:bodyPr>
          <a:lstStyle/>
          <a:p>
            <a:pPr algn="ctr" defTabSz="914400">
              <a:spcBef>
                <a:spcPts val="125"/>
              </a:spcBef>
            </a:pPr>
            <a:r>
              <a:rPr sz="900" spc="54" dirty="0">
                <a:solidFill>
                  <a:srgbClr val="FFFFFF"/>
                </a:solidFill>
                <a:latin typeface="Trebuchet MS"/>
                <a:cs typeface="Trebuchet MS"/>
              </a:rPr>
              <a:t>A </a:t>
            </a:r>
            <a:r>
              <a:rPr sz="900" spc="75" dirty="0">
                <a:solidFill>
                  <a:srgbClr val="FFFFFF"/>
                </a:solidFill>
                <a:latin typeface="Trebuchet MS"/>
                <a:cs typeface="Trebuchet MS"/>
              </a:rPr>
              <a:t>m </a:t>
            </a:r>
            <a:r>
              <a:rPr sz="900" spc="14" dirty="0">
                <a:solidFill>
                  <a:srgbClr val="FFFFFF"/>
                </a:solidFill>
                <a:latin typeface="Trebuchet MS"/>
                <a:cs typeface="Trebuchet MS"/>
              </a:rPr>
              <a:t>a </a:t>
            </a:r>
            <a:r>
              <a:rPr sz="900" spc="10" dirty="0">
                <a:solidFill>
                  <a:srgbClr val="FFFFFF"/>
                </a:solidFill>
                <a:latin typeface="Trebuchet MS"/>
                <a:cs typeface="Trebuchet MS"/>
              </a:rPr>
              <a:t>z </a:t>
            </a:r>
            <a:r>
              <a:rPr sz="900" spc="50" dirty="0">
                <a:solidFill>
                  <a:srgbClr val="FFFFFF"/>
                </a:solidFill>
                <a:latin typeface="Trebuchet MS"/>
                <a:cs typeface="Trebuchet MS"/>
              </a:rPr>
              <a:t>o</a:t>
            </a:r>
            <a:r>
              <a:rPr sz="900" spc="-130" dirty="0">
                <a:solidFill>
                  <a:srgbClr val="FFFFFF"/>
                </a:solidFill>
                <a:latin typeface="Trebuchet MS"/>
                <a:cs typeface="Trebuchet MS"/>
              </a:rPr>
              <a:t> </a:t>
            </a:r>
            <a:r>
              <a:rPr sz="900" spc="45" dirty="0">
                <a:solidFill>
                  <a:srgbClr val="FFFFFF"/>
                </a:solidFill>
                <a:latin typeface="Trebuchet MS"/>
                <a:cs typeface="Trebuchet MS"/>
              </a:rPr>
              <a:t>n</a:t>
            </a:r>
            <a:endParaRPr sz="900" dirty="0">
              <a:solidFill>
                <a:prstClr val="black"/>
              </a:solidFill>
              <a:latin typeface="Trebuchet MS"/>
              <a:cs typeface="Trebuchet MS"/>
            </a:endParaRPr>
          </a:p>
          <a:p>
            <a:pPr algn="ctr" defTabSz="914400">
              <a:spcBef>
                <a:spcPts val="35"/>
              </a:spcBef>
            </a:pPr>
            <a:r>
              <a:rPr sz="900" spc="21" dirty="0">
                <a:solidFill>
                  <a:srgbClr val="FFFFFF"/>
                </a:solidFill>
                <a:latin typeface="Trebuchet MS"/>
                <a:cs typeface="Trebuchet MS"/>
              </a:rPr>
              <a:t>C </a:t>
            </a:r>
            <a:r>
              <a:rPr sz="900" spc="50" dirty="0">
                <a:solidFill>
                  <a:srgbClr val="FFFFFF"/>
                </a:solidFill>
                <a:latin typeface="Trebuchet MS"/>
                <a:cs typeface="Trebuchet MS"/>
              </a:rPr>
              <a:t>o </a:t>
            </a:r>
            <a:r>
              <a:rPr sz="900" spc="75" dirty="0">
                <a:solidFill>
                  <a:srgbClr val="FFFFFF"/>
                </a:solidFill>
                <a:latin typeface="Trebuchet MS"/>
                <a:cs typeface="Trebuchet MS"/>
              </a:rPr>
              <a:t>m </a:t>
            </a:r>
            <a:r>
              <a:rPr sz="900" spc="40" dirty="0">
                <a:solidFill>
                  <a:srgbClr val="FFFFFF"/>
                </a:solidFill>
                <a:latin typeface="Trebuchet MS"/>
                <a:cs typeface="Trebuchet MS"/>
              </a:rPr>
              <a:t>p </a:t>
            </a:r>
            <a:r>
              <a:rPr sz="900" spc="-5" dirty="0">
                <a:solidFill>
                  <a:srgbClr val="FFFFFF"/>
                </a:solidFill>
                <a:latin typeface="Trebuchet MS"/>
                <a:cs typeface="Trebuchet MS"/>
              </a:rPr>
              <a:t>r </a:t>
            </a:r>
            <a:r>
              <a:rPr sz="900" dirty="0">
                <a:solidFill>
                  <a:srgbClr val="FFFFFF"/>
                </a:solidFill>
                <a:latin typeface="Trebuchet MS"/>
                <a:cs typeface="Trebuchet MS"/>
              </a:rPr>
              <a:t>e </a:t>
            </a:r>
            <a:r>
              <a:rPr sz="900" spc="45" dirty="0">
                <a:solidFill>
                  <a:srgbClr val="FFFFFF"/>
                </a:solidFill>
                <a:latin typeface="Trebuchet MS"/>
                <a:cs typeface="Trebuchet MS"/>
              </a:rPr>
              <a:t>h </a:t>
            </a:r>
            <a:r>
              <a:rPr sz="900" dirty="0">
                <a:solidFill>
                  <a:srgbClr val="FFFFFF"/>
                </a:solidFill>
                <a:latin typeface="Trebuchet MS"/>
                <a:cs typeface="Trebuchet MS"/>
              </a:rPr>
              <a:t>e </a:t>
            </a:r>
            <a:r>
              <a:rPr sz="900" spc="45" dirty="0">
                <a:solidFill>
                  <a:srgbClr val="FFFFFF"/>
                </a:solidFill>
                <a:latin typeface="Trebuchet MS"/>
                <a:cs typeface="Trebuchet MS"/>
              </a:rPr>
              <a:t>n</a:t>
            </a:r>
            <a:r>
              <a:rPr sz="900" spc="61" dirty="0">
                <a:solidFill>
                  <a:srgbClr val="FFFFFF"/>
                </a:solidFill>
                <a:latin typeface="Trebuchet MS"/>
                <a:cs typeface="Trebuchet MS"/>
              </a:rPr>
              <a:t> </a:t>
            </a:r>
            <a:r>
              <a:rPr sz="900" spc="40" dirty="0">
                <a:solidFill>
                  <a:srgbClr val="FFFFFF"/>
                </a:solidFill>
                <a:latin typeface="Trebuchet MS"/>
                <a:cs typeface="Trebuchet MS"/>
              </a:rPr>
              <a:t>d</a:t>
            </a:r>
            <a:endParaRPr sz="900" dirty="0">
              <a:solidFill>
                <a:prstClr val="black"/>
              </a:solidFill>
              <a:latin typeface="Trebuchet MS"/>
              <a:cs typeface="Trebuchet MS"/>
            </a:endParaRPr>
          </a:p>
        </p:txBody>
      </p:sp>
      <p:sp>
        <p:nvSpPr>
          <p:cNvPr id="23" name="object 61">
            <a:extLst>
              <a:ext uri="{FF2B5EF4-FFF2-40B4-BE49-F238E27FC236}">
                <a16:creationId xmlns:a16="http://schemas.microsoft.com/office/drawing/2014/main" id="{CEC07443-D831-9248-BC1A-DDEC3B443390}"/>
              </a:ext>
            </a:extLst>
          </p:cNvPr>
          <p:cNvSpPr/>
          <p:nvPr/>
        </p:nvSpPr>
        <p:spPr>
          <a:xfrm>
            <a:off x="3373528" y="814751"/>
            <a:ext cx="521433" cy="521433"/>
          </a:xfrm>
          <a:prstGeom prst="rect">
            <a:avLst/>
          </a:prstGeom>
          <a:blipFill>
            <a:blip r:embed="rId7" cstate="print"/>
            <a:stretch>
              <a:fillRect/>
            </a:stretch>
          </a:blipFill>
        </p:spPr>
        <p:txBody>
          <a:bodyPr wrap="square" lIns="0" tIns="0" rIns="0" bIns="0" rtlCol="0"/>
          <a:lstStyle/>
          <a:p>
            <a:pPr defTabSz="914400"/>
            <a:endParaRPr sz="1600">
              <a:solidFill>
                <a:prstClr val="black"/>
              </a:solidFill>
              <a:latin typeface="Calibri"/>
            </a:endParaRPr>
          </a:p>
        </p:txBody>
      </p:sp>
      <p:cxnSp>
        <p:nvCxnSpPr>
          <p:cNvPr id="24" name="Straight Arrow Connector 23">
            <a:extLst>
              <a:ext uri="{FF2B5EF4-FFF2-40B4-BE49-F238E27FC236}">
                <a16:creationId xmlns:a16="http://schemas.microsoft.com/office/drawing/2014/main" id="{BBBFA054-C8D4-BE42-8CAE-A6740510CA83}"/>
              </a:ext>
            </a:extLst>
          </p:cNvPr>
          <p:cNvCxnSpPr>
            <a:cxnSpLocks/>
          </p:cNvCxnSpPr>
          <p:nvPr/>
        </p:nvCxnSpPr>
        <p:spPr>
          <a:xfrm>
            <a:off x="4312134" y="4154891"/>
            <a:ext cx="58343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7492C43-7CE4-F84D-BEAD-0DAC38E84C84}"/>
              </a:ext>
            </a:extLst>
          </p:cNvPr>
          <p:cNvSpPr txBox="1"/>
          <p:nvPr/>
        </p:nvSpPr>
        <p:spPr>
          <a:xfrm>
            <a:off x="5000170" y="3806713"/>
            <a:ext cx="4143830" cy="738664"/>
          </a:xfrm>
          <a:prstGeom prst="rect">
            <a:avLst/>
          </a:prstGeom>
          <a:noFill/>
        </p:spPr>
        <p:txBody>
          <a:bodyPr wrap="square" rtlCol="0">
            <a:spAutoFit/>
          </a:bodyPr>
          <a:lstStyle/>
          <a:p>
            <a:r>
              <a:rPr lang="en-US" sz="1400" b="1" dirty="0">
                <a:solidFill>
                  <a:schemeClr val="bg1"/>
                </a:solidFill>
              </a:rPr>
              <a:t>CUSTOM MODELS: ANOMALIES, PREDICTIVE MAINTENANCE, OTHER OPTIMIZATION OPPORTUNITIES</a:t>
            </a:r>
          </a:p>
        </p:txBody>
      </p:sp>
      <p:pic>
        <p:nvPicPr>
          <p:cNvPr id="29" name="Picture 28">
            <a:extLst>
              <a:ext uri="{FF2B5EF4-FFF2-40B4-BE49-F238E27FC236}">
                <a16:creationId xmlns:a16="http://schemas.microsoft.com/office/drawing/2014/main" id="{D5734A8B-223F-DD42-8CE5-F5E52C96E24D}"/>
              </a:ext>
            </a:extLst>
          </p:cNvPr>
          <p:cNvPicPr>
            <a:picLocks noChangeAspect="1"/>
          </p:cNvPicPr>
          <p:nvPr/>
        </p:nvPicPr>
        <p:blipFill rotWithShape="1">
          <a:blip r:embed="rId8">
            <a:lum bright="70000" contrast="-70000"/>
          </a:blip>
          <a:srcRect l="1951" t="-5734" r="6411" b="26646"/>
          <a:stretch/>
        </p:blipFill>
        <p:spPr>
          <a:xfrm>
            <a:off x="305461" y="2081979"/>
            <a:ext cx="1775189" cy="892223"/>
          </a:xfrm>
          <a:custGeom>
            <a:avLst/>
            <a:gdLst>
              <a:gd name="connsiteX0" fmla="*/ 2128167 w 4297680"/>
              <a:gd name="connsiteY0" fmla="*/ 0 h 1898443"/>
              <a:gd name="connsiteX1" fmla="*/ 2188949 w 4297680"/>
              <a:gd name="connsiteY1" fmla="*/ 36123 h 1898443"/>
              <a:gd name="connsiteX2" fmla="*/ 2228966 w 4297680"/>
              <a:gd name="connsiteY2" fmla="*/ 55976 h 1898443"/>
              <a:gd name="connsiteX3" fmla="*/ 2223718 w 4297680"/>
              <a:gd name="connsiteY3" fmla="*/ 57267 h 1898443"/>
              <a:gd name="connsiteX4" fmla="*/ 2195268 w 4297680"/>
              <a:gd name="connsiteY4" fmla="*/ 85215 h 1898443"/>
              <a:gd name="connsiteX5" fmla="*/ 2504417 w 4297680"/>
              <a:gd name="connsiteY5" fmla="*/ 199991 h 1898443"/>
              <a:gd name="connsiteX6" fmla="*/ 2590165 w 4297680"/>
              <a:gd name="connsiteY6" fmla="*/ 205301 h 1898443"/>
              <a:gd name="connsiteX7" fmla="*/ 2605542 w 4297680"/>
              <a:gd name="connsiteY7" fmla="*/ 210647 h 1898443"/>
              <a:gd name="connsiteX8" fmla="*/ 3399183 w 4297680"/>
              <a:gd name="connsiteY8" fmla="*/ 330018 h 1898443"/>
              <a:gd name="connsiteX9" fmla="*/ 4239074 w 4297680"/>
              <a:gd name="connsiteY9" fmla="*/ 194778 h 1898443"/>
              <a:gd name="connsiteX10" fmla="*/ 4292765 w 4297680"/>
              <a:gd name="connsiteY10" fmla="*/ 174171 h 1898443"/>
              <a:gd name="connsiteX11" fmla="*/ 4297680 w 4297680"/>
              <a:gd name="connsiteY11" fmla="*/ 229209 h 1898443"/>
              <a:gd name="connsiteX12" fmla="*/ 2148840 w 4297680"/>
              <a:gd name="connsiteY12" fmla="*/ 1898443 h 1898443"/>
              <a:gd name="connsiteX13" fmla="*/ 0 w 4297680"/>
              <a:gd name="connsiteY13" fmla="*/ 229209 h 1898443"/>
              <a:gd name="connsiteX14" fmla="*/ 2589 w 4297680"/>
              <a:gd name="connsiteY14" fmla="*/ 189382 h 1898443"/>
              <a:gd name="connsiteX15" fmla="*/ 16683 w 4297680"/>
              <a:gd name="connsiteY15" fmla="*/ 194779 h 1898443"/>
              <a:gd name="connsiteX16" fmla="*/ 859183 w 4297680"/>
              <a:gd name="connsiteY16" fmla="*/ 330019 h 1898443"/>
              <a:gd name="connsiteX17" fmla="*/ 1462541 w 4297680"/>
              <a:gd name="connsiteY17" fmla="*/ 261802 h 1898443"/>
              <a:gd name="connsiteX18" fmla="*/ 1586661 w 4297680"/>
              <a:gd name="connsiteY18" fmla="*/ 229262 h 1898443"/>
              <a:gd name="connsiteX19" fmla="*/ 1644470 w 4297680"/>
              <a:gd name="connsiteY19" fmla="*/ 229191 h 1898443"/>
              <a:gd name="connsiteX20" fmla="*/ 1768345 w 4297680"/>
              <a:gd name="connsiteY20" fmla="*/ 214620 h 1898443"/>
              <a:gd name="connsiteX21" fmla="*/ 2070685 w 4297680"/>
              <a:gd name="connsiteY21" fmla="*/ 82947 h 1898443"/>
              <a:gd name="connsiteX22" fmla="*/ 2040734 w 4297680"/>
              <a:gd name="connsiteY22" fmla="*/ 56613 h 1898443"/>
              <a:gd name="connsiteX23" fmla="*/ 2028971 w 4297680"/>
              <a:gd name="connsiteY23" fmla="*/ 54401 h 189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97680" h="1898443">
                <a:moveTo>
                  <a:pt x="2128167" y="0"/>
                </a:moveTo>
                <a:lnTo>
                  <a:pt x="2188949" y="36123"/>
                </a:lnTo>
                <a:lnTo>
                  <a:pt x="2228966" y="55976"/>
                </a:lnTo>
                <a:lnTo>
                  <a:pt x="2223718" y="57267"/>
                </a:lnTo>
                <a:cubicBezTo>
                  <a:pt x="2206562" y="64911"/>
                  <a:pt x="2196494" y="74305"/>
                  <a:pt x="2195268" y="85215"/>
                </a:cubicBezTo>
                <a:cubicBezTo>
                  <a:pt x="2190361" y="128857"/>
                  <a:pt x="2328771" y="180244"/>
                  <a:pt x="2504417" y="199991"/>
                </a:cubicBezTo>
                <a:lnTo>
                  <a:pt x="2590165" y="205301"/>
                </a:lnTo>
                <a:lnTo>
                  <a:pt x="2605542" y="210647"/>
                </a:lnTo>
                <a:cubicBezTo>
                  <a:pt x="2851314" y="287690"/>
                  <a:pt x="3119054" y="330018"/>
                  <a:pt x="3399183" y="330018"/>
                </a:cubicBezTo>
                <a:cubicBezTo>
                  <a:pt x="3696859" y="330018"/>
                  <a:pt x="3980722" y="281858"/>
                  <a:pt x="4239074" y="194778"/>
                </a:cubicBezTo>
                <a:lnTo>
                  <a:pt x="4292765" y="174171"/>
                </a:lnTo>
                <a:lnTo>
                  <a:pt x="4297680" y="229209"/>
                </a:lnTo>
                <a:cubicBezTo>
                  <a:pt x="4297680" y="1151101"/>
                  <a:pt x="3335612" y="1898443"/>
                  <a:pt x="2148840" y="1898443"/>
                </a:cubicBezTo>
                <a:cubicBezTo>
                  <a:pt x="962068" y="1898443"/>
                  <a:pt x="0" y="1151101"/>
                  <a:pt x="0" y="229209"/>
                </a:cubicBezTo>
                <a:lnTo>
                  <a:pt x="2589" y="189382"/>
                </a:lnTo>
                <a:lnTo>
                  <a:pt x="16683" y="194779"/>
                </a:lnTo>
                <a:cubicBezTo>
                  <a:pt x="275670" y="281859"/>
                  <a:pt x="560379" y="330019"/>
                  <a:pt x="859183" y="330019"/>
                </a:cubicBezTo>
                <a:cubicBezTo>
                  <a:pt x="1068487" y="330019"/>
                  <a:pt x="1270961" y="306210"/>
                  <a:pt x="1462541" y="261802"/>
                </a:cubicBezTo>
                <a:lnTo>
                  <a:pt x="1586661" y="229262"/>
                </a:lnTo>
                <a:lnTo>
                  <a:pt x="1644470" y="229191"/>
                </a:lnTo>
                <a:cubicBezTo>
                  <a:pt x="1682894" y="226786"/>
                  <a:pt x="1724774" y="221974"/>
                  <a:pt x="1768345" y="214620"/>
                </a:cubicBezTo>
                <a:cubicBezTo>
                  <a:pt x="1942632" y="185203"/>
                  <a:pt x="2077994" y="126252"/>
                  <a:pt x="2070685" y="82947"/>
                </a:cubicBezTo>
                <a:cubicBezTo>
                  <a:pt x="2068857" y="72121"/>
                  <a:pt x="2058286" y="63298"/>
                  <a:pt x="2040734" y="56613"/>
                </a:cubicBezTo>
                <a:lnTo>
                  <a:pt x="2028971" y="54401"/>
                </a:lnTo>
                <a:close/>
              </a:path>
            </a:pathLst>
          </a:custGeom>
        </p:spPr>
      </p:pic>
      <p:sp>
        <p:nvSpPr>
          <p:cNvPr id="31" name="Title 1">
            <a:extLst>
              <a:ext uri="{FF2B5EF4-FFF2-40B4-BE49-F238E27FC236}">
                <a16:creationId xmlns:a16="http://schemas.microsoft.com/office/drawing/2014/main" id="{5E646689-94DF-8040-809F-9ED0FD4D82F6}"/>
              </a:ext>
            </a:extLst>
          </p:cNvPr>
          <p:cNvSpPr txBox="1">
            <a:spLocks/>
          </p:cNvSpPr>
          <p:nvPr/>
        </p:nvSpPr>
        <p:spPr>
          <a:xfrm>
            <a:off x="701719" y="2364285"/>
            <a:ext cx="1432896"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Data Lake</a:t>
            </a:r>
          </a:p>
        </p:txBody>
      </p:sp>
    </p:spTree>
    <p:extLst>
      <p:ext uri="{BB962C8B-B14F-4D97-AF65-F5344CB8AC3E}">
        <p14:creationId xmlns:p14="http://schemas.microsoft.com/office/powerpoint/2010/main" val="1986395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idx="4294967295"/>
          </p:nvPr>
        </p:nvSpPr>
        <p:spPr>
          <a:xfrm>
            <a:off x="1499934" y="1126216"/>
            <a:ext cx="2323235" cy="328622"/>
          </a:xfrm>
        </p:spPr>
        <p:txBody>
          <a:bodyPr/>
          <a:lstStyle/>
          <a:p>
            <a:r>
              <a:rPr lang="en-US" sz="1600" b="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ML Solutions Lab</a:t>
            </a:r>
            <a:br>
              <a:rPr 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rPr>
            </a:br>
            <a:endParaRPr 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sp>
        <p:nvSpPr>
          <p:cNvPr id="3" name="Content Placeholder 4"/>
          <p:cNvSpPr txBox="1">
            <a:spLocks/>
          </p:cNvSpPr>
          <p:nvPr/>
        </p:nvSpPr>
        <p:spPr>
          <a:xfrm>
            <a:off x="1498818" y="1620092"/>
            <a:ext cx="6617044" cy="1118601"/>
          </a:xfrm>
          <a:prstGeom prst="rect">
            <a:avLst/>
          </a:prstGeom>
        </p:spPr>
        <p:txBody>
          <a:bodyPr>
            <a:normAutofit/>
          </a:bodyPr>
          <a:lst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Brainstorming</a:t>
            </a:r>
          </a:p>
          <a:p>
            <a:r>
              <a:rPr lang="en-US" sz="1400" dirty="0">
                <a:latin typeface="Amazon Ember" panose="020B0603020204020204" pitchFamily="34" charset="0"/>
                <a:ea typeface="Amazon Ember" panose="020B0603020204020204" pitchFamily="34" charset="0"/>
                <a:cs typeface="Amazon Ember" panose="020B0603020204020204" pitchFamily="34" charset="0"/>
              </a:rPr>
              <a:t>Custom modeling</a:t>
            </a:r>
          </a:p>
          <a:p>
            <a:r>
              <a:rPr lang="en-US" sz="1400" dirty="0">
                <a:latin typeface="Amazon Ember" panose="020B0603020204020204" pitchFamily="34" charset="0"/>
                <a:ea typeface="Amazon Ember" panose="020B0603020204020204" pitchFamily="34" charset="0"/>
                <a:cs typeface="Amazon Ember" panose="020B0603020204020204" pitchFamily="34" charset="0"/>
              </a:rPr>
              <a:t>Training</a:t>
            </a:r>
          </a:p>
          <a:p>
            <a:r>
              <a:rPr lang="en-US" sz="1400" dirty="0">
                <a:latin typeface="Amazon Ember" panose="020B0603020204020204" pitchFamily="34" charset="0"/>
                <a:ea typeface="Amazon Ember" panose="020B0603020204020204" pitchFamily="34" charset="0"/>
                <a:cs typeface="Amazon Ember" panose="020B0603020204020204" pitchFamily="34" charset="0"/>
              </a:rPr>
              <a:t>Work side-by-side with Amazon experts</a:t>
            </a:r>
          </a:p>
        </p:txBody>
      </p:sp>
      <p:sp>
        <p:nvSpPr>
          <p:cNvPr id="8" name="Content Placeholder 4"/>
          <p:cNvSpPr txBox="1">
            <a:spLocks/>
          </p:cNvSpPr>
          <p:nvPr/>
        </p:nvSpPr>
        <p:spPr>
          <a:xfrm>
            <a:off x="1498818" y="3515624"/>
            <a:ext cx="6187440" cy="370261"/>
          </a:xfrm>
          <a:prstGeom prst="rect">
            <a:avLst/>
          </a:prstGeom>
        </p:spPr>
        <p:txBody>
          <a:bodyPr>
            <a:noAutofit/>
          </a:bodyPr>
          <a:lst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Practical education on ML for new &amp; experienced practitioners</a:t>
            </a:r>
          </a:p>
          <a:p>
            <a:r>
              <a:rPr lang="en-US" sz="1400" dirty="0">
                <a:latin typeface="Amazon Ember" panose="020B0603020204020204" pitchFamily="34" charset="0"/>
                <a:ea typeface="Amazon Ember" panose="020B0603020204020204" pitchFamily="34" charset="0"/>
                <a:cs typeface="Amazon Ember" panose="020B0603020204020204" pitchFamily="34" charset="0"/>
              </a:rPr>
              <a:t>Based on the same material used to train Amazon developers</a:t>
            </a:r>
          </a:p>
          <a:p>
            <a:endParaRPr lang="en-US" sz="1400" dirty="0">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sp>
        <p:nvSpPr>
          <p:cNvPr id="9" name="Rectangle 12">
            <a:extLst>
              <a:ext uri="{FF2B5EF4-FFF2-40B4-BE49-F238E27FC236}">
                <a16:creationId xmlns:a16="http://schemas.microsoft.com/office/drawing/2014/main" id="{91FC6113-9118-436D-8DFD-61C6E64CD509}"/>
              </a:ext>
            </a:extLst>
          </p:cNvPr>
          <p:cNvSpPr/>
          <p:nvPr/>
        </p:nvSpPr>
        <p:spPr>
          <a:xfrm>
            <a:off x="304800" y="594360"/>
            <a:ext cx="8556806" cy="3771900"/>
          </a:xfrm>
          <a:custGeom>
            <a:avLst/>
            <a:gdLst>
              <a:gd name="connsiteX0" fmla="*/ 0 w 7955353"/>
              <a:gd name="connsiteY0" fmla="*/ 0 h 3576043"/>
              <a:gd name="connsiteX1" fmla="*/ 7955353 w 7955353"/>
              <a:gd name="connsiteY1" fmla="*/ 0 h 3576043"/>
              <a:gd name="connsiteX2" fmla="*/ 7955353 w 7955353"/>
              <a:gd name="connsiteY2" fmla="*/ 3576043 h 3576043"/>
              <a:gd name="connsiteX3" fmla="*/ 0 w 7955353"/>
              <a:gd name="connsiteY3" fmla="*/ 3576043 h 3576043"/>
              <a:gd name="connsiteX4" fmla="*/ 0 w 7955353"/>
              <a:gd name="connsiteY4" fmla="*/ 0 h 3576043"/>
              <a:gd name="connsiteX0" fmla="*/ 0 w 7955353"/>
              <a:gd name="connsiteY0" fmla="*/ 5477 h 3581520"/>
              <a:gd name="connsiteX1" fmla="*/ 3193260 w 7955353"/>
              <a:gd name="connsiteY1" fmla="*/ 0 h 3581520"/>
              <a:gd name="connsiteX2" fmla="*/ 7955353 w 7955353"/>
              <a:gd name="connsiteY2" fmla="*/ 5477 h 3581520"/>
              <a:gd name="connsiteX3" fmla="*/ 7955353 w 7955353"/>
              <a:gd name="connsiteY3" fmla="*/ 3581520 h 3581520"/>
              <a:gd name="connsiteX4" fmla="*/ 0 w 7955353"/>
              <a:gd name="connsiteY4" fmla="*/ 3581520 h 3581520"/>
              <a:gd name="connsiteX5" fmla="*/ 0 w 7955353"/>
              <a:gd name="connsiteY5" fmla="*/ 5477 h 3581520"/>
              <a:gd name="connsiteX0" fmla="*/ 0 w 7955353"/>
              <a:gd name="connsiteY0" fmla="*/ 12677 h 3588720"/>
              <a:gd name="connsiteX1" fmla="*/ 4057260 w 7955353"/>
              <a:gd name="connsiteY1" fmla="*/ 0 h 3588720"/>
              <a:gd name="connsiteX2" fmla="*/ 7955353 w 7955353"/>
              <a:gd name="connsiteY2" fmla="*/ 12677 h 3588720"/>
              <a:gd name="connsiteX3" fmla="*/ 7955353 w 7955353"/>
              <a:gd name="connsiteY3" fmla="*/ 3588720 h 3588720"/>
              <a:gd name="connsiteX4" fmla="*/ 0 w 7955353"/>
              <a:gd name="connsiteY4" fmla="*/ 3588720 h 3588720"/>
              <a:gd name="connsiteX5" fmla="*/ 0 w 7955353"/>
              <a:gd name="connsiteY5" fmla="*/ 12677 h 3588720"/>
              <a:gd name="connsiteX0" fmla="*/ 0 w 7955353"/>
              <a:gd name="connsiteY0" fmla="*/ 19877 h 3595920"/>
              <a:gd name="connsiteX1" fmla="*/ 2746860 w 7955353"/>
              <a:gd name="connsiteY1" fmla="*/ 0 h 3595920"/>
              <a:gd name="connsiteX2" fmla="*/ 7955353 w 7955353"/>
              <a:gd name="connsiteY2" fmla="*/ 19877 h 3595920"/>
              <a:gd name="connsiteX3" fmla="*/ 7955353 w 7955353"/>
              <a:gd name="connsiteY3" fmla="*/ 3595920 h 3595920"/>
              <a:gd name="connsiteX4" fmla="*/ 0 w 7955353"/>
              <a:gd name="connsiteY4" fmla="*/ 3595920 h 3595920"/>
              <a:gd name="connsiteX5" fmla="*/ 0 w 7955353"/>
              <a:gd name="connsiteY5" fmla="*/ 19877 h 3595920"/>
              <a:gd name="connsiteX0" fmla="*/ 0 w 7955353"/>
              <a:gd name="connsiteY0" fmla="*/ 192677 h 3768720"/>
              <a:gd name="connsiteX1" fmla="*/ 2674860 w 7955353"/>
              <a:gd name="connsiteY1" fmla="*/ 0 h 3768720"/>
              <a:gd name="connsiteX2" fmla="*/ 7955353 w 7955353"/>
              <a:gd name="connsiteY2" fmla="*/ 192677 h 3768720"/>
              <a:gd name="connsiteX3" fmla="*/ 7955353 w 7955353"/>
              <a:gd name="connsiteY3" fmla="*/ 3768720 h 3768720"/>
              <a:gd name="connsiteX4" fmla="*/ 0 w 7955353"/>
              <a:gd name="connsiteY4" fmla="*/ 3768720 h 3768720"/>
              <a:gd name="connsiteX5" fmla="*/ 0 w 7955353"/>
              <a:gd name="connsiteY5" fmla="*/ 192677 h 3768720"/>
              <a:gd name="connsiteX0" fmla="*/ 0 w 7955353"/>
              <a:gd name="connsiteY0" fmla="*/ 19877 h 3595920"/>
              <a:gd name="connsiteX1" fmla="*/ 2732460 w 7955353"/>
              <a:gd name="connsiteY1" fmla="*/ 0 h 3595920"/>
              <a:gd name="connsiteX2" fmla="*/ 7955353 w 7955353"/>
              <a:gd name="connsiteY2" fmla="*/ 19877 h 3595920"/>
              <a:gd name="connsiteX3" fmla="*/ 7955353 w 7955353"/>
              <a:gd name="connsiteY3" fmla="*/ 3595920 h 3595920"/>
              <a:gd name="connsiteX4" fmla="*/ 0 w 7955353"/>
              <a:gd name="connsiteY4" fmla="*/ 3595920 h 3595920"/>
              <a:gd name="connsiteX5" fmla="*/ 0 w 7955353"/>
              <a:gd name="connsiteY5" fmla="*/ 19877 h 3595920"/>
              <a:gd name="connsiteX0" fmla="*/ 2732460 w 7955353"/>
              <a:gd name="connsiteY0" fmla="*/ 0 h 3595920"/>
              <a:gd name="connsiteX1" fmla="*/ 7955353 w 7955353"/>
              <a:gd name="connsiteY1" fmla="*/ 19877 h 3595920"/>
              <a:gd name="connsiteX2" fmla="*/ 7955353 w 7955353"/>
              <a:gd name="connsiteY2" fmla="*/ 3595920 h 3595920"/>
              <a:gd name="connsiteX3" fmla="*/ 0 w 7955353"/>
              <a:gd name="connsiteY3" fmla="*/ 3595920 h 3595920"/>
              <a:gd name="connsiteX4" fmla="*/ 0 w 7955353"/>
              <a:gd name="connsiteY4" fmla="*/ 19877 h 3595920"/>
              <a:gd name="connsiteX5" fmla="*/ 2823900 w 7955353"/>
              <a:gd name="connsiteY5" fmla="*/ 91440 h 3595920"/>
              <a:gd name="connsiteX0" fmla="*/ 2732460 w 7955353"/>
              <a:gd name="connsiteY0" fmla="*/ 0 h 3595920"/>
              <a:gd name="connsiteX1" fmla="*/ 7955353 w 7955353"/>
              <a:gd name="connsiteY1" fmla="*/ 19877 h 3595920"/>
              <a:gd name="connsiteX2" fmla="*/ 7955353 w 7955353"/>
              <a:gd name="connsiteY2" fmla="*/ 3595920 h 3595920"/>
              <a:gd name="connsiteX3" fmla="*/ 0 w 7955353"/>
              <a:gd name="connsiteY3" fmla="*/ 3595920 h 3595920"/>
              <a:gd name="connsiteX4" fmla="*/ 0 w 7955353"/>
              <a:gd name="connsiteY4" fmla="*/ 19877 h 3595920"/>
              <a:gd name="connsiteX5" fmla="*/ 2406300 w 7955353"/>
              <a:gd name="connsiteY5" fmla="*/ 19440 h 3595920"/>
              <a:gd name="connsiteX0" fmla="*/ 5216460 w 7955353"/>
              <a:gd name="connsiteY0" fmla="*/ 0 h 3581520"/>
              <a:gd name="connsiteX1" fmla="*/ 7955353 w 7955353"/>
              <a:gd name="connsiteY1" fmla="*/ 5477 h 3581520"/>
              <a:gd name="connsiteX2" fmla="*/ 7955353 w 7955353"/>
              <a:gd name="connsiteY2" fmla="*/ 3581520 h 3581520"/>
              <a:gd name="connsiteX3" fmla="*/ 0 w 7955353"/>
              <a:gd name="connsiteY3" fmla="*/ 3581520 h 3581520"/>
              <a:gd name="connsiteX4" fmla="*/ 0 w 7955353"/>
              <a:gd name="connsiteY4" fmla="*/ 5477 h 3581520"/>
              <a:gd name="connsiteX5" fmla="*/ 2406300 w 7955353"/>
              <a:gd name="connsiteY5" fmla="*/ 5040 h 3581520"/>
              <a:gd name="connsiteX0" fmla="*/ 5216460 w 7955353"/>
              <a:gd name="connsiteY0" fmla="*/ 0 h 3581520"/>
              <a:gd name="connsiteX1" fmla="*/ 7955353 w 7955353"/>
              <a:gd name="connsiteY1" fmla="*/ 5477 h 3581520"/>
              <a:gd name="connsiteX2" fmla="*/ 7955353 w 7955353"/>
              <a:gd name="connsiteY2" fmla="*/ 3581520 h 3581520"/>
              <a:gd name="connsiteX3" fmla="*/ 0 w 7955353"/>
              <a:gd name="connsiteY3" fmla="*/ 3581520 h 3581520"/>
              <a:gd name="connsiteX4" fmla="*/ 0 w 7955353"/>
              <a:gd name="connsiteY4" fmla="*/ 5477 h 3581520"/>
              <a:gd name="connsiteX5" fmla="*/ 2730150 w 7955353"/>
              <a:gd name="connsiteY5" fmla="*/ 5040 h 3581520"/>
              <a:gd name="connsiteX0" fmla="*/ 5216460 w 7955353"/>
              <a:gd name="connsiteY0" fmla="*/ 0 h 3581520"/>
              <a:gd name="connsiteX1" fmla="*/ 7955353 w 7955353"/>
              <a:gd name="connsiteY1" fmla="*/ 5477 h 3581520"/>
              <a:gd name="connsiteX2" fmla="*/ 7955353 w 7955353"/>
              <a:gd name="connsiteY2" fmla="*/ 3581520 h 3581520"/>
              <a:gd name="connsiteX3" fmla="*/ 0 w 7955353"/>
              <a:gd name="connsiteY3" fmla="*/ 3581520 h 3581520"/>
              <a:gd name="connsiteX4" fmla="*/ 0 w 7955353"/>
              <a:gd name="connsiteY4" fmla="*/ 5477 h 3581520"/>
              <a:gd name="connsiteX5" fmla="*/ 2800000 w 7955353"/>
              <a:gd name="connsiteY5" fmla="*/ 11390 h 3581520"/>
              <a:gd name="connsiteX0" fmla="*/ 5216460 w 7955353"/>
              <a:gd name="connsiteY0" fmla="*/ 0 h 3581520"/>
              <a:gd name="connsiteX1" fmla="*/ 7955353 w 7955353"/>
              <a:gd name="connsiteY1" fmla="*/ 5477 h 3581520"/>
              <a:gd name="connsiteX2" fmla="*/ 7955353 w 7955353"/>
              <a:gd name="connsiteY2" fmla="*/ 3581520 h 3581520"/>
              <a:gd name="connsiteX3" fmla="*/ 2769998 w 7955353"/>
              <a:gd name="connsiteY3" fmla="*/ 3572083 h 3581520"/>
              <a:gd name="connsiteX4" fmla="*/ 0 w 7955353"/>
              <a:gd name="connsiteY4" fmla="*/ 3581520 h 3581520"/>
              <a:gd name="connsiteX5" fmla="*/ 0 w 7955353"/>
              <a:gd name="connsiteY5" fmla="*/ 5477 h 3581520"/>
              <a:gd name="connsiteX6" fmla="*/ 2800000 w 7955353"/>
              <a:gd name="connsiteY6" fmla="*/ 11390 h 3581520"/>
              <a:gd name="connsiteX0" fmla="*/ 5216460 w 7955353"/>
              <a:gd name="connsiteY0" fmla="*/ 0 h 3581520"/>
              <a:gd name="connsiteX1" fmla="*/ 7955353 w 7955353"/>
              <a:gd name="connsiteY1" fmla="*/ 5477 h 3581520"/>
              <a:gd name="connsiteX2" fmla="*/ 7955353 w 7955353"/>
              <a:gd name="connsiteY2" fmla="*/ 3581520 h 3581520"/>
              <a:gd name="connsiteX3" fmla="*/ 4604856 w 7955353"/>
              <a:gd name="connsiteY3" fmla="*/ 3581520 h 3581520"/>
              <a:gd name="connsiteX4" fmla="*/ 2769998 w 7955353"/>
              <a:gd name="connsiteY4" fmla="*/ 3572083 h 3581520"/>
              <a:gd name="connsiteX5" fmla="*/ 0 w 7955353"/>
              <a:gd name="connsiteY5" fmla="*/ 3581520 h 3581520"/>
              <a:gd name="connsiteX6" fmla="*/ 0 w 7955353"/>
              <a:gd name="connsiteY6" fmla="*/ 5477 h 3581520"/>
              <a:gd name="connsiteX7" fmla="*/ 2800000 w 7955353"/>
              <a:gd name="connsiteY7" fmla="*/ 11390 h 3581520"/>
              <a:gd name="connsiteX0" fmla="*/ 5216460 w 7955353"/>
              <a:gd name="connsiteY0" fmla="*/ 0 h 3581520"/>
              <a:gd name="connsiteX1" fmla="*/ 7955353 w 7955353"/>
              <a:gd name="connsiteY1" fmla="*/ 5477 h 3581520"/>
              <a:gd name="connsiteX2" fmla="*/ 7955353 w 7955353"/>
              <a:gd name="connsiteY2" fmla="*/ 3581520 h 3581520"/>
              <a:gd name="connsiteX3" fmla="*/ 4604856 w 7955353"/>
              <a:gd name="connsiteY3" fmla="*/ 3581520 h 3581520"/>
              <a:gd name="connsiteX4" fmla="*/ 0 w 7955353"/>
              <a:gd name="connsiteY4" fmla="*/ 3581520 h 3581520"/>
              <a:gd name="connsiteX5" fmla="*/ 0 w 7955353"/>
              <a:gd name="connsiteY5" fmla="*/ 5477 h 3581520"/>
              <a:gd name="connsiteX6" fmla="*/ 2800000 w 7955353"/>
              <a:gd name="connsiteY6" fmla="*/ 11390 h 3581520"/>
              <a:gd name="connsiteX0" fmla="*/ 5216460 w 7955353"/>
              <a:gd name="connsiteY0" fmla="*/ 0 h 3581520"/>
              <a:gd name="connsiteX1" fmla="*/ 7955353 w 7955353"/>
              <a:gd name="connsiteY1" fmla="*/ 5477 h 3581520"/>
              <a:gd name="connsiteX2" fmla="*/ 7955353 w 7955353"/>
              <a:gd name="connsiteY2" fmla="*/ 3581520 h 3581520"/>
              <a:gd name="connsiteX3" fmla="*/ 0 w 7955353"/>
              <a:gd name="connsiteY3" fmla="*/ 3581520 h 3581520"/>
              <a:gd name="connsiteX4" fmla="*/ 0 w 7955353"/>
              <a:gd name="connsiteY4" fmla="*/ 5477 h 3581520"/>
              <a:gd name="connsiteX5" fmla="*/ 2800000 w 7955353"/>
              <a:gd name="connsiteY5" fmla="*/ 11390 h 35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353" h="3581520">
                <a:moveTo>
                  <a:pt x="5216460" y="0"/>
                </a:moveTo>
                <a:lnTo>
                  <a:pt x="7955353" y="5477"/>
                </a:lnTo>
                <a:lnTo>
                  <a:pt x="7955353" y="3581520"/>
                </a:lnTo>
                <a:lnTo>
                  <a:pt x="0" y="3581520"/>
                </a:lnTo>
                <a:lnTo>
                  <a:pt x="0" y="5477"/>
                </a:lnTo>
                <a:lnTo>
                  <a:pt x="2800000" y="11390"/>
                </a:lnTo>
              </a:path>
            </a:pathLst>
          </a:cu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97FA498E-90F9-4102-A2C9-4A7D513E3D83}"/>
              </a:ext>
            </a:extLst>
          </p:cNvPr>
          <p:cNvSpPr txBox="1">
            <a:spLocks/>
          </p:cNvSpPr>
          <p:nvPr/>
        </p:nvSpPr>
        <p:spPr>
          <a:xfrm>
            <a:off x="3275888" y="325635"/>
            <a:ext cx="2783622" cy="320207"/>
          </a:xfrm>
          <a:prstGeom prst="rect">
            <a:avLst/>
          </a:prstGeom>
          <a:noFill/>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b="0" dirty="0">
                <a:latin typeface="Amazon Ember Cd" panose="020B0606020204020204" pitchFamily="34" charset="0"/>
                <a:ea typeface="Amazon Ember Cd" panose="020B0606020204020204" pitchFamily="34" charset="0"/>
                <a:cs typeface="Amazon Ember Cd" panose="020B0606020204020204" pitchFamily="34" charset="0"/>
              </a:rPr>
              <a:t>How we can help…</a:t>
            </a:r>
          </a:p>
        </p:txBody>
      </p:sp>
      <p:cxnSp>
        <p:nvCxnSpPr>
          <p:cNvPr id="4" name="Straight Connector 3">
            <a:extLst>
              <a:ext uri="{FF2B5EF4-FFF2-40B4-BE49-F238E27FC236}">
                <a16:creationId xmlns:a16="http://schemas.microsoft.com/office/drawing/2014/main" id="{D9230D43-9180-4FE3-AC3A-FB17D93B9D73}"/>
              </a:ext>
            </a:extLst>
          </p:cNvPr>
          <p:cNvCxnSpPr/>
          <p:nvPr/>
        </p:nvCxnSpPr>
        <p:spPr>
          <a:xfrm>
            <a:off x="1556385" y="1510808"/>
            <a:ext cx="6637020"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CFA15E4D-E669-4192-9A26-9B0DFF8D2D9D}"/>
              </a:ext>
            </a:extLst>
          </p:cNvPr>
          <p:cNvSpPr txBox="1">
            <a:spLocks/>
          </p:cNvSpPr>
          <p:nvPr/>
        </p:nvSpPr>
        <p:spPr>
          <a:xfrm>
            <a:off x="1499934" y="3007418"/>
            <a:ext cx="4049331" cy="32862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1600" b="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Machine Learning Training &amp; Certification</a:t>
            </a:r>
            <a:br>
              <a:rPr 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rPr>
            </a:br>
            <a:endParaRPr 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cxnSp>
        <p:nvCxnSpPr>
          <p:cNvPr id="12" name="Straight Connector 11">
            <a:extLst>
              <a:ext uri="{FF2B5EF4-FFF2-40B4-BE49-F238E27FC236}">
                <a16:creationId xmlns:a16="http://schemas.microsoft.com/office/drawing/2014/main" id="{52615A83-0D72-48C8-9E9E-BBD90532CB68}"/>
              </a:ext>
            </a:extLst>
          </p:cNvPr>
          <p:cNvCxnSpPr/>
          <p:nvPr/>
        </p:nvCxnSpPr>
        <p:spPr>
          <a:xfrm>
            <a:off x="1556385" y="3392010"/>
            <a:ext cx="6637020"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0CAB1E16-019C-45C6-8649-782880F3D119}"/>
              </a:ext>
            </a:extLst>
          </p:cNvPr>
          <p:cNvGrpSpPr/>
          <p:nvPr/>
        </p:nvGrpSpPr>
        <p:grpSpPr>
          <a:xfrm>
            <a:off x="832248" y="3007418"/>
            <a:ext cx="453937" cy="542320"/>
            <a:chOff x="2056218" y="2327880"/>
            <a:chExt cx="506032" cy="604558"/>
          </a:xfrm>
          <a:noFill/>
        </p:grpSpPr>
        <p:sp>
          <p:nvSpPr>
            <p:cNvPr id="15" name="Arrow: Chevron 21">
              <a:extLst>
                <a:ext uri="{FF2B5EF4-FFF2-40B4-BE49-F238E27FC236}">
                  <a16:creationId xmlns:a16="http://schemas.microsoft.com/office/drawing/2014/main" id="{A84E8B8B-6D0A-4720-B904-4B638791AACF}"/>
                </a:ext>
              </a:extLst>
            </p:cNvPr>
            <p:cNvSpPr/>
            <p:nvPr/>
          </p:nvSpPr>
          <p:spPr>
            <a:xfrm rot="7632118" flipH="1">
              <a:off x="2020058" y="2606012"/>
              <a:ext cx="385495" cy="267357"/>
            </a:xfrm>
            <a:prstGeom prst="chevron">
              <a:avLst>
                <a:gd name="adj" fmla="val 25254"/>
              </a:avLst>
            </a:prstGeom>
            <a:grpFill/>
            <a:ln w="19050" cap="rnd">
              <a:solidFill>
                <a:schemeClr val="accent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Arrow: Chevron 20">
              <a:extLst>
                <a:ext uri="{FF2B5EF4-FFF2-40B4-BE49-F238E27FC236}">
                  <a16:creationId xmlns:a16="http://schemas.microsoft.com/office/drawing/2014/main" id="{C893B5B1-31F1-46CF-BAFF-A1F52C275CEA}"/>
                </a:ext>
              </a:extLst>
            </p:cNvPr>
            <p:cNvSpPr/>
            <p:nvPr/>
          </p:nvSpPr>
          <p:spPr>
            <a:xfrm rot="13967882">
              <a:off x="2214986" y="2606012"/>
              <a:ext cx="385495" cy="267357"/>
            </a:xfrm>
            <a:prstGeom prst="chevron">
              <a:avLst>
                <a:gd name="adj" fmla="val 25254"/>
              </a:avLst>
            </a:prstGeom>
            <a:grpFill/>
            <a:ln w="19050" cap="rnd">
              <a:solidFill>
                <a:schemeClr val="accent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Star: 10 Points 19">
              <a:extLst>
                <a:ext uri="{FF2B5EF4-FFF2-40B4-BE49-F238E27FC236}">
                  <a16:creationId xmlns:a16="http://schemas.microsoft.com/office/drawing/2014/main" id="{E9699C9B-C676-4844-AA7F-FF06CFB9EE4C}"/>
                </a:ext>
              </a:extLst>
            </p:cNvPr>
            <p:cNvSpPr/>
            <p:nvPr/>
          </p:nvSpPr>
          <p:spPr>
            <a:xfrm>
              <a:off x="2056218" y="2327880"/>
              <a:ext cx="506032" cy="506031"/>
            </a:xfrm>
            <a:prstGeom prst="star10">
              <a:avLst>
                <a:gd name="adj" fmla="val 36099"/>
                <a:gd name="hf" fmla="val 105146"/>
              </a:avLst>
            </a:prstGeom>
            <a:solidFill>
              <a:srgbClr val="0C1318"/>
            </a:solidFill>
            <a:ln w="19050" cap="rnd">
              <a:solidFill>
                <a:schemeClr val="accent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Oval 17">
              <a:extLst>
                <a:ext uri="{FF2B5EF4-FFF2-40B4-BE49-F238E27FC236}">
                  <a16:creationId xmlns:a16="http://schemas.microsoft.com/office/drawing/2014/main" id="{278A91C8-BBB0-482C-AC28-A4D0899096B6}"/>
                </a:ext>
              </a:extLst>
            </p:cNvPr>
            <p:cNvSpPr/>
            <p:nvPr/>
          </p:nvSpPr>
          <p:spPr>
            <a:xfrm>
              <a:off x="2166665" y="2435598"/>
              <a:ext cx="285139" cy="285138"/>
            </a:xfrm>
            <a:prstGeom prst="ellipse">
              <a:avLst/>
            </a:prstGeom>
            <a:solidFill>
              <a:srgbClr val="0E151A"/>
            </a:solidFill>
            <a:ln w="19050" cap="rnd">
              <a:solidFill>
                <a:schemeClr val="accent1"/>
              </a:solid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 name="Group 136">
            <a:extLst>
              <a:ext uri="{FF2B5EF4-FFF2-40B4-BE49-F238E27FC236}">
                <a16:creationId xmlns:a16="http://schemas.microsoft.com/office/drawing/2014/main" id="{F426ADCC-C8FA-48FF-B35A-918F115ACE35}"/>
              </a:ext>
            </a:extLst>
          </p:cNvPr>
          <p:cNvGrpSpPr>
            <a:grpSpLocks noChangeAspect="1"/>
          </p:cNvGrpSpPr>
          <p:nvPr/>
        </p:nvGrpSpPr>
        <p:grpSpPr bwMode="auto">
          <a:xfrm>
            <a:off x="851752" y="1153813"/>
            <a:ext cx="417020" cy="595581"/>
            <a:chOff x="2692" y="1354"/>
            <a:chExt cx="369" cy="527"/>
          </a:xfrm>
        </p:grpSpPr>
        <p:sp>
          <p:nvSpPr>
            <p:cNvPr id="20" name="Freeform 137">
              <a:extLst>
                <a:ext uri="{FF2B5EF4-FFF2-40B4-BE49-F238E27FC236}">
                  <a16:creationId xmlns:a16="http://schemas.microsoft.com/office/drawing/2014/main" id="{ACDD8B4D-5C6C-465D-B5EE-6AF97D443849}"/>
                </a:ext>
              </a:extLst>
            </p:cNvPr>
            <p:cNvSpPr>
              <a:spLocks/>
            </p:cNvSpPr>
            <p:nvPr/>
          </p:nvSpPr>
          <p:spPr bwMode="auto">
            <a:xfrm>
              <a:off x="2692" y="1354"/>
              <a:ext cx="369" cy="527"/>
            </a:xfrm>
            <a:custGeom>
              <a:avLst/>
              <a:gdLst>
                <a:gd name="T0" fmla="*/ 175 w 175"/>
                <a:gd name="T1" fmla="*/ 90 h 251"/>
                <a:gd name="T2" fmla="*/ 82 w 175"/>
                <a:gd name="T3" fmla="*/ 3 h 251"/>
                <a:gd name="T4" fmla="*/ 1 w 175"/>
                <a:gd name="T5" fmla="*/ 86 h 251"/>
                <a:gd name="T6" fmla="*/ 35 w 175"/>
                <a:gd name="T7" fmla="*/ 159 h 251"/>
                <a:gd name="T8" fmla="*/ 59 w 175"/>
                <a:gd name="T9" fmla="*/ 201 h 251"/>
                <a:gd name="T10" fmla="*/ 59 w 175"/>
                <a:gd name="T11" fmla="*/ 230 h 251"/>
                <a:gd name="T12" fmla="*/ 79 w 175"/>
                <a:gd name="T13" fmla="*/ 251 h 251"/>
                <a:gd name="T14" fmla="*/ 97 w 175"/>
                <a:gd name="T15" fmla="*/ 251 h 251"/>
                <a:gd name="T16" fmla="*/ 117 w 175"/>
                <a:gd name="T17" fmla="*/ 230 h 251"/>
                <a:gd name="T18" fmla="*/ 117 w 175"/>
                <a:gd name="T19" fmla="*/ 201 h 251"/>
                <a:gd name="T20" fmla="*/ 141 w 175"/>
                <a:gd name="T21" fmla="*/ 159 h 251"/>
                <a:gd name="T22" fmla="*/ 175 w 175"/>
                <a:gd name="T23" fmla="*/ 9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51">
                  <a:moveTo>
                    <a:pt x="175" y="90"/>
                  </a:moveTo>
                  <a:cubicBezTo>
                    <a:pt x="175" y="40"/>
                    <a:pt x="133" y="0"/>
                    <a:pt x="82" y="3"/>
                  </a:cubicBezTo>
                  <a:cubicBezTo>
                    <a:pt x="40" y="6"/>
                    <a:pt x="3" y="44"/>
                    <a:pt x="1" y="86"/>
                  </a:cubicBezTo>
                  <a:cubicBezTo>
                    <a:pt x="0" y="116"/>
                    <a:pt x="14" y="142"/>
                    <a:pt x="35" y="159"/>
                  </a:cubicBezTo>
                  <a:cubicBezTo>
                    <a:pt x="50" y="171"/>
                    <a:pt x="59" y="181"/>
                    <a:pt x="59" y="201"/>
                  </a:cubicBezTo>
                  <a:cubicBezTo>
                    <a:pt x="59" y="230"/>
                    <a:pt x="59" y="230"/>
                    <a:pt x="59" y="230"/>
                  </a:cubicBezTo>
                  <a:cubicBezTo>
                    <a:pt x="59" y="242"/>
                    <a:pt x="68" y="251"/>
                    <a:pt x="79" y="251"/>
                  </a:cubicBezTo>
                  <a:cubicBezTo>
                    <a:pt x="97" y="251"/>
                    <a:pt x="97" y="251"/>
                    <a:pt x="97" y="251"/>
                  </a:cubicBezTo>
                  <a:cubicBezTo>
                    <a:pt x="108" y="251"/>
                    <a:pt x="117" y="242"/>
                    <a:pt x="117" y="230"/>
                  </a:cubicBezTo>
                  <a:cubicBezTo>
                    <a:pt x="117" y="201"/>
                    <a:pt x="117" y="201"/>
                    <a:pt x="117" y="201"/>
                  </a:cubicBezTo>
                  <a:cubicBezTo>
                    <a:pt x="117" y="181"/>
                    <a:pt x="126" y="171"/>
                    <a:pt x="141" y="159"/>
                  </a:cubicBezTo>
                  <a:cubicBezTo>
                    <a:pt x="162" y="143"/>
                    <a:pt x="175" y="118"/>
                    <a:pt x="175" y="90"/>
                  </a:cubicBezTo>
                  <a:close/>
                </a:path>
              </a:pathLst>
            </a:cu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38">
              <a:extLst>
                <a:ext uri="{FF2B5EF4-FFF2-40B4-BE49-F238E27FC236}">
                  <a16:creationId xmlns:a16="http://schemas.microsoft.com/office/drawing/2014/main" id="{96C1348E-FD04-46E5-8DB8-5D76857382DB}"/>
                </a:ext>
              </a:extLst>
            </p:cNvPr>
            <p:cNvSpPr>
              <a:spLocks/>
            </p:cNvSpPr>
            <p:nvPr/>
          </p:nvSpPr>
          <p:spPr bwMode="auto">
            <a:xfrm>
              <a:off x="2764" y="1755"/>
              <a:ext cx="228" cy="105"/>
            </a:xfrm>
            <a:custGeom>
              <a:avLst/>
              <a:gdLst>
                <a:gd name="T0" fmla="*/ 24 w 108"/>
                <a:gd name="T1" fmla="*/ 0 h 50"/>
                <a:gd name="T2" fmla="*/ 94 w 108"/>
                <a:gd name="T3" fmla="*/ 0 h 50"/>
                <a:gd name="T4" fmla="*/ 108 w 108"/>
                <a:gd name="T5" fmla="*/ 15 h 50"/>
                <a:gd name="T6" fmla="*/ 108 w 108"/>
                <a:gd name="T7" fmla="*/ 15 h 50"/>
                <a:gd name="T8" fmla="*/ 94 w 108"/>
                <a:gd name="T9" fmla="*/ 29 h 50"/>
                <a:gd name="T10" fmla="*/ 10 w 108"/>
                <a:gd name="T11" fmla="*/ 29 h 50"/>
                <a:gd name="T12" fmla="*/ 0 w 108"/>
                <a:gd name="T13" fmla="*/ 39 h 50"/>
                <a:gd name="T14" fmla="*/ 0 w 108"/>
                <a:gd name="T15" fmla="*/ 39 h 50"/>
                <a:gd name="T16" fmla="*/ 10 w 108"/>
                <a:gd name="T17" fmla="*/ 50 h 50"/>
                <a:gd name="T18" fmla="*/ 28 w 108"/>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50">
                  <a:moveTo>
                    <a:pt x="24" y="0"/>
                  </a:moveTo>
                  <a:cubicBezTo>
                    <a:pt x="94" y="0"/>
                    <a:pt x="94" y="0"/>
                    <a:pt x="94" y="0"/>
                  </a:cubicBezTo>
                  <a:cubicBezTo>
                    <a:pt x="101" y="0"/>
                    <a:pt x="108" y="7"/>
                    <a:pt x="108" y="15"/>
                  </a:cubicBezTo>
                  <a:cubicBezTo>
                    <a:pt x="108" y="15"/>
                    <a:pt x="108" y="15"/>
                    <a:pt x="108" y="15"/>
                  </a:cubicBezTo>
                  <a:cubicBezTo>
                    <a:pt x="108" y="22"/>
                    <a:pt x="101" y="29"/>
                    <a:pt x="94" y="29"/>
                  </a:cubicBezTo>
                  <a:cubicBezTo>
                    <a:pt x="10" y="29"/>
                    <a:pt x="10" y="29"/>
                    <a:pt x="10" y="29"/>
                  </a:cubicBezTo>
                  <a:cubicBezTo>
                    <a:pt x="5" y="29"/>
                    <a:pt x="0" y="34"/>
                    <a:pt x="0" y="39"/>
                  </a:cubicBezTo>
                  <a:cubicBezTo>
                    <a:pt x="0" y="39"/>
                    <a:pt x="0" y="39"/>
                    <a:pt x="0" y="39"/>
                  </a:cubicBezTo>
                  <a:cubicBezTo>
                    <a:pt x="0" y="45"/>
                    <a:pt x="5" y="50"/>
                    <a:pt x="10" y="50"/>
                  </a:cubicBezTo>
                  <a:cubicBezTo>
                    <a:pt x="28" y="50"/>
                    <a:pt x="28" y="50"/>
                    <a:pt x="28" y="50"/>
                  </a:cubicBezTo>
                </a:path>
              </a:pathLst>
            </a:cu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9">
              <a:extLst>
                <a:ext uri="{FF2B5EF4-FFF2-40B4-BE49-F238E27FC236}">
                  <a16:creationId xmlns:a16="http://schemas.microsoft.com/office/drawing/2014/main" id="{DDE6384D-1A64-4E08-A9D7-1F7508BCD295}"/>
                </a:ext>
              </a:extLst>
            </p:cNvPr>
            <p:cNvSpPr>
              <a:spLocks/>
            </p:cNvSpPr>
            <p:nvPr/>
          </p:nvSpPr>
          <p:spPr bwMode="auto">
            <a:xfrm>
              <a:off x="2785" y="1573"/>
              <a:ext cx="186" cy="182"/>
            </a:xfrm>
            <a:custGeom>
              <a:avLst/>
              <a:gdLst>
                <a:gd name="T0" fmla="*/ 31 w 88"/>
                <a:gd name="T1" fmla="*/ 87 h 87"/>
                <a:gd name="T2" fmla="*/ 31 w 88"/>
                <a:gd name="T3" fmla="*/ 16 h 87"/>
                <a:gd name="T4" fmla="*/ 16 w 88"/>
                <a:gd name="T5" fmla="*/ 0 h 87"/>
                <a:gd name="T6" fmla="*/ 0 w 88"/>
                <a:gd name="T7" fmla="*/ 16 h 87"/>
                <a:gd name="T8" fmla="*/ 16 w 88"/>
                <a:gd name="T9" fmla="*/ 31 h 87"/>
                <a:gd name="T10" fmla="*/ 72 w 88"/>
                <a:gd name="T11" fmla="*/ 31 h 87"/>
                <a:gd name="T12" fmla="*/ 88 w 88"/>
                <a:gd name="T13" fmla="*/ 16 h 87"/>
                <a:gd name="T14" fmla="*/ 72 w 88"/>
                <a:gd name="T15" fmla="*/ 0 h 87"/>
                <a:gd name="T16" fmla="*/ 57 w 88"/>
                <a:gd name="T17" fmla="*/ 16 h 87"/>
                <a:gd name="T18" fmla="*/ 57 w 8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7">
                  <a:moveTo>
                    <a:pt x="31" y="87"/>
                  </a:moveTo>
                  <a:cubicBezTo>
                    <a:pt x="31" y="16"/>
                    <a:pt x="31" y="16"/>
                    <a:pt x="31" y="16"/>
                  </a:cubicBezTo>
                  <a:cubicBezTo>
                    <a:pt x="31" y="7"/>
                    <a:pt x="24" y="0"/>
                    <a:pt x="16" y="0"/>
                  </a:cubicBezTo>
                  <a:cubicBezTo>
                    <a:pt x="7" y="0"/>
                    <a:pt x="0" y="7"/>
                    <a:pt x="0" y="16"/>
                  </a:cubicBezTo>
                  <a:cubicBezTo>
                    <a:pt x="0" y="24"/>
                    <a:pt x="7" y="31"/>
                    <a:pt x="16" y="31"/>
                  </a:cubicBezTo>
                  <a:cubicBezTo>
                    <a:pt x="16" y="31"/>
                    <a:pt x="72" y="31"/>
                    <a:pt x="72" y="31"/>
                  </a:cubicBezTo>
                  <a:cubicBezTo>
                    <a:pt x="82" y="31"/>
                    <a:pt x="88" y="24"/>
                    <a:pt x="88" y="16"/>
                  </a:cubicBezTo>
                  <a:cubicBezTo>
                    <a:pt x="88" y="7"/>
                    <a:pt x="81" y="0"/>
                    <a:pt x="72" y="0"/>
                  </a:cubicBezTo>
                  <a:cubicBezTo>
                    <a:pt x="64" y="0"/>
                    <a:pt x="57" y="7"/>
                    <a:pt x="57" y="16"/>
                  </a:cubicBezTo>
                  <a:cubicBezTo>
                    <a:pt x="57" y="87"/>
                    <a:pt x="57" y="87"/>
                    <a:pt x="57" y="87"/>
                  </a:cubicBezTo>
                </a:path>
              </a:pathLst>
            </a:cu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40">
              <a:extLst>
                <a:ext uri="{FF2B5EF4-FFF2-40B4-BE49-F238E27FC236}">
                  <a16:creationId xmlns:a16="http://schemas.microsoft.com/office/drawing/2014/main" id="{18554880-91BC-414C-A08D-3E81C68F73BE}"/>
                </a:ext>
              </a:extLst>
            </p:cNvPr>
            <p:cNvSpPr>
              <a:spLocks noChangeShapeType="1"/>
            </p:cNvSpPr>
            <p:nvPr/>
          </p:nvSpPr>
          <p:spPr bwMode="auto">
            <a:xfrm flipV="1">
              <a:off x="2878" y="1447"/>
              <a:ext cx="0" cy="56"/>
            </a:xfrm>
            <a:prstGeom prst="line">
              <a:avLst/>
            </a:pr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141">
              <a:extLst>
                <a:ext uri="{FF2B5EF4-FFF2-40B4-BE49-F238E27FC236}">
                  <a16:creationId xmlns:a16="http://schemas.microsoft.com/office/drawing/2014/main" id="{47AE87AE-E884-45B5-82D3-664347055CFC}"/>
                </a:ext>
              </a:extLst>
            </p:cNvPr>
            <p:cNvSpPr>
              <a:spLocks noChangeShapeType="1"/>
            </p:cNvSpPr>
            <p:nvPr/>
          </p:nvSpPr>
          <p:spPr bwMode="auto">
            <a:xfrm flipV="1">
              <a:off x="2952" y="1485"/>
              <a:ext cx="29" cy="35"/>
            </a:xfrm>
            <a:prstGeom prst="line">
              <a:avLst/>
            </a:pr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142">
              <a:extLst>
                <a:ext uri="{FF2B5EF4-FFF2-40B4-BE49-F238E27FC236}">
                  <a16:creationId xmlns:a16="http://schemas.microsoft.com/office/drawing/2014/main" id="{3D88110E-615F-4817-827E-DD4B7EB3AF2A}"/>
                </a:ext>
              </a:extLst>
            </p:cNvPr>
            <p:cNvSpPr>
              <a:spLocks noChangeShapeType="1"/>
            </p:cNvSpPr>
            <p:nvPr/>
          </p:nvSpPr>
          <p:spPr bwMode="auto">
            <a:xfrm flipH="1" flipV="1">
              <a:off x="2775" y="1485"/>
              <a:ext cx="29" cy="35"/>
            </a:xfrm>
            <a:prstGeom prst="line">
              <a:avLst/>
            </a:pr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01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42" presetClass="path" presetSubtype="0" decel="100000" fill="hold" nodeType="withEffect">
                                  <p:stCondLst>
                                    <p:cond delay="0"/>
                                  </p:stCondLst>
                                  <p:childTnLst>
                                    <p:animMotion origin="layout" path="M -2.22222E-6 1.23457E-6 L -0.02847 0.00123 " pathEditMode="relative" rAng="0" ptsTypes="AA">
                                      <p:cBhvr>
                                        <p:cTn id="16" dur="500" spd="-100000" fill="hold"/>
                                        <p:tgtEl>
                                          <p:spTgt spid="19"/>
                                        </p:tgtEl>
                                        <p:attrNameLst>
                                          <p:attrName>ppt_x</p:attrName>
                                          <p:attrName>ppt_y</p:attrName>
                                        </p:attrNameLst>
                                      </p:cBhvr>
                                      <p:rCtr x="-1424" y="62"/>
                                    </p:animMotion>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nodeType="withEffect">
                                  <p:stCondLst>
                                    <p:cond delay="0"/>
                                  </p:stCondLst>
                                  <p:childTnLst>
                                    <p:animMotion origin="layout" path="M -2.22222E-6 1.23457E-6 L -0.02847 0.00123 " pathEditMode="relative" rAng="0" ptsTypes="AA">
                                      <p:cBhvr>
                                        <p:cTn id="21" dur="500" spd="-100000" fill="hold"/>
                                        <p:tgtEl>
                                          <p:spTgt spid="13"/>
                                        </p:tgtEl>
                                        <p:attrNameLst>
                                          <p:attrName>ppt_x</p:attrName>
                                          <p:attrName>ppt_y</p:attrName>
                                        </p:attrNameLst>
                                      </p:cBhvr>
                                      <p:rCtr x="-1424" y="62"/>
                                    </p:animMotion>
                                  </p:childTnLst>
                                </p:cTn>
                              </p:par>
                              <p:par>
                                <p:cTn id="22" presetID="22" presetClass="entr" presetSubtype="8"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8" grpId="0"/>
      <p:bldP spid="9" grpId="0" animBg="1"/>
      <p:bldP spid="10" grpId="0"/>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E049D-E17E-C74F-816B-B215E95D401F}"/>
              </a:ext>
            </a:extLst>
          </p:cNvPr>
          <p:cNvPicPr>
            <a:picLocks noChangeAspect="1"/>
          </p:cNvPicPr>
          <p:nvPr/>
        </p:nvPicPr>
        <p:blipFill>
          <a:blip r:embed="rId3"/>
          <a:stretch>
            <a:fillRect/>
          </a:stretch>
        </p:blipFill>
        <p:spPr>
          <a:xfrm>
            <a:off x="0" y="894004"/>
            <a:ext cx="9144000" cy="3395934"/>
          </a:xfrm>
          <a:prstGeom prst="rect">
            <a:avLst/>
          </a:prstGeom>
        </p:spPr>
      </p:pic>
      <p:pic>
        <p:nvPicPr>
          <p:cNvPr id="3" name="Picture 2">
            <a:extLst>
              <a:ext uri="{FF2B5EF4-FFF2-40B4-BE49-F238E27FC236}">
                <a16:creationId xmlns:a16="http://schemas.microsoft.com/office/drawing/2014/main" id="{D2FDEC39-44C5-B946-ACA5-7938876274E6}"/>
              </a:ext>
            </a:extLst>
          </p:cNvPr>
          <p:cNvPicPr>
            <a:picLocks noChangeAspect="1"/>
          </p:cNvPicPr>
          <p:nvPr/>
        </p:nvPicPr>
        <p:blipFill>
          <a:blip r:embed="rId4"/>
          <a:stretch>
            <a:fillRect/>
          </a:stretch>
        </p:blipFill>
        <p:spPr>
          <a:xfrm>
            <a:off x="7224383" y="3200401"/>
            <a:ext cx="432356" cy="1089537"/>
          </a:xfrm>
          <a:prstGeom prst="rect">
            <a:avLst/>
          </a:prstGeom>
        </p:spPr>
      </p:pic>
      <p:sp>
        <p:nvSpPr>
          <p:cNvPr id="4" name="Rectangle 3">
            <a:extLst>
              <a:ext uri="{FF2B5EF4-FFF2-40B4-BE49-F238E27FC236}">
                <a16:creationId xmlns:a16="http://schemas.microsoft.com/office/drawing/2014/main" id="{47D1EE87-AC13-AE45-81CB-9066B5B256AB}"/>
              </a:ext>
            </a:extLst>
          </p:cNvPr>
          <p:cNvSpPr/>
          <p:nvPr/>
        </p:nvSpPr>
        <p:spPr>
          <a:xfrm>
            <a:off x="5737123" y="1976284"/>
            <a:ext cx="1047135" cy="1002890"/>
          </a:xfrm>
          <a:prstGeom prst="rect">
            <a:avLst/>
          </a:prstGeom>
          <a:noFill/>
          <a:ln w="4762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F0C08EA2-02BD-3348-A9D1-5C5F79CF69B6}"/>
              </a:ext>
            </a:extLst>
          </p:cNvPr>
          <p:cNvCxnSpPr>
            <a:cxnSpLocks/>
          </p:cNvCxnSpPr>
          <p:nvPr/>
        </p:nvCxnSpPr>
        <p:spPr>
          <a:xfrm>
            <a:off x="6459794" y="2706328"/>
            <a:ext cx="764589" cy="928228"/>
          </a:xfrm>
          <a:prstGeom prst="line">
            <a:avLst/>
          </a:prstGeom>
          <a:ln>
            <a:solidFill>
              <a:schemeClr val="tx2">
                <a:lumMod val="50000"/>
                <a:lumOff val="50000"/>
              </a:schemeClr>
            </a:solidFill>
            <a:headEnd type="oval"/>
            <a:tailEnd w="lg" len="med"/>
          </a:ln>
        </p:spPr>
        <p:style>
          <a:lnRef idx="2">
            <a:schemeClr val="accent1"/>
          </a:lnRef>
          <a:fillRef idx="0">
            <a:schemeClr val="accent1"/>
          </a:fillRef>
          <a:effectRef idx="1">
            <a:schemeClr val="accent1"/>
          </a:effectRef>
          <a:fontRef idx="minor">
            <a:schemeClr val="tx1"/>
          </a:fontRef>
        </p:style>
      </p:cxnSp>
      <p:sp>
        <p:nvSpPr>
          <p:cNvPr id="7" name="Title 1">
            <a:extLst>
              <a:ext uri="{FF2B5EF4-FFF2-40B4-BE49-F238E27FC236}">
                <a16:creationId xmlns:a16="http://schemas.microsoft.com/office/drawing/2014/main" id="{0D09D89F-28AD-DB4B-9894-92F76DFB26CF}"/>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SKF: Smart Lubricator</a:t>
            </a:r>
          </a:p>
        </p:txBody>
      </p:sp>
    </p:spTree>
    <p:extLst>
      <p:ext uri="{BB962C8B-B14F-4D97-AF65-F5344CB8AC3E}">
        <p14:creationId xmlns:p14="http://schemas.microsoft.com/office/powerpoint/2010/main" val="285152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6" name="Picture 8"/>
          <p:cNvPicPr>
            <a:picLocks noChangeAspect="1" noChangeArrowheads="1"/>
          </p:cNvPicPr>
          <p:nvPr/>
        </p:nvPicPr>
        <p:blipFill rotWithShape="1">
          <a:blip r:embed="rId3" cstate="screen">
            <a:alphaModFix amt="13000"/>
            <a:extLst>
              <a:ext uri="{28A0092B-C50C-407E-A947-70E740481C1C}">
                <a14:useLocalDpi xmlns:a14="http://schemas.microsoft.com/office/drawing/2010/main"/>
              </a:ext>
            </a:extLst>
          </a:blip>
          <a:srcRect/>
          <a:stretch/>
        </p:blipFill>
        <p:spPr bwMode="auto">
          <a:xfrm>
            <a:off x="0" y="1"/>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6" name="TextBox 5"/>
          <p:cNvSpPr txBox="1"/>
          <p:nvPr/>
        </p:nvSpPr>
        <p:spPr>
          <a:xfrm flipH="1">
            <a:off x="4832270" y="1524002"/>
            <a:ext cx="36155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9900"/>
                </a:solidFill>
                <a:effectLst/>
                <a:uLnTx/>
                <a:uFillTx/>
                <a:latin typeface="Amazon Ember Cd" panose="020B0606020204020204" pitchFamily="34" charset="0"/>
                <a:ea typeface="Amazon Ember Cd" panose="020B0606020204020204" pitchFamily="34" charset="0"/>
                <a:cs typeface="Amazon Ember Cd" panose="020B0606020204020204" pitchFamily="34" charset="0"/>
              </a:rPr>
              <a:t>Global flexibility </a:t>
            </a:r>
          </a:p>
        </p:txBody>
      </p:sp>
      <p:sp>
        <p:nvSpPr>
          <p:cNvPr id="7" name="Title 17">
            <a:extLst>
              <a:ext uri="{FF2B5EF4-FFF2-40B4-BE49-F238E27FC236}">
                <a16:creationId xmlns:a16="http://schemas.microsoft.com/office/drawing/2014/main" id="{6DE53806-8C8A-0444-8CDD-F79F287EA2C9}"/>
              </a:ext>
            </a:extLst>
          </p:cNvPr>
          <p:cNvSpPr txBox="1">
            <a:spLocks/>
          </p:cNvSpPr>
          <p:nvPr/>
        </p:nvSpPr>
        <p:spPr>
          <a:xfrm>
            <a:off x="4832272" y="2571750"/>
            <a:ext cx="3615538" cy="1015663"/>
          </a:xfrm>
          <a:prstGeom prst="rect">
            <a:avLst/>
          </a:prstGeom>
        </p:spPr>
        <p:txBody>
          <a:bodyPr>
            <a:spAutoFit/>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pPr marL="0" marR="0" lvl="0" indent="0" algn="l" defTabSz="45720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Cd" panose="020B0606020204020204" pitchFamily="34" charset="0"/>
                <a:sym typeface="Arial"/>
              </a:rPr>
              <a:t>Verint uses </a:t>
            </a:r>
            <a:r>
              <a:rPr kumimoji="0" lang="en-US" sz="1200" b="1" i="0" u="none" strike="noStrike" kern="1200" cap="none" spc="0" normalizeH="0" baseline="0" noProof="0" dirty="0">
                <a:ln>
                  <a:noFill/>
                </a:ln>
                <a:solidFill>
                  <a:srgbClr val="FF9900"/>
                </a:solidFill>
                <a:effectLst/>
                <a:uLnTx/>
                <a:uFillTx/>
                <a:latin typeface="Amazon Ember" panose="02000000000000000000" pitchFamily="2" charset="0"/>
                <a:ea typeface="Amazon Ember" panose="02000000000000000000" pitchFamily="2" charset="0"/>
                <a:cs typeface="Amazon Ember Cd" panose="020B0606020204020204" pitchFamily="34" charset="0"/>
                <a:sym typeface="Arial"/>
              </a:rPr>
              <a:t>Amazon Translate</a:t>
            </a:r>
            <a:br>
              <a:rPr kumimoji="0" lang="en-US" sz="1200" b="1" i="0" u="none" strike="noStrike" kern="1200" cap="none" spc="0" normalizeH="0" baseline="0" noProof="0" dirty="0">
                <a:ln>
                  <a:noFill/>
                </a:ln>
                <a:solidFill>
                  <a:srgbClr val="FF9900"/>
                </a:solidFill>
                <a:effectLst/>
                <a:uLnTx/>
                <a:uFillTx/>
                <a:latin typeface="Amazon Ember" panose="02000000000000000000" pitchFamily="2" charset="0"/>
                <a:ea typeface="Amazon Ember" panose="02000000000000000000" pitchFamily="2" charset="0"/>
                <a:cs typeface="Amazon Ember Cd" panose="020B0606020204020204" pitchFamily="34" charset="0"/>
                <a:sym typeface="Arial"/>
              </a:rPr>
            </a:br>
            <a:r>
              <a:rPr kumimoji="0" lang="en-US" sz="12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Cd" panose="020B0606020204020204" pitchFamily="34" charset="0"/>
                <a:sym typeface="Arial"/>
              </a:rPr>
              <a:t>to offer companies load balancing across global call centers that help responding faster to customers in their own language 24x7 without native speaker resource dependencies.</a:t>
            </a:r>
            <a:endParaRPr kumimoji="0" lang="en-US" sz="12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Cd" panose="020B0606020204020204" pitchFamily="34" charset="0"/>
              <a:sym typeface="Century Gothic"/>
            </a:endParaRPr>
          </a:p>
        </p:txBody>
      </p:sp>
      <p:pic>
        <p:nvPicPr>
          <p:cNvPr id="10" name="Picture 9">
            <a:extLst>
              <a:ext uri="{FF2B5EF4-FFF2-40B4-BE49-F238E27FC236}">
                <a16:creationId xmlns:a16="http://schemas.microsoft.com/office/drawing/2014/main" id="{33AF88F4-6CD6-8B46-AB3B-E15B92ED3FB0}"/>
              </a:ext>
            </a:extLst>
          </p:cNvPr>
          <p:cNvPicPr>
            <a:picLocks noChangeAspect="1"/>
          </p:cNvPicPr>
          <p:nvPr/>
        </p:nvPicPr>
        <p:blipFill>
          <a:blip r:embed="rId4"/>
          <a:stretch>
            <a:fillRect/>
          </a:stretch>
        </p:blipFill>
        <p:spPr>
          <a:xfrm>
            <a:off x="688805" y="2155712"/>
            <a:ext cx="3200288" cy="832075"/>
          </a:xfrm>
          <a:prstGeom prst="rect">
            <a:avLst/>
          </a:prstGeom>
        </p:spPr>
      </p:pic>
    </p:spTree>
    <p:extLst>
      <p:ext uri="{BB962C8B-B14F-4D97-AF65-F5344CB8AC3E}">
        <p14:creationId xmlns:p14="http://schemas.microsoft.com/office/powerpoint/2010/main" val="205639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540788-89D5-1942-829D-24375834E14C}"/>
              </a:ext>
            </a:extLst>
          </p:cNvPr>
          <p:cNvPicPr>
            <a:picLocks noChangeAspect="1"/>
          </p:cNvPicPr>
          <p:nvPr/>
        </p:nvPicPr>
        <p:blipFill>
          <a:blip r:embed="rId3"/>
          <a:stretch>
            <a:fillRect/>
          </a:stretch>
        </p:blipFill>
        <p:spPr>
          <a:xfrm>
            <a:off x="3485322" y="785098"/>
            <a:ext cx="5658678" cy="3768680"/>
          </a:xfrm>
          <a:prstGeom prst="rect">
            <a:avLst/>
          </a:prstGeom>
        </p:spPr>
      </p:pic>
      <p:sp>
        <p:nvSpPr>
          <p:cNvPr id="3" name="Title 1">
            <a:extLst>
              <a:ext uri="{FF2B5EF4-FFF2-40B4-BE49-F238E27FC236}">
                <a16:creationId xmlns:a16="http://schemas.microsoft.com/office/drawing/2014/main" id="{8322B160-2A1F-F14E-8357-FCFF3C587EFB}"/>
              </a:ext>
            </a:extLst>
          </p:cNvPr>
          <p:cNvSpPr txBox="1">
            <a:spLocks/>
          </p:cNvSpPr>
          <p:nvPr/>
        </p:nvSpPr>
        <p:spPr>
          <a:xfrm>
            <a:off x="218940" y="158905"/>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The Connected Worker</a:t>
            </a:r>
          </a:p>
        </p:txBody>
      </p:sp>
      <p:sp>
        <p:nvSpPr>
          <p:cNvPr id="5" name="Title 17">
            <a:extLst>
              <a:ext uri="{FF2B5EF4-FFF2-40B4-BE49-F238E27FC236}">
                <a16:creationId xmlns:a16="http://schemas.microsoft.com/office/drawing/2014/main" id="{1A484B44-CD6E-1442-9F44-6CE138C877D5}"/>
              </a:ext>
            </a:extLst>
          </p:cNvPr>
          <p:cNvSpPr txBox="1">
            <a:spLocks/>
          </p:cNvSpPr>
          <p:nvPr/>
        </p:nvSpPr>
        <p:spPr>
          <a:xfrm>
            <a:off x="218941" y="1148826"/>
            <a:ext cx="3054346" cy="3105121"/>
          </a:xfrm>
          <a:prstGeom prst="rect">
            <a:avLst/>
          </a:prstGeom>
        </p:spPr>
        <p:txBody>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r>
              <a:rPr lang="en-US" sz="1400" b="0"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Improve worker productivity through new digital experiences</a:t>
            </a:r>
            <a:r>
              <a:rPr lang="en-US" sz="1400" b="0" dirty="0">
                <a:solidFill>
                  <a:schemeClr val="bg1"/>
                </a:solidFill>
                <a:latin typeface="Amazon Ember" panose="02000000000000000000" pitchFamily="2" charset="0"/>
                <a:ea typeface="Amazon Ember" panose="02000000000000000000" pitchFamily="2" charset="0"/>
                <a:cs typeface="Amazon Ember Cd RC Light" panose="020B0406020204020204" pitchFamily="34" charset="0"/>
              </a:rPr>
              <a:t>:</a:t>
            </a:r>
          </a:p>
          <a:p>
            <a:endParaRPr lang="en-US" sz="1400" b="0" dirty="0">
              <a:solidFill>
                <a:schemeClr val="bg1"/>
              </a:solidFill>
              <a:latin typeface="Amazon Ember" panose="02000000000000000000" pitchFamily="2" charset="0"/>
              <a:ea typeface="Amazon Ember" panose="02000000000000000000" pitchFamily="2" charset="0"/>
              <a:cs typeface="Amazon Ember Cd RC Light" panose="020B0406020204020204" pitchFamily="34" charset="0"/>
            </a:endParaRPr>
          </a:p>
          <a:p>
            <a:pPr marL="171450" indent="-171450">
              <a:buFont typeface="Arial" panose="020B0604020202020204" pitchFamily="34" charset="0"/>
              <a:buChar char="•"/>
            </a:pPr>
            <a:r>
              <a:rPr lang="en-US" sz="1400" b="0" dirty="0">
                <a:solidFill>
                  <a:schemeClr val="bg1"/>
                </a:solidFill>
                <a:latin typeface="Amazon Ember" panose="02000000000000000000" pitchFamily="2" charset="0"/>
                <a:ea typeface="Amazon Ember" panose="02000000000000000000" pitchFamily="2" charset="0"/>
                <a:cs typeface="Amazon Ember Cd RC Light" panose="020B0406020204020204" pitchFamily="34" charset="0"/>
              </a:rPr>
              <a:t>Voice-enabled Interfaces</a:t>
            </a:r>
          </a:p>
          <a:p>
            <a:pPr marL="171450" indent="-171450">
              <a:buFont typeface="Arial" panose="020B0604020202020204" pitchFamily="34" charset="0"/>
              <a:buChar char="•"/>
            </a:pPr>
            <a:endParaRPr lang="en-US" sz="1400" b="0" dirty="0">
              <a:solidFill>
                <a:schemeClr val="bg1"/>
              </a:solidFill>
              <a:latin typeface="Amazon Ember" panose="02000000000000000000" pitchFamily="2" charset="0"/>
              <a:ea typeface="Amazon Ember" panose="02000000000000000000" pitchFamily="2" charset="0"/>
              <a:cs typeface="Amazon Ember Cd RC Light" panose="020B0406020204020204" pitchFamily="34" charset="0"/>
            </a:endParaRPr>
          </a:p>
          <a:p>
            <a:pPr marL="171450" indent="-171450">
              <a:buFont typeface="Arial" panose="020B0604020202020204" pitchFamily="34" charset="0"/>
              <a:buChar char="•"/>
            </a:pPr>
            <a:r>
              <a:rPr lang="en-US" sz="1400" b="0" dirty="0">
                <a:solidFill>
                  <a:schemeClr val="bg1"/>
                </a:solidFill>
                <a:latin typeface="Amazon Ember" panose="02000000000000000000" pitchFamily="2" charset="0"/>
                <a:ea typeface="Amazon Ember" panose="02000000000000000000" pitchFamily="2" charset="0"/>
                <a:cs typeface="Amazon Ember Cd RC Light" panose="020B0406020204020204" pitchFamily="34" charset="0"/>
              </a:rPr>
              <a:t>Augmented Reality</a:t>
            </a:r>
          </a:p>
          <a:p>
            <a:endParaRPr lang="en-US" sz="1400" b="0" dirty="0">
              <a:solidFill>
                <a:schemeClr val="bg1"/>
              </a:solidFill>
              <a:latin typeface="Amazon Ember" panose="02000000000000000000" pitchFamily="2" charset="0"/>
              <a:ea typeface="Amazon Ember" panose="02000000000000000000" pitchFamily="2" charset="0"/>
              <a:cs typeface="Amazon Ember Cd RC Light" panose="020B0406020204020204" pitchFamily="34" charset="0"/>
            </a:endParaRPr>
          </a:p>
          <a:p>
            <a:r>
              <a:rPr lang="en-US" sz="1400" b="0" dirty="0">
                <a:solidFill>
                  <a:schemeClr val="bg1"/>
                </a:solidFill>
                <a:latin typeface="Amazon Ember" panose="02000000000000000000" pitchFamily="2" charset="0"/>
                <a:ea typeface="Amazon Ember" panose="02000000000000000000" pitchFamily="2" charset="0"/>
                <a:cs typeface="Amazon Ember Cd RC Light" panose="020B0406020204020204" pitchFamily="34" charset="0"/>
              </a:rPr>
              <a:t>Reduce key-strokes and lower the learning curve of complex machinery.</a:t>
            </a:r>
          </a:p>
          <a:p>
            <a:endParaRPr lang="en-US" sz="1200" b="0" dirty="0">
              <a:solidFill>
                <a:schemeClr val="bg1"/>
              </a:solidFill>
              <a:latin typeface="Amazon Ember" panose="02000000000000000000" pitchFamily="2" charset="0"/>
              <a:ea typeface="Amazon Ember" panose="02000000000000000000" pitchFamily="2" charset="0"/>
              <a:cs typeface="Amazon Ember Cd RC Light" panose="020B0406020204020204" pitchFamily="34" charset="0"/>
            </a:endParaRPr>
          </a:p>
          <a:p>
            <a:endParaRPr lang="en-US" sz="1200" b="0"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spTree>
    <p:extLst>
      <p:ext uri="{BB962C8B-B14F-4D97-AF65-F5344CB8AC3E}">
        <p14:creationId xmlns:p14="http://schemas.microsoft.com/office/powerpoint/2010/main" val="13511751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3231A-24AB-E84D-9D75-D03C3B5AC48D}"/>
              </a:ext>
            </a:extLst>
          </p:cNvPr>
          <p:cNvPicPr>
            <a:picLocks noChangeAspect="1"/>
          </p:cNvPicPr>
          <p:nvPr/>
        </p:nvPicPr>
        <p:blipFill>
          <a:blip r:embed="rId3"/>
          <a:stretch>
            <a:fillRect/>
          </a:stretch>
        </p:blipFill>
        <p:spPr>
          <a:xfrm>
            <a:off x="0" y="412849"/>
            <a:ext cx="9144000" cy="4317801"/>
          </a:xfrm>
          <a:prstGeom prst="rect">
            <a:avLst/>
          </a:prstGeom>
        </p:spPr>
      </p:pic>
      <p:pic>
        <p:nvPicPr>
          <p:cNvPr id="1028" name="Picture 4"/>
          <p:cNvPicPr>
            <a:picLocks noChangeAspect="1" noChangeArrowheads="1"/>
          </p:cNvPicPr>
          <p:nvPr/>
        </p:nvPicPr>
        <p:blipFill rotWithShape="1">
          <a:blip r:embed="rId4" cstate="screen">
            <a:alphaModFix amt="13000"/>
            <a:extLst>
              <a:ext uri="{28A0092B-C50C-407E-A947-70E740481C1C}">
                <a14:useLocalDpi xmlns:a14="http://schemas.microsoft.com/office/drawing/2010/main"/>
              </a:ext>
            </a:extLst>
          </a:blip>
          <a:srcRect/>
          <a:stretch/>
        </p:blipFill>
        <p:spPr bwMode="auto">
          <a:xfrm>
            <a:off x="0" y="0"/>
            <a:ext cx="9144000" cy="5143501"/>
          </a:xfrm>
          <a:prstGeom prst="rect">
            <a:avLst/>
          </a:prstGeom>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280512" y="2433489"/>
            <a:ext cx="3958161" cy="954107"/>
          </a:xfrm>
          <a:prstGeom prst="rect">
            <a:avLst/>
          </a:prstGeom>
          <a:noFill/>
        </p:spPr>
        <p:txBody>
          <a:bodyPr wrap="square" rtlCol="0">
            <a:spAutoFit/>
          </a:bodyPr>
          <a:lstStyle/>
          <a:p>
            <a:pPr>
              <a:spcBef>
                <a:spcPct val="0"/>
              </a:spcBef>
            </a:pP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Enhancing the </a:t>
            </a:r>
            <a:b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b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fan experience </a:t>
            </a:r>
          </a:p>
        </p:txBody>
      </p:sp>
      <p:sp>
        <p:nvSpPr>
          <p:cNvPr id="5" name="Rectangle 4"/>
          <p:cNvSpPr/>
          <p:nvPr/>
        </p:nvSpPr>
        <p:spPr>
          <a:xfrm>
            <a:off x="280512" y="3481238"/>
            <a:ext cx="3605147" cy="1015663"/>
          </a:xfrm>
          <a:prstGeom prst="rect">
            <a:avLst/>
          </a:prstGeom>
        </p:spPr>
        <p:txBody>
          <a:bodyPr wrap="square">
            <a:spAutoFit/>
          </a:bodyPr>
          <a:lstStyle/>
          <a:p>
            <a:r>
              <a:rPr lang="en-US" sz="1200" dirty="0">
                <a:solidFill>
                  <a:schemeClr val="bg1"/>
                </a:solidFill>
                <a:latin typeface="Amazon Ember" panose="02000000000000000000" pitchFamily="2" charset="0"/>
                <a:ea typeface="Amazon Ember" panose="02000000000000000000" pitchFamily="2" charset="0"/>
              </a:rPr>
              <a:t>One week of NFL games now creates 3TB of data. NFL</a:t>
            </a:r>
            <a:r>
              <a:rPr lang="en-US" sz="1200"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 uses </a:t>
            </a:r>
            <a:r>
              <a:rPr lang="en-US" sz="1200" b="1" dirty="0">
                <a:solidFill>
                  <a:schemeClr val="accent1"/>
                </a:solidFill>
                <a:latin typeface="Amazon Ember" panose="02000000000000000000" pitchFamily="2" charset="0"/>
                <a:ea typeface="Amazon Ember" panose="02000000000000000000" pitchFamily="2" charset="0"/>
                <a:cs typeface="Amazon Ember" panose="020B0603020204020204" pitchFamily="34" charset="0"/>
              </a:rPr>
              <a:t>Amazon SageMaker </a:t>
            </a:r>
            <a:r>
              <a:rPr lang="en-US" sz="1200"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to analyze telemetry data to predict plays. </a:t>
            </a:r>
            <a:r>
              <a:rPr lang="en-US" sz="1200" dirty="0">
                <a:solidFill>
                  <a:schemeClr val="bg1"/>
                </a:solidFill>
                <a:latin typeface="Amazon Ember" panose="02000000000000000000" pitchFamily="2" charset="0"/>
                <a:ea typeface="Amazon Ember" panose="02000000000000000000" pitchFamily="2" charset="0"/>
              </a:rPr>
              <a:t>Computations that could take months to refine now take only weeks or days.</a:t>
            </a:r>
            <a:endParaRPr lang="en-US" sz="1200" i="1"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endParaRPr>
          </a:p>
        </p:txBody>
      </p:sp>
      <p:sp>
        <p:nvSpPr>
          <p:cNvPr id="2" name="TextBox 1"/>
          <p:cNvSpPr txBox="1"/>
          <p:nvPr/>
        </p:nvSpPr>
        <p:spPr>
          <a:xfrm>
            <a:off x="280512" y="4496901"/>
            <a:ext cx="1019831" cy="215444"/>
          </a:xfrm>
          <a:prstGeom prst="rect">
            <a:avLst/>
          </a:prstGeom>
          <a:noFill/>
        </p:spPr>
        <p:txBody>
          <a:bodyPr wrap="none" rtlCol="0">
            <a:spAutoFit/>
          </a:bodyPr>
          <a:lstStyle/>
          <a:p>
            <a:r>
              <a:rPr lang="en-US" sz="800" dirty="0">
                <a:solidFill>
                  <a:schemeClr val="accent1"/>
                </a:solidFill>
                <a:latin typeface="Amazon Ember" panose="02000000000000000000" pitchFamily="2" charset="0"/>
                <a:ea typeface="Amazon Ember" panose="02000000000000000000" pitchFamily="2" charset="0"/>
                <a:hlinkClick r:id="rId5"/>
              </a:rPr>
              <a:t>WATCH VIDEO</a:t>
            </a:r>
            <a:r>
              <a:rPr lang="en-US" sz="800" dirty="0">
                <a:solidFill>
                  <a:schemeClr val="accent1"/>
                </a:solidFill>
                <a:latin typeface="Amazon Ember" panose="02000000000000000000" pitchFamily="2" charset="0"/>
                <a:ea typeface="Amazon Ember" panose="02000000000000000000" pitchFamily="2" charset="0"/>
              </a:rPr>
              <a:t> &gt;&gt;</a:t>
            </a:r>
          </a:p>
        </p:txBody>
      </p:sp>
      <p:pic>
        <p:nvPicPr>
          <p:cNvPr id="7172" name="Picture 4">
            <a:extLst>
              <a:ext uri="{FF2B5EF4-FFF2-40B4-BE49-F238E27FC236}">
                <a16:creationId xmlns:a16="http://schemas.microsoft.com/office/drawing/2014/main" id="{F6EA138F-1825-4085-A94E-3EDD72816E91}"/>
              </a:ext>
            </a:extLst>
          </p:cNvPr>
          <p:cNvPicPr>
            <a:picLocks noChangeAspect="1" noChangeArrowheads="1"/>
          </p:cNvPicPr>
          <p:nvPr/>
        </p:nvPicPr>
        <p:blipFill>
          <a:blip r:embed="rId6"/>
          <a:stretch>
            <a:fillRect/>
          </a:stretch>
        </p:blipFill>
        <p:spPr bwMode="auto">
          <a:xfrm>
            <a:off x="405275" y="222362"/>
            <a:ext cx="1677811"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0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traight Connector 90"/>
          <p:cNvSpPr/>
          <p:nvPr/>
        </p:nvSpPr>
        <p:spPr>
          <a:xfrm>
            <a:off x="-55401" y="1517627"/>
            <a:ext cx="9222671"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42" name="Title 1">
            <a:extLst>
              <a:ext uri="{FF2B5EF4-FFF2-40B4-BE49-F238E27FC236}">
                <a16:creationId xmlns:a16="http://schemas.microsoft.com/office/drawing/2014/main" id="{4ECF272F-DA9B-4710-9B43-5C1BF5C403D6}"/>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Put AI to work for your business</a:t>
            </a:r>
          </a:p>
        </p:txBody>
      </p:sp>
      <p:sp>
        <p:nvSpPr>
          <p:cNvPr id="90" name="Rectangle 89">
            <a:extLst>
              <a:ext uri="{FF2B5EF4-FFF2-40B4-BE49-F238E27FC236}">
                <a16:creationId xmlns:a16="http://schemas.microsoft.com/office/drawing/2014/main" id="{F4280ED8-2D27-4300-88C7-FC789135172B}"/>
              </a:ext>
            </a:extLst>
          </p:cNvPr>
          <p:cNvSpPr/>
          <p:nvPr/>
        </p:nvSpPr>
        <p:spPr>
          <a:xfrm>
            <a:off x="1" y="1066311"/>
            <a:ext cx="9144000" cy="369332"/>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Automate media workflows to reduce costs &amp; monetize content</a:t>
            </a:r>
          </a:p>
        </p:txBody>
      </p:sp>
      <p:sp>
        <p:nvSpPr>
          <p:cNvPr id="91" name="Title 1">
            <a:extLst>
              <a:ext uri="{FF2B5EF4-FFF2-40B4-BE49-F238E27FC236}">
                <a16:creationId xmlns:a16="http://schemas.microsoft.com/office/drawing/2014/main" id="{8F14B0BF-67A5-4B90-A831-39031118DFF6}"/>
              </a:ext>
            </a:extLst>
          </p:cNvPr>
          <p:cNvSpPr txBox="1">
            <a:spLocks/>
          </p:cNvSpPr>
          <p:nvPr/>
        </p:nvSpPr>
        <p:spPr>
          <a:xfrm>
            <a:off x="1578543" y="1676191"/>
            <a:ext cx="5890662" cy="526941"/>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algn="ctr"/>
            <a:r>
              <a:rPr lang="en-US" sz="1200" b="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content moderation  |  contextual ad insertion  |  searchable media library</a:t>
            </a:r>
          </a:p>
          <a:p>
            <a:pPr algn="ctr"/>
            <a:r>
              <a:rPr lang="en-US" sz="1200" b="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custom facial recognition  |  multi-language metadata search</a:t>
            </a:r>
          </a:p>
        </p:txBody>
      </p:sp>
      <p:cxnSp>
        <p:nvCxnSpPr>
          <p:cNvPr id="7" name="Straight Connector 6">
            <a:extLst>
              <a:ext uri="{FF2B5EF4-FFF2-40B4-BE49-F238E27FC236}">
                <a16:creationId xmlns:a16="http://schemas.microsoft.com/office/drawing/2014/main" id="{3356DD56-D3D4-4561-ACC8-E447C91358BF}"/>
              </a:ext>
            </a:extLst>
          </p:cNvPr>
          <p:cNvCxnSpPr>
            <a:cxnSpLocks/>
          </p:cNvCxnSpPr>
          <p:nvPr/>
        </p:nvCxnSpPr>
        <p:spPr>
          <a:xfrm flipH="1">
            <a:off x="797052" y="3455383"/>
            <a:ext cx="7549897"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sp>
        <p:nvSpPr>
          <p:cNvPr id="39" name="Comprehend">
            <a:extLst>
              <a:ext uri="{FF2B5EF4-FFF2-40B4-BE49-F238E27FC236}">
                <a16:creationId xmlns:a16="http://schemas.microsoft.com/office/drawing/2014/main" id="{CFD595B8-6D29-4443-937B-71D5012164F9}"/>
              </a:ext>
            </a:extLst>
          </p:cNvPr>
          <p:cNvSpPr txBox="1"/>
          <p:nvPr/>
        </p:nvSpPr>
        <p:spPr>
          <a:xfrm>
            <a:off x="3830715" y="2716240"/>
            <a:ext cx="753409"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COMPREHEND</a:t>
            </a:r>
          </a:p>
        </p:txBody>
      </p:sp>
      <p:pic>
        <p:nvPicPr>
          <p:cNvPr id="40" name="Graphic 39">
            <a:extLst>
              <a:ext uri="{FF2B5EF4-FFF2-40B4-BE49-F238E27FC236}">
                <a16:creationId xmlns:a16="http://schemas.microsoft.com/office/drawing/2014/main" id="{DF8AA37C-146C-4726-A51E-9E04A190F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8303" y="2400444"/>
            <a:ext cx="238232" cy="238232"/>
          </a:xfrm>
          <a:prstGeom prst="rect">
            <a:avLst/>
          </a:prstGeom>
        </p:spPr>
      </p:pic>
      <p:sp>
        <p:nvSpPr>
          <p:cNvPr id="41" name="Rekognition">
            <a:extLst>
              <a:ext uri="{FF2B5EF4-FFF2-40B4-BE49-F238E27FC236}">
                <a16:creationId xmlns:a16="http://schemas.microsoft.com/office/drawing/2014/main" id="{AFE3D435-8A8C-4821-986E-0CFB23D6B989}"/>
              </a:ext>
            </a:extLst>
          </p:cNvPr>
          <p:cNvSpPr txBox="1"/>
          <p:nvPr/>
        </p:nvSpPr>
        <p:spPr>
          <a:xfrm>
            <a:off x="1517826" y="2716240"/>
            <a:ext cx="802975"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521"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IMAGE</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Rekognition">
            <a:extLst>
              <a:ext uri="{FF2B5EF4-FFF2-40B4-BE49-F238E27FC236}">
                <a16:creationId xmlns:a16="http://schemas.microsoft.com/office/drawing/2014/main" id="{A4F5ACAC-C896-4791-8E2A-C6E186F0C90A}"/>
              </a:ext>
            </a:extLst>
          </p:cNvPr>
          <p:cNvSpPr txBox="1"/>
          <p:nvPr/>
        </p:nvSpPr>
        <p:spPr>
          <a:xfrm>
            <a:off x="2665053" y="2716240"/>
            <a:ext cx="802975"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521"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VIDEO</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4" name="Graphic 43">
            <a:extLst>
              <a:ext uri="{FF2B5EF4-FFF2-40B4-BE49-F238E27FC236}">
                <a16:creationId xmlns:a16="http://schemas.microsoft.com/office/drawing/2014/main" id="{857CD6EE-406F-40FE-919C-25D41E0AD4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6948" y="2415255"/>
            <a:ext cx="238881" cy="238881"/>
          </a:xfrm>
          <a:prstGeom prst="rect">
            <a:avLst/>
          </a:prstGeom>
        </p:spPr>
      </p:pic>
      <p:pic>
        <p:nvPicPr>
          <p:cNvPr id="45" name="Graphic 44">
            <a:extLst>
              <a:ext uri="{FF2B5EF4-FFF2-40B4-BE49-F238E27FC236}">
                <a16:creationId xmlns:a16="http://schemas.microsoft.com/office/drawing/2014/main" id="{0EDD4BFF-112D-48AF-A7FA-D640902DF5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33816" y="2410362"/>
            <a:ext cx="252811" cy="252811"/>
          </a:xfrm>
          <a:prstGeom prst="rect">
            <a:avLst/>
          </a:prstGeom>
        </p:spPr>
      </p:pic>
      <p:pic>
        <p:nvPicPr>
          <p:cNvPr id="20" name="Picture 2" descr="C-SPAN">
            <a:extLst>
              <a:ext uri="{FF2B5EF4-FFF2-40B4-BE49-F238E27FC236}">
                <a16:creationId xmlns:a16="http://schemas.microsoft.com/office/drawing/2014/main" id="{3F621DAC-F338-4AF3-8DBC-F40EB4176AD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9000"/>
                    </a14:imgEffect>
                  </a14:imgLayer>
                </a14:imgProps>
              </a:ext>
              <a:ext uri="{28A0092B-C50C-407E-A947-70E740481C1C}">
                <a14:useLocalDpi xmlns:a14="http://schemas.microsoft.com/office/drawing/2010/main" val="0"/>
              </a:ext>
            </a:extLst>
          </a:blip>
          <a:srcRect/>
          <a:stretch>
            <a:fillRect/>
          </a:stretch>
        </p:blipFill>
        <p:spPr bwMode="auto">
          <a:xfrm>
            <a:off x="2441630" y="3828899"/>
            <a:ext cx="732839" cy="3946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OPSUGAR">
            <a:extLst>
              <a:ext uri="{FF2B5EF4-FFF2-40B4-BE49-F238E27FC236}">
                <a16:creationId xmlns:a16="http://schemas.microsoft.com/office/drawing/2014/main" id="{55BDDF38-4F7F-46CF-A59E-1433176EA2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0241" y="3842836"/>
            <a:ext cx="843616" cy="360906"/>
          </a:xfrm>
          <a:prstGeom prst="rect">
            <a:avLst/>
          </a:prstGeom>
          <a:noFill/>
          <a:extLst>
            <a:ext uri="{909E8E84-426E-40DD-AFC4-6F175D3DCCD1}">
              <a14:hiddenFill xmlns:a14="http://schemas.microsoft.com/office/drawing/2010/main">
                <a:solidFill>
                  <a:srgbClr val="FFFFFF"/>
                </a:solidFill>
              </a14:hiddenFill>
            </a:ext>
          </a:extLst>
        </p:spPr>
      </p:pic>
      <p:sp>
        <p:nvSpPr>
          <p:cNvPr id="23" name="Transcribe">
            <a:extLst>
              <a:ext uri="{FF2B5EF4-FFF2-40B4-BE49-F238E27FC236}">
                <a16:creationId xmlns:a16="http://schemas.microsoft.com/office/drawing/2014/main" id="{BEA36427-41D3-8C48-BB00-82CDFC425F35}"/>
              </a:ext>
            </a:extLst>
          </p:cNvPr>
          <p:cNvSpPr txBox="1"/>
          <p:nvPr/>
        </p:nvSpPr>
        <p:spPr>
          <a:xfrm>
            <a:off x="4925165" y="2715300"/>
            <a:ext cx="697305"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TRANSCRIBE</a:t>
            </a:r>
          </a:p>
        </p:txBody>
      </p:sp>
      <p:pic>
        <p:nvPicPr>
          <p:cNvPr id="24" name="Graphic 46">
            <a:extLst>
              <a:ext uri="{FF2B5EF4-FFF2-40B4-BE49-F238E27FC236}">
                <a16:creationId xmlns:a16="http://schemas.microsoft.com/office/drawing/2014/main" id="{6F0E9516-62B1-4E9E-8AD2-6FFFB90868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56395" y="2409420"/>
            <a:ext cx="238882" cy="238882"/>
          </a:xfrm>
          <a:prstGeom prst="rect">
            <a:avLst/>
          </a:prstGeom>
        </p:spPr>
      </p:pic>
      <p:sp>
        <p:nvSpPr>
          <p:cNvPr id="19" name="Translate">
            <a:extLst>
              <a:ext uri="{FF2B5EF4-FFF2-40B4-BE49-F238E27FC236}">
                <a16:creationId xmlns:a16="http://schemas.microsoft.com/office/drawing/2014/main" id="{036E6585-99B9-4279-BC6E-6BE0720D0730}"/>
              </a:ext>
            </a:extLst>
          </p:cNvPr>
          <p:cNvSpPr txBox="1"/>
          <p:nvPr/>
        </p:nvSpPr>
        <p:spPr>
          <a:xfrm>
            <a:off x="5966732" y="2731482"/>
            <a:ext cx="642930"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TRANSLATE</a:t>
            </a:r>
          </a:p>
        </p:txBody>
      </p:sp>
      <p:pic>
        <p:nvPicPr>
          <p:cNvPr id="22" name="Graphic 35">
            <a:extLst>
              <a:ext uri="{FF2B5EF4-FFF2-40B4-BE49-F238E27FC236}">
                <a16:creationId xmlns:a16="http://schemas.microsoft.com/office/drawing/2014/main" id="{D058314A-AB76-4C26-9E88-E1837D41FA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84936" y="2418831"/>
            <a:ext cx="206524" cy="229471"/>
          </a:xfrm>
          <a:prstGeom prst="rect">
            <a:avLst/>
          </a:prstGeom>
        </p:spPr>
      </p:pic>
      <p:pic>
        <p:nvPicPr>
          <p:cNvPr id="1026" name="Picture 2" descr="Sky New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72974" y="3944120"/>
            <a:ext cx="696947" cy="1643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897" y="3684500"/>
            <a:ext cx="1194498" cy="619057"/>
          </a:xfrm>
          <a:prstGeom prst="rect">
            <a:avLst/>
          </a:prstGeom>
        </p:spPr>
      </p:pic>
      <p:sp>
        <p:nvSpPr>
          <p:cNvPr id="25" name="Rekognition">
            <a:extLst>
              <a:ext uri="{FF2B5EF4-FFF2-40B4-BE49-F238E27FC236}">
                <a16:creationId xmlns:a16="http://schemas.microsoft.com/office/drawing/2014/main" id="{35D67666-AA41-334E-910E-FB16E52DEBEF}"/>
              </a:ext>
            </a:extLst>
          </p:cNvPr>
          <p:cNvSpPr txBox="1"/>
          <p:nvPr/>
        </p:nvSpPr>
        <p:spPr>
          <a:xfrm>
            <a:off x="6829415" y="2725643"/>
            <a:ext cx="567717"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TEXTRACT</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6" name="Picture 2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56376" y="2411365"/>
            <a:ext cx="265512" cy="265512"/>
          </a:xfrm>
          <a:prstGeom prst="rect">
            <a:avLst/>
          </a:prstGeom>
        </p:spPr>
      </p:pic>
    </p:spTree>
    <p:extLst>
      <p:ext uri="{BB962C8B-B14F-4D97-AF65-F5344CB8AC3E}">
        <p14:creationId xmlns:p14="http://schemas.microsoft.com/office/powerpoint/2010/main" val="41446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rotWithShape="1">
          <a:blip r:embed="rId3" cstate="screen">
            <a:alphaModFix amt="13000"/>
            <a:extLst>
              <a:ext uri="{28A0092B-C50C-407E-A947-70E740481C1C}">
                <a14:useLocalDpi xmlns:a14="http://schemas.microsoft.com/office/drawing/2010/main"/>
              </a:ext>
            </a:extLst>
          </a:blip>
          <a:srcRect/>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8" name="TextBox 7"/>
          <p:cNvSpPr txBox="1"/>
          <p:nvPr/>
        </p:nvSpPr>
        <p:spPr>
          <a:xfrm flipH="1">
            <a:off x="4832270" y="1514475"/>
            <a:ext cx="3825954" cy="523220"/>
          </a:xfrm>
          <a:prstGeom prst="rect">
            <a:avLst/>
          </a:prstGeom>
          <a:noFill/>
        </p:spPr>
        <p:txBody>
          <a:bodyPr wrap="square" rtlCol="0">
            <a:spAutoFit/>
          </a:bodyPr>
          <a:lstStyle/>
          <a:p>
            <a:pPr>
              <a:spcBef>
                <a:spcPct val="0"/>
              </a:spcBef>
            </a:pP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Scaling video indexing </a:t>
            </a:r>
          </a:p>
        </p:txBody>
      </p:sp>
      <p:sp>
        <p:nvSpPr>
          <p:cNvPr id="9" name="Title 17">
            <a:extLst>
              <a:ext uri="{FF2B5EF4-FFF2-40B4-BE49-F238E27FC236}">
                <a16:creationId xmlns:a16="http://schemas.microsoft.com/office/drawing/2014/main" id="{6DE53806-8C8A-0444-8CDD-F79F287EA2C9}"/>
              </a:ext>
            </a:extLst>
          </p:cNvPr>
          <p:cNvSpPr txBox="1">
            <a:spLocks/>
          </p:cNvSpPr>
          <p:nvPr/>
        </p:nvSpPr>
        <p:spPr>
          <a:xfrm>
            <a:off x="4832270" y="2571750"/>
            <a:ext cx="3615537" cy="1667934"/>
          </a:xfrm>
          <a:prstGeom prst="rect">
            <a:avLst/>
          </a:prstGeom>
        </p:spPr>
        <p:txBody>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pPr defTabSz="457200">
              <a:defRPr/>
            </a:pP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C-SPAN uses </a:t>
            </a:r>
            <a:r>
              <a:rPr lang="en-US" sz="1200" dirty="0">
                <a:solidFill>
                  <a:schemeClr val="accent1"/>
                </a:solidFill>
                <a:latin typeface="Amazon Ember" panose="02000000000000000000" pitchFamily="2" charset="0"/>
                <a:ea typeface="Amazon Ember" panose="02000000000000000000" pitchFamily="2" charset="0"/>
                <a:cs typeface="Amazon Ember Cd RC" panose="020B0606020204020204" pitchFamily="34" charset="0"/>
                <a:sym typeface="Arial"/>
              </a:rPr>
              <a:t>Amazon Rekognition</a:t>
            </a:r>
            <a:r>
              <a:rPr lang="en-US" sz="1200" b="0" dirty="0">
                <a:solidFill>
                  <a:schemeClr val="accent1"/>
                </a:solidFill>
                <a:latin typeface="Amazon Ember" panose="02000000000000000000" pitchFamily="2" charset="0"/>
                <a:ea typeface="Amazon Ember" panose="02000000000000000000" pitchFamily="2" charset="0"/>
                <a:cs typeface="Amazon Ember Cd RC" panose="020B0606020204020204" pitchFamily="34" charset="0"/>
                <a:sym typeface="Arial"/>
              </a:rPr>
              <a:t> </a:t>
            </a: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to automatically index video news footage </a:t>
            </a:r>
            <a:b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b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for search. With Rekognition, C-SPAN </a:t>
            </a:r>
            <a:b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b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reduced indexing time per video from 1 </a:t>
            </a:r>
            <a:b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b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hour to 20 minutes and uploaded 97,000 </a:t>
            </a:r>
            <a:b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b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images in under 2 hours.</a:t>
            </a:r>
            <a:endParaRPr lang="en-US" sz="120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endParaRPr>
          </a:p>
        </p:txBody>
      </p:sp>
      <p:pic>
        <p:nvPicPr>
          <p:cNvPr id="3074" name="Picture 2" descr="Image result for cspan logo png">
            <a:extLst>
              <a:ext uri="{FF2B5EF4-FFF2-40B4-BE49-F238E27FC236}">
                <a16:creationId xmlns:a16="http://schemas.microsoft.com/office/drawing/2014/main" id="{D931C3E8-6211-4E19-ABEC-2D3C9A87272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54073" y="2219780"/>
            <a:ext cx="2752725" cy="70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86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screen">
            <a:alphaModFix amt="13000"/>
            <a:extLst>
              <a:ext uri="{28A0092B-C50C-407E-A947-70E740481C1C}">
                <a14:useLocalDpi xmlns:a14="http://schemas.microsoft.com/office/drawing/2010/main"/>
              </a:ext>
            </a:extLst>
          </a:blip>
          <a:srcRect/>
          <a:stretch/>
        </p:blipFill>
        <p:spPr bwMode="auto">
          <a:xfrm>
            <a:off x="0" y="-1"/>
            <a:ext cx="9143999" cy="5143501"/>
          </a:xfrm>
          <a:prstGeom prst="rect">
            <a:avLst/>
          </a:prstGeom>
          <a:extLst>
            <a:ext uri="{909E8E84-426E-40DD-AFC4-6F175D3DCCD1}">
              <a14:hiddenFill xmlns:a14="http://schemas.microsoft.com/office/drawing/2010/main">
                <a:solidFill>
                  <a:srgbClr val="FFFFFF"/>
                </a:solidFill>
              </a14:hiddenFill>
            </a:ext>
          </a:extLst>
        </p:spPr>
      </p:pic>
      <p:sp>
        <p:nvSpPr>
          <p:cNvPr id="8" name="TextBox 7"/>
          <p:cNvSpPr txBox="1"/>
          <p:nvPr/>
        </p:nvSpPr>
        <p:spPr>
          <a:xfrm flipH="1">
            <a:off x="4832270" y="1524000"/>
            <a:ext cx="3615538" cy="954107"/>
          </a:xfrm>
          <a:prstGeom prst="rect">
            <a:avLst/>
          </a:prstGeom>
          <a:noFill/>
        </p:spPr>
        <p:txBody>
          <a:bodyPr wrap="square" rtlCol="0">
            <a:spAutoFit/>
          </a:bodyPr>
          <a:lstStyle/>
          <a:p>
            <a:pPr>
              <a:spcBef>
                <a:spcPct val="0"/>
              </a:spcBef>
            </a:pP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Meaningful </a:t>
            </a:r>
            <a:b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b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customer interactions</a:t>
            </a:r>
          </a:p>
        </p:txBody>
      </p:sp>
      <p:sp>
        <p:nvSpPr>
          <p:cNvPr id="9" name="Title 17">
            <a:extLst>
              <a:ext uri="{FF2B5EF4-FFF2-40B4-BE49-F238E27FC236}">
                <a16:creationId xmlns:a16="http://schemas.microsoft.com/office/drawing/2014/main" id="{6DE53806-8C8A-0444-8CDD-F79F287EA2C9}"/>
              </a:ext>
            </a:extLst>
          </p:cNvPr>
          <p:cNvSpPr txBox="1">
            <a:spLocks/>
          </p:cNvSpPr>
          <p:nvPr/>
        </p:nvSpPr>
        <p:spPr>
          <a:xfrm>
            <a:off x="4832272" y="2571750"/>
            <a:ext cx="3615537" cy="1200329"/>
          </a:xfrm>
          <a:prstGeom prst="rect">
            <a:avLst/>
          </a:prstGeom>
        </p:spPr>
        <p:txBody>
          <a:bodyPr>
            <a:spAutoFit/>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pPr defTabSz="457200">
              <a:defRPr/>
            </a:pP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Liberty Mutual uses </a:t>
            </a:r>
            <a:r>
              <a:rPr lang="en-US" sz="1200" dirty="0">
                <a:solidFill>
                  <a:schemeClr val="accent1"/>
                </a:solidFill>
                <a:latin typeface="Amazon Ember" panose="02000000000000000000" pitchFamily="2" charset="0"/>
                <a:ea typeface="Amazon Ember" panose="02000000000000000000" pitchFamily="2" charset="0"/>
                <a:cs typeface="Amazon Ember Cd RC" panose="020B0606020204020204" pitchFamily="34" charset="0"/>
                <a:sym typeface="Arial"/>
              </a:rPr>
              <a:t>Amazon Lex </a:t>
            </a: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and AI Services </a:t>
            </a:r>
            <a:br>
              <a:rPr lang="en-US" sz="1200" dirty="0">
                <a:solidFill>
                  <a:schemeClr val="accent1"/>
                </a:solidFill>
                <a:latin typeface="Amazon Ember" panose="02000000000000000000" pitchFamily="2" charset="0"/>
                <a:ea typeface="Amazon Ember" panose="02000000000000000000" pitchFamily="2" charset="0"/>
                <a:cs typeface="Amazon Ember Cd RC" panose="020B0606020204020204" pitchFamily="34" charset="0"/>
                <a:sym typeface="Arial"/>
              </a:rPr>
            </a:b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to develop natural language-driven conversational apps to allow customer service agents to respond to customer requests with real-time and contextual intelligence, improving response time, and quality of service.</a:t>
            </a:r>
            <a:endParaRPr lang="en-US" sz="120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endParaRPr>
          </a:p>
        </p:txBody>
      </p:sp>
      <p:pic>
        <p:nvPicPr>
          <p:cNvPr id="6" name="Picture 2" descr="Image result for liberty mutual logo">
            <a:extLst>
              <a:ext uri="{FF2B5EF4-FFF2-40B4-BE49-F238E27FC236}">
                <a16:creationId xmlns:a16="http://schemas.microsoft.com/office/drawing/2014/main" id="{544D3632-3FFC-43FD-B42A-0982AEDA1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423" y="2185043"/>
            <a:ext cx="3093656" cy="773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37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traight Connector 90"/>
          <p:cNvSpPr/>
          <p:nvPr/>
        </p:nvSpPr>
        <p:spPr>
          <a:xfrm>
            <a:off x="-55401" y="1517627"/>
            <a:ext cx="9222671"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42" name="Title 1">
            <a:extLst>
              <a:ext uri="{FF2B5EF4-FFF2-40B4-BE49-F238E27FC236}">
                <a16:creationId xmlns:a16="http://schemas.microsoft.com/office/drawing/2014/main" id="{4ECF272F-DA9B-4710-9B43-5C1BF5C403D6}"/>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Put AI to work for your business</a:t>
            </a:r>
          </a:p>
        </p:txBody>
      </p:sp>
      <p:sp>
        <p:nvSpPr>
          <p:cNvPr id="90" name="Rectangle 89">
            <a:extLst>
              <a:ext uri="{FF2B5EF4-FFF2-40B4-BE49-F238E27FC236}">
                <a16:creationId xmlns:a16="http://schemas.microsoft.com/office/drawing/2014/main" id="{F4280ED8-2D27-4300-88C7-FC789135172B}"/>
              </a:ext>
            </a:extLst>
          </p:cNvPr>
          <p:cNvSpPr/>
          <p:nvPr/>
        </p:nvSpPr>
        <p:spPr>
          <a:xfrm>
            <a:off x="1" y="1066311"/>
            <a:ext cx="9144000" cy="369332"/>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Use AI services to strengthen safety &amp; security</a:t>
            </a:r>
          </a:p>
        </p:txBody>
      </p:sp>
      <p:sp>
        <p:nvSpPr>
          <p:cNvPr id="91" name="Title 1">
            <a:extLst>
              <a:ext uri="{FF2B5EF4-FFF2-40B4-BE49-F238E27FC236}">
                <a16:creationId xmlns:a16="http://schemas.microsoft.com/office/drawing/2014/main" id="{8F14B0BF-67A5-4B90-A831-39031118DFF6}"/>
              </a:ext>
            </a:extLst>
          </p:cNvPr>
          <p:cNvSpPr txBox="1">
            <a:spLocks/>
          </p:cNvSpPr>
          <p:nvPr/>
        </p:nvSpPr>
        <p:spPr>
          <a:xfrm>
            <a:off x="0" y="1676191"/>
            <a:ext cx="9240451" cy="526941"/>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algn="ctr"/>
            <a:r>
              <a:rPr lang="en-US" sz="1200" b="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accurate facial analysis  |  identity protection  |  metadata extraction  </a:t>
            </a:r>
          </a:p>
        </p:txBody>
      </p:sp>
      <p:cxnSp>
        <p:nvCxnSpPr>
          <p:cNvPr id="7" name="Straight Connector 6">
            <a:extLst>
              <a:ext uri="{FF2B5EF4-FFF2-40B4-BE49-F238E27FC236}">
                <a16:creationId xmlns:a16="http://schemas.microsoft.com/office/drawing/2014/main" id="{3356DD56-D3D4-4561-ACC8-E447C91358BF}"/>
              </a:ext>
            </a:extLst>
          </p:cNvPr>
          <p:cNvCxnSpPr>
            <a:cxnSpLocks/>
          </p:cNvCxnSpPr>
          <p:nvPr/>
        </p:nvCxnSpPr>
        <p:spPr>
          <a:xfrm flipH="1">
            <a:off x="797052" y="3455383"/>
            <a:ext cx="7549897"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pic>
        <p:nvPicPr>
          <p:cNvPr id="24" name="Picture 2" descr="Thorn">
            <a:extLst>
              <a:ext uri="{FF2B5EF4-FFF2-40B4-BE49-F238E27FC236}">
                <a16:creationId xmlns:a16="http://schemas.microsoft.com/office/drawing/2014/main" id="{2F9BE942-9B7A-41F8-BA88-9AE435FFA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611" y="3942409"/>
            <a:ext cx="784350" cy="1934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Paylater">
            <a:extLst>
              <a:ext uri="{FF2B5EF4-FFF2-40B4-BE49-F238E27FC236}">
                <a16:creationId xmlns:a16="http://schemas.microsoft.com/office/drawing/2014/main" id="{8848E8F3-8283-446F-ABA4-0C23FF052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416" y="3945558"/>
            <a:ext cx="767546" cy="176701"/>
          </a:xfrm>
          <a:prstGeom prst="rect">
            <a:avLst/>
          </a:prstGeom>
          <a:noFill/>
          <a:extLst>
            <a:ext uri="{909E8E84-426E-40DD-AFC4-6F175D3DCCD1}">
              <a14:hiddenFill xmlns:a14="http://schemas.microsoft.com/office/drawing/2010/main">
                <a:solidFill>
                  <a:srgbClr val="FFFFFF"/>
                </a:solidFill>
              </a14:hiddenFill>
            </a:ext>
          </a:extLst>
        </p:spPr>
      </p:pic>
      <p:sp>
        <p:nvSpPr>
          <p:cNvPr id="39" name="Comprehend">
            <a:extLst>
              <a:ext uri="{FF2B5EF4-FFF2-40B4-BE49-F238E27FC236}">
                <a16:creationId xmlns:a16="http://schemas.microsoft.com/office/drawing/2014/main" id="{CFD595B8-6D29-4443-937B-71D5012164F9}"/>
              </a:ext>
            </a:extLst>
          </p:cNvPr>
          <p:cNvSpPr txBox="1"/>
          <p:nvPr/>
        </p:nvSpPr>
        <p:spPr>
          <a:xfrm>
            <a:off x="5080146" y="2639240"/>
            <a:ext cx="1278168"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COMPREHEND</a:t>
            </a:r>
            <a:r>
              <a:rPr lang="en-US" sz="521" kern="0" spc="224" dirty="0">
                <a:latin typeface="Amazon Ember" panose="020B0603020204020204" pitchFamily="34" charset="0"/>
                <a:ea typeface="Amazon Ember" panose="020B0603020204020204" pitchFamily="34" charset="0"/>
                <a:cs typeface="Amazon Ember" panose="020B0603020204020204" pitchFamily="34" charset="0"/>
              </a:rPr>
              <a:t> &amp; </a:t>
            </a: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COMPREHEND MEDICAL</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0" name="Graphic 39">
            <a:extLst>
              <a:ext uri="{FF2B5EF4-FFF2-40B4-BE49-F238E27FC236}">
                <a16:creationId xmlns:a16="http://schemas.microsoft.com/office/drawing/2014/main" id="{DF8AA37C-146C-4726-A51E-9E04A190F5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0111" y="2323444"/>
            <a:ext cx="238232" cy="238232"/>
          </a:xfrm>
          <a:prstGeom prst="rect">
            <a:avLst/>
          </a:prstGeom>
        </p:spPr>
      </p:pic>
      <p:sp>
        <p:nvSpPr>
          <p:cNvPr id="41" name="Rekognition">
            <a:extLst>
              <a:ext uri="{FF2B5EF4-FFF2-40B4-BE49-F238E27FC236}">
                <a16:creationId xmlns:a16="http://schemas.microsoft.com/office/drawing/2014/main" id="{AFE3D435-8A8C-4821-986E-0CFB23D6B989}"/>
              </a:ext>
            </a:extLst>
          </p:cNvPr>
          <p:cNvSpPr txBox="1"/>
          <p:nvPr/>
        </p:nvSpPr>
        <p:spPr>
          <a:xfrm>
            <a:off x="3029634" y="2639240"/>
            <a:ext cx="802975"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521"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IMAGE</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Rekognition">
            <a:extLst>
              <a:ext uri="{FF2B5EF4-FFF2-40B4-BE49-F238E27FC236}">
                <a16:creationId xmlns:a16="http://schemas.microsoft.com/office/drawing/2014/main" id="{A4F5ACAC-C896-4791-8E2A-C6E186F0C90A}"/>
              </a:ext>
            </a:extLst>
          </p:cNvPr>
          <p:cNvSpPr txBox="1"/>
          <p:nvPr/>
        </p:nvSpPr>
        <p:spPr>
          <a:xfrm>
            <a:off x="4176861" y="2639240"/>
            <a:ext cx="802975"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521"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VIDEO</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4" name="Graphic 43">
            <a:extLst>
              <a:ext uri="{FF2B5EF4-FFF2-40B4-BE49-F238E27FC236}">
                <a16:creationId xmlns:a16="http://schemas.microsoft.com/office/drawing/2014/main" id="{857CD6EE-406F-40FE-919C-25D41E0AD4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18756" y="2338255"/>
            <a:ext cx="238881" cy="238881"/>
          </a:xfrm>
          <a:prstGeom prst="rect">
            <a:avLst/>
          </a:prstGeom>
        </p:spPr>
      </p:pic>
      <p:pic>
        <p:nvPicPr>
          <p:cNvPr id="45" name="Graphic 44">
            <a:extLst>
              <a:ext uri="{FF2B5EF4-FFF2-40B4-BE49-F238E27FC236}">
                <a16:creationId xmlns:a16="http://schemas.microsoft.com/office/drawing/2014/main" id="{0EDD4BFF-112D-48AF-A7FA-D640902DF5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45624" y="2333362"/>
            <a:ext cx="252811" cy="252811"/>
          </a:xfrm>
          <a:prstGeom prst="rect">
            <a:avLst/>
          </a:prstGeom>
        </p:spPr>
      </p:pic>
      <p:pic>
        <p:nvPicPr>
          <p:cNvPr id="3" name="Picture 2" descr="A close up of a logo&#10;&#10;Description generated with very high confidence">
            <a:extLst>
              <a:ext uri="{FF2B5EF4-FFF2-40B4-BE49-F238E27FC236}">
                <a16:creationId xmlns:a16="http://schemas.microsoft.com/office/drawing/2014/main" id="{688B081F-4E7B-4352-B456-2858EDEAA527}"/>
              </a:ext>
            </a:extLst>
          </p:cNvPr>
          <p:cNvPicPr>
            <a:picLocks noChangeAspect="1"/>
          </p:cNvPicPr>
          <p:nvPr/>
        </p:nvPicPr>
        <p:blipFill>
          <a:blip r:embed="rId11"/>
          <a:stretch>
            <a:fillRect/>
          </a:stretch>
        </p:blipFill>
        <p:spPr>
          <a:xfrm>
            <a:off x="4844677" y="3829387"/>
            <a:ext cx="409041" cy="409041"/>
          </a:xfrm>
          <a:prstGeom prst="rect">
            <a:avLst/>
          </a:prstGeom>
        </p:spPr>
      </p:pic>
      <p:pic>
        <p:nvPicPr>
          <p:cNvPr id="3074" name="Picture 2" descr="Image result for marinus analytics logo">
            <a:extLst>
              <a:ext uri="{FF2B5EF4-FFF2-40B4-BE49-F238E27FC236}">
                <a16:creationId xmlns:a16="http://schemas.microsoft.com/office/drawing/2014/main" id="{EA88D13E-813C-430E-B5E4-3BD7640654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6493" y="3986984"/>
            <a:ext cx="800375" cy="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2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traight Connector 90"/>
          <p:cNvSpPr/>
          <p:nvPr/>
        </p:nvSpPr>
        <p:spPr>
          <a:xfrm>
            <a:off x="-55401" y="1517627"/>
            <a:ext cx="9222671"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42" name="Title 1">
            <a:extLst>
              <a:ext uri="{FF2B5EF4-FFF2-40B4-BE49-F238E27FC236}">
                <a16:creationId xmlns:a16="http://schemas.microsoft.com/office/drawing/2014/main" id="{4ECF272F-DA9B-4710-9B43-5C1BF5C403D6}"/>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Put AI to work for your business</a:t>
            </a:r>
          </a:p>
        </p:txBody>
      </p:sp>
      <p:sp>
        <p:nvSpPr>
          <p:cNvPr id="90" name="Rectangle 89">
            <a:extLst>
              <a:ext uri="{FF2B5EF4-FFF2-40B4-BE49-F238E27FC236}">
                <a16:creationId xmlns:a16="http://schemas.microsoft.com/office/drawing/2014/main" id="{F4280ED8-2D27-4300-88C7-FC789135172B}"/>
              </a:ext>
            </a:extLst>
          </p:cNvPr>
          <p:cNvSpPr/>
          <p:nvPr/>
        </p:nvSpPr>
        <p:spPr>
          <a:xfrm>
            <a:off x="1" y="1066311"/>
            <a:ext cx="9144000" cy="369332"/>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Reduce localization costs &amp; improve accuracy </a:t>
            </a:r>
          </a:p>
        </p:txBody>
      </p:sp>
      <p:sp>
        <p:nvSpPr>
          <p:cNvPr id="91" name="Title 1">
            <a:extLst>
              <a:ext uri="{FF2B5EF4-FFF2-40B4-BE49-F238E27FC236}">
                <a16:creationId xmlns:a16="http://schemas.microsoft.com/office/drawing/2014/main" id="{8F14B0BF-67A5-4B90-A831-39031118DFF6}"/>
              </a:ext>
            </a:extLst>
          </p:cNvPr>
          <p:cNvSpPr txBox="1">
            <a:spLocks/>
          </p:cNvSpPr>
          <p:nvPr/>
        </p:nvSpPr>
        <p:spPr>
          <a:xfrm>
            <a:off x="0" y="1676191"/>
            <a:ext cx="9240451" cy="526941"/>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algn="ctr"/>
            <a:r>
              <a:rPr lang="en-US" sz="1200" b="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custom vocabulary  |  timestamp generation  |  secure real-time translation  |  language identification </a:t>
            </a:r>
          </a:p>
        </p:txBody>
      </p:sp>
      <p:cxnSp>
        <p:nvCxnSpPr>
          <p:cNvPr id="7" name="Straight Connector 6">
            <a:extLst>
              <a:ext uri="{FF2B5EF4-FFF2-40B4-BE49-F238E27FC236}">
                <a16:creationId xmlns:a16="http://schemas.microsoft.com/office/drawing/2014/main" id="{3356DD56-D3D4-4561-ACC8-E447C91358BF}"/>
              </a:ext>
            </a:extLst>
          </p:cNvPr>
          <p:cNvCxnSpPr>
            <a:cxnSpLocks/>
          </p:cNvCxnSpPr>
          <p:nvPr/>
        </p:nvCxnSpPr>
        <p:spPr>
          <a:xfrm flipH="1">
            <a:off x="797052" y="3455383"/>
            <a:ext cx="7549897"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sp>
        <p:nvSpPr>
          <p:cNvPr id="22" name="Polly">
            <a:extLst>
              <a:ext uri="{FF2B5EF4-FFF2-40B4-BE49-F238E27FC236}">
                <a16:creationId xmlns:a16="http://schemas.microsoft.com/office/drawing/2014/main" id="{EA0F1E69-BEAB-F743-9B15-EDEEF01C08DF}"/>
              </a:ext>
            </a:extLst>
          </p:cNvPr>
          <p:cNvSpPr txBox="1"/>
          <p:nvPr/>
        </p:nvSpPr>
        <p:spPr>
          <a:xfrm>
            <a:off x="3062824" y="2628651"/>
            <a:ext cx="378948"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POLLY</a:t>
            </a:r>
          </a:p>
        </p:txBody>
      </p:sp>
      <p:sp>
        <p:nvSpPr>
          <p:cNvPr id="26" name="Transcribe">
            <a:extLst>
              <a:ext uri="{FF2B5EF4-FFF2-40B4-BE49-F238E27FC236}">
                <a16:creationId xmlns:a16="http://schemas.microsoft.com/office/drawing/2014/main" id="{BEA36427-41D3-8C48-BB00-82CDFC425F35}"/>
              </a:ext>
            </a:extLst>
          </p:cNvPr>
          <p:cNvSpPr txBox="1"/>
          <p:nvPr/>
        </p:nvSpPr>
        <p:spPr>
          <a:xfrm>
            <a:off x="3777155" y="2628651"/>
            <a:ext cx="697305"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TRANSCRIBE</a:t>
            </a:r>
          </a:p>
        </p:txBody>
      </p:sp>
      <p:sp>
        <p:nvSpPr>
          <p:cNvPr id="27" name="Translate">
            <a:extLst>
              <a:ext uri="{FF2B5EF4-FFF2-40B4-BE49-F238E27FC236}">
                <a16:creationId xmlns:a16="http://schemas.microsoft.com/office/drawing/2014/main" id="{F2E114E5-BE83-AF4D-B066-F24121262C28}"/>
              </a:ext>
            </a:extLst>
          </p:cNvPr>
          <p:cNvSpPr txBox="1"/>
          <p:nvPr/>
        </p:nvSpPr>
        <p:spPr>
          <a:xfrm>
            <a:off x="4853978" y="2628651"/>
            <a:ext cx="642930"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TRANSLATE</a:t>
            </a:r>
          </a:p>
        </p:txBody>
      </p:sp>
      <p:pic>
        <p:nvPicPr>
          <p:cNvPr id="28" name="Graphic 3">
            <a:extLst>
              <a:ext uri="{FF2B5EF4-FFF2-40B4-BE49-F238E27FC236}">
                <a16:creationId xmlns:a16="http://schemas.microsoft.com/office/drawing/2014/main" id="{7F776313-5DB7-4519-BCBE-46CFAC1DC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6535" y="2322773"/>
            <a:ext cx="238880" cy="238880"/>
          </a:xfrm>
          <a:prstGeom prst="rect">
            <a:avLst/>
          </a:prstGeom>
        </p:spPr>
      </p:pic>
      <p:pic>
        <p:nvPicPr>
          <p:cNvPr id="29" name="Graphic 46">
            <a:extLst>
              <a:ext uri="{FF2B5EF4-FFF2-40B4-BE49-F238E27FC236}">
                <a16:creationId xmlns:a16="http://schemas.microsoft.com/office/drawing/2014/main" id="{6F0E9516-62B1-4E9E-8AD2-6FFFB90868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8385" y="2322771"/>
            <a:ext cx="238882" cy="238882"/>
          </a:xfrm>
          <a:prstGeom prst="rect">
            <a:avLst/>
          </a:prstGeom>
        </p:spPr>
      </p:pic>
      <p:pic>
        <p:nvPicPr>
          <p:cNvPr id="30" name="Graphic 47">
            <a:extLst>
              <a:ext uri="{FF2B5EF4-FFF2-40B4-BE49-F238E27FC236}">
                <a16:creationId xmlns:a16="http://schemas.microsoft.com/office/drawing/2014/main" id="{A4C960DE-7194-4929-B802-28E340E17C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79363" y="2316000"/>
            <a:ext cx="206524" cy="229471"/>
          </a:xfrm>
          <a:prstGeom prst="rect">
            <a:avLst/>
          </a:prstGeom>
        </p:spPr>
      </p:pic>
      <p:pic>
        <p:nvPicPr>
          <p:cNvPr id="9220" name="Picture 4" descr="Isentia_RG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6300" y="3892227"/>
            <a:ext cx="914030" cy="25004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ingdna-blue-l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6428" y="3841113"/>
            <a:ext cx="776197" cy="32699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otels_logo_"/>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1952" y="3902368"/>
            <a:ext cx="1077154" cy="27908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lionbridge_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2662" y="3869688"/>
            <a:ext cx="1069880" cy="376718"/>
          </a:xfrm>
          <a:prstGeom prst="rect">
            <a:avLst/>
          </a:prstGeom>
          <a:noFill/>
          <a:extLst>
            <a:ext uri="{909E8E84-426E-40DD-AFC4-6F175D3DCCD1}">
              <a14:hiddenFill xmlns:a14="http://schemas.microsoft.com/office/drawing/2010/main">
                <a:solidFill>
                  <a:srgbClr val="FFFFFF"/>
                </a:solidFill>
              </a14:hiddenFill>
            </a:ext>
          </a:extLst>
        </p:spPr>
      </p:pic>
      <p:sp>
        <p:nvSpPr>
          <p:cNvPr id="17" name="Comprehend">
            <a:extLst>
              <a:ext uri="{FF2B5EF4-FFF2-40B4-BE49-F238E27FC236}">
                <a16:creationId xmlns:a16="http://schemas.microsoft.com/office/drawing/2014/main" id="{CFD595B8-6D29-4443-937B-71D5012164F9}"/>
              </a:ext>
            </a:extLst>
          </p:cNvPr>
          <p:cNvSpPr txBox="1"/>
          <p:nvPr/>
        </p:nvSpPr>
        <p:spPr>
          <a:xfrm>
            <a:off x="5821704" y="2639217"/>
            <a:ext cx="753409"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COMPREHEND</a:t>
            </a:r>
          </a:p>
        </p:txBody>
      </p:sp>
      <p:pic>
        <p:nvPicPr>
          <p:cNvPr id="18" name="Graphic 39">
            <a:extLst>
              <a:ext uri="{FF2B5EF4-FFF2-40B4-BE49-F238E27FC236}">
                <a16:creationId xmlns:a16="http://schemas.microsoft.com/office/drawing/2014/main" id="{DF8AA37C-146C-4726-A51E-9E04A190F5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79292" y="2323421"/>
            <a:ext cx="238232" cy="238232"/>
          </a:xfrm>
          <a:prstGeom prst="rect">
            <a:avLst/>
          </a:prstGeom>
        </p:spPr>
      </p:pic>
    </p:spTree>
    <p:extLst>
      <p:ext uri="{BB962C8B-B14F-4D97-AF65-F5344CB8AC3E}">
        <p14:creationId xmlns:p14="http://schemas.microsoft.com/office/powerpoint/2010/main" val="30756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6" name="Picture 8"/>
          <p:cNvPicPr>
            <a:picLocks noChangeAspect="1" noChangeArrowheads="1"/>
          </p:cNvPicPr>
          <p:nvPr/>
        </p:nvPicPr>
        <p:blipFill rotWithShape="1">
          <a:blip r:embed="rId3" cstate="screen">
            <a:alphaModFix amt="13000"/>
            <a:extLst>
              <a:ext uri="{28A0092B-C50C-407E-A947-70E740481C1C}">
                <a14:useLocalDpi xmlns:a14="http://schemas.microsoft.com/office/drawing/2010/main"/>
              </a:ext>
            </a:extLst>
          </a:blip>
          <a:srcRect/>
          <a:stretch/>
        </p:blipFill>
        <p:spPr bwMode="auto">
          <a:xfrm>
            <a:off x="0" y="1"/>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8" name="TextBox 7"/>
          <p:cNvSpPr txBox="1"/>
          <p:nvPr/>
        </p:nvSpPr>
        <p:spPr>
          <a:xfrm flipH="1">
            <a:off x="4832270" y="1524000"/>
            <a:ext cx="3825954" cy="954107"/>
          </a:xfrm>
          <a:prstGeom prst="rect">
            <a:avLst/>
          </a:prstGeom>
          <a:noFill/>
        </p:spPr>
        <p:txBody>
          <a:bodyPr wrap="square" rtlCol="0">
            <a:spAutoFit/>
          </a:bodyPr>
          <a:lstStyle/>
          <a:p>
            <a:pPr>
              <a:spcBef>
                <a:spcPct val="0"/>
              </a:spcBef>
            </a:pP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Scaling </a:t>
            </a:r>
            <a:b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b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real-time translation</a:t>
            </a:r>
          </a:p>
        </p:txBody>
      </p:sp>
      <p:sp>
        <p:nvSpPr>
          <p:cNvPr id="9" name="Title 17">
            <a:extLst>
              <a:ext uri="{FF2B5EF4-FFF2-40B4-BE49-F238E27FC236}">
                <a16:creationId xmlns:a16="http://schemas.microsoft.com/office/drawing/2014/main" id="{6DE53806-8C8A-0444-8CDD-F79F287EA2C9}"/>
              </a:ext>
            </a:extLst>
          </p:cNvPr>
          <p:cNvSpPr txBox="1">
            <a:spLocks/>
          </p:cNvSpPr>
          <p:nvPr/>
        </p:nvSpPr>
        <p:spPr>
          <a:xfrm>
            <a:off x="4832270" y="2571750"/>
            <a:ext cx="3615537" cy="1667934"/>
          </a:xfrm>
          <a:prstGeom prst="rect">
            <a:avLst/>
          </a:prstGeom>
        </p:spPr>
        <p:txBody>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pPr defTabSz="457200">
              <a:defRPr/>
            </a:pP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Using </a:t>
            </a:r>
            <a:r>
              <a:rPr lang="en-US" sz="1200" dirty="0">
                <a:solidFill>
                  <a:schemeClr val="accent1"/>
                </a:solidFill>
                <a:latin typeface="Amazon Ember" panose="02000000000000000000" pitchFamily="2" charset="0"/>
                <a:ea typeface="Amazon Ember" panose="02000000000000000000" pitchFamily="2" charset="0"/>
                <a:cs typeface="Amazon Ember Cd RC" panose="020B0606020204020204" pitchFamily="34" charset="0"/>
                <a:sym typeface="Arial"/>
              </a:rPr>
              <a:t>Amazon Translate,</a:t>
            </a:r>
            <a:r>
              <a:rPr lang="en-US" sz="1200" b="0" dirty="0">
                <a:solidFill>
                  <a:schemeClr val="accent1"/>
                </a:solidFill>
                <a:latin typeface="Amazon Ember" panose="02000000000000000000" pitchFamily="2" charset="0"/>
                <a:ea typeface="Amazon Ember" panose="02000000000000000000" pitchFamily="2" charset="0"/>
                <a:cs typeface="Amazon Ember Cd RC" panose="020B0606020204020204" pitchFamily="34" charset="0"/>
                <a:sym typeface="Arial"/>
              </a:rPr>
              <a:t> </a:t>
            </a: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Lionbridge is able to scale machine translation in order to localize content faster and in more languages. Using Translate, Lionbridge was able to reduce translation costs by 20 percent.</a:t>
            </a:r>
            <a:endParaRPr lang="en-US" sz="120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endParaRPr>
          </a:p>
        </p:txBody>
      </p:sp>
      <p:pic>
        <p:nvPicPr>
          <p:cNvPr id="4098" name="Picture 2" descr="Image result for lionbridge logo png">
            <a:extLst>
              <a:ext uri="{FF2B5EF4-FFF2-40B4-BE49-F238E27FC236}">
                <a16:creationId xmlns:a16="http://schemas.microsoft.com/office/drawing/2014/main" id="{B822CE86-39FE-4FC2-9459-7E6C19352B1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47775" y="2113946"/>
            <a:ext cx="2600325" cy="91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49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traight Connector 90"/>
          <p:cNvSpPr/>
          <p:nvPr/>
        </p:nvSpPr>
        <p:spPr>
          <a:xfrm>
            <a:off x="-55401" y="1517627"/>
            <a:ext cx="9222671"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42" name="Title 1">
            <a:extLst>
              <a:ext uri="{FF2B5EF4-FFF2-40B4-BE49-F238E27FC236}">
                <a16:creationId xmlns:a16="http://schemas.microsoft.com/office/drawing/2014/main" id="{4ECF272F-DA9B-4710-9B43-5C1BF5C403D6}"/>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Put AI to work for your business</a:t>
            </a:r>
          </a:p>
        </p:txBody>
      </p:sp>
      <p:sp>
        <p:nvSpPr>
          <p:cNvPr id="90" name="Rectangle 89">
            <a:extLst>
              <a:ext uri="{FF2B5EF4-FFF2-40B4-BE49-F238E27FC236}">
                <a16:creationId xmlns:a16="http://schemas.microsoft.com/office/drawing/2014/main" id="{F4280ED8-2D27-4300-88C7-FC789135172B}"/>
              </a:ext>
            </a:extLst>
          </p:cNvPr>
          <p:cNvSpPr/>
          <p:nvPr/>
        </p:nvSpPr>
        <p:spPr>
          <a:xfrm>
            <a:off x="1" y="1066311"/>
            <a:ext cx="9144000" cy="369332"/>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Understand the voice of your customer</a:t>
            </a:r>
          </a:p>
        </p:txBody>
      </p:sp>
      <p:sp>
        <p:nvSpPr>
          <p:cNvPr id="91" name="Title 1">
            <a:extLst>
              <a:ext uri="{FF2B5EF4-FFF2-40B4-BE49-F238E27FC236}">
                <a16:creationId xmlns:a16="http://schemas.microsoft.com/office/drawing/2014/main" id="{8F14B0BF-67A5-4B90-A831-39031118DFF6}"/>
              </a:ext>
            </a:extLst>
          </p:cNvPr>
          <p:cNvSpPr txBox="1">
            <a:spLocks/>
          </p:cNvSpPr>
          <p:nvPr/>
        </p:nvSpPr>
        <p:spPr>
          <a:xfrm>
            <a:off x="492176" y="1676191"/>
            <a:ext cx="7854773" cy="526941"/>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algn="ctr"/>
            <a:r>
              <a:rPr lang="en-US" sz="1200" b="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sentiment analysis  |  app localization  |  translation services  |  transcription services  |  cataloging media  |  accessibility  </a:t>
            </a:r>
          </a:p>
        </p:txBody>
      </p:sp>
      <p:sp>
        <p:nvSpPr>
          <p:cNvPr id="92" name="Transcribe">
            <a:extLst>
              <a:ext uri="{FF2B5EF4-FFF2-40B4-BE49-F238E27FC236}">
                <a16:creationId xmlns:a16="http://schemas.microsoft.com/office/drawing/2014/main" id="{2BDFF842-5B22-4651-A6B1-D679BB577CB1}"/>
              </a:ext>
            </a:extLst>
          </p:cNvPr>
          <p:cNvSpPr txBox="1"/>
          <p:nvPr/>
        </p:nvSpPr>
        <p:spPr>
          <a:xfrm>
            <a:off x="4127675" y="2583532"/>
            <a:ext cx="697305"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TRANSCRIBE</a:t>
            </a:r>
          </a:p>
        </p:txBody>
      </p:sp>
      <p:sp>
        <p:nvSpPr>
          <p:cNvPr id="93" name="Translate">
            <a:extLst>
              <a:ext uri="{FF2B5EF4-FFF2-40B4-BE49-F238E27FC236}">
                <a16:creationId xmlns:a16="http://schemas.microsoft.com/office/drawing/2014/main" id="{2F0C313F-11D0-44CB-A18C-D49AA75DE5ED}"/>
              </a:ext>
            </a:extLst>
          </p:cNvPr>
          <p:cNvSpPr txBox="1"/>
          <p:nvPr/>
        </p:nvSpPr>
        <p:spPr>
          <a:xfrm>
            <a:off x="5204498" y="2583532"/>
            <a:ext cx="642930"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TRANSLATE</a:t>
            </a:r>
          </a:p>
        </p:txBody>
      </p:sp>
      <p:sp>
        <p:nvSpPr>
          <p:cNvPr id="94" name="Comprehend">
            <a:extLst>
              <a:ext uri="{FF2B5EF4-FFF2-40B4-BE49-F238E27FC236}">
                <a16:creationId xmlns:a16="http://schemas.microsoft.com/office/drawing/2014/main" id="{781B286F-9AF9-44A4-B8FA-73CBF1D4167A}"/>
              </a:ext>
            </a:extLst>
          </p:cNvPr>
          <p:cNvSpPr txBox="1"/>
          <p:nvPr/>
        </p:nvSpPr>
        <p:spPr>
          <a:xfrm>
            <a:off x="6224543" y="2583532"/>
            <a:ext cx="753409"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COMPREHEND</a:t>
            </a:r>
          </a:p>
        </p:txBody>
      </p:sp>
      <p:pic>
        <p:nvPicPr>
          <p:cNvPr id="95" name="Graphic 94">
            <a:extLst>
              <a:ext uri="{FF2B5EF4-FFF2-40B4-BE49-F238E27FC236}">
                <a16:creationId xmlns:a16="http://schemas.microsoft.com/office/drawing/2014/main" id="{03C12526-B7DE-4253-9EED-E4F41601E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8905" y="2277652"/>
            <a:ext cx="238882" cy="238882"/>
          </a:xfrm>
          <a:prstGeom prst="rect">
            <a:avLst/>
          </a:prstGeom>
        </p:spPr>
      </p:pic>
      <p:pic>
        <p:nvPicPr>
          <p:cNvPr id="96" name="Graphic 95">
            <a:extLst>
              <a:ext uri="{FF2B5EF4-FFF2-40B4-BE49-F238E27FC236}">
                <a16:creationId xmlns:a16="http://schemas.microsoft.com/office/drawing/2014/main" id="{CEA9FB91-CDE1-4B00-8AA9-F2D34F546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9883" y="2270881"/>
            <a:ext cx="206524" cy="229471"/>
          </a:xfrm>
          <a:prstGeom prst="rect">
            <a:avLst/>
          </a:prstGeom>
        </p:spPr>
      </p:pic>
      <p:pic>
        <p:nvPicPr>
          <p:cNvPr id="97" name="Graphic 96">
            <a:extLst>
              <a:ext uri="{FF2B5EF4-FFF2-40B4-BE49-F238E27FC236}">
                <a16:creationId xmlns:a16="http://schemas.microsoft.com/office/drawing/2014/main" id="{B10094FC-68F5-4385-B2E1-C0A86D3254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82131" y="2267736"/>
            <a:ext cx="238232" cy="238232"/>
          </a:xfrm>
          <a:prstGeom prst="rect">
            <a:avLst/>
          </a:prstGeom>
        </p:spPr>
      </p:pic>
      <p:sp>
        <p:nvSpPr>
          <p:cNvPr id="98" name="Rekognition">
            <a:extLst>
              <a:ext uri="{FF2B5EF4-FFF2-40B4-BE49-F238E27FC236}">
                <a16:creationId xmlns:a16="http://schemas.microsoft.com/office/drawing/2014/main" id="{833B076B-B3C4-4D3C-84ED-DD92448E84EF}"/>
              </a:ext>
            </a:extLst>
          </p:cNvPr>
          <p:cNvSpPr txBox="1"/>
          <p:nvPr/>
        </p:nvSpPr>
        <p:spPr>
          <a:xfrm>
            <a:off x="1812382" y="2583532"/>
            <a:ext cx="802975"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521"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IMAGE</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Rekognition">
            <a:extLst>
              <a:ext uri="{FF2B5EF4-FFF2-40B4-BE49-F238E27FC236}">
                <a16:creationId xmlns:a16="http://schemas.microsoft.com/office/drawing/2014/main" id="{7077106F-88A6-46BB-8BF2-BD871BCA79F3}"/>
              </a:ext>
            </a:extLst>
          </p:cNvPr>
          <p:cNvSpPr txBox="1"/>
          <p:nvPr/>
        </p:nvSpPr>
        <p:spPr>
          <a:xfrm>
            <a:off x="2959609" y="2583532"/>
            <a:ext cx="802975"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521"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VIDEO</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9" name="Graphic 118">
            <a:extLst>
              <a:ext uri="{FF2B5EF4-FFF2-40B4-BE49-F238E27FC236}">
                <a16:creationId xmlns:a16="http://schemas.microsoft.com/office/drawing/2014/main" id="{3068DFDA-353B-4696-BDB1-F8E6B526B4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1504" y="2282547"/>
            <a:ext cx="238881" cy="238881"/>
          </a:xfrm>
          <a:prstGeom prst="rect">
            <a:avLst/>
          </a:prstGeom>
        </p:spPr>
      </p:pic>
      <p:pic>
        <p:nvPicPr>
          <p:cNvPr id="120" name="Graphic 119">
            <a:extLst>
              <a:ext uri="{FF2B5EF4-FFF2-40B4-BE49-F238E27FC236}">
                <a16:creationId xmlns:a16="http://schemas.microsoft.com/office/drawing/2014/main" id="{4026551E-69AC-4CF9-BE53-0C1CF3036EF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28372" y="2277654"/>
            <a:ext cx="252811" cy="252811"/>
          </a:xfrm>
          <a:prstGeom prst="rect">
            <a:avLst/>
          </a:prstGeom>
        </p:spPr>
      </p:pic>
      <p:pic>
        <p:nvPicPr>
          <p:cNvPr id="121" name="Picture 2" descr="Image result for chick fil a logo">
            <a:extLst>
              <a:ext uri="{FF2B5EF4-FFF2-40B4-BE49-F238E27FC236}">
                <a16:creationId xmlns:a16="http://schemas.microsoft.com/office/drawing/2014/main" id="{05DDB1CB-DB59-4562-8918-DAF3912B7B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0961" y="3861400"/>
            <a:ext cx="641120" cy="289506"/>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8" descr="Image result for TINT logo">
            <a:extLst>
              <a:ext uri="{FF2B5EF4-FFF2-40B4-BE49-F238E27FC236}">
                <a16:creationId xmlns:a16="http://schemas.microsoft.com/office/drawing/2014/main" id="{9609C144-470F-41B9-826B-31FF0E1439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5789" y="3956482"/>
            <a:ext cx="646304" cy="1796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3356DD56-D3D4-4561-ACC8-E447C91358BF}"/>
              </a:ext>
            </a:extLst>
          </p:cNvPr>
          <p:cNvCxnSpPr>
            <a:cxnSpLocks/>
          </p:cNvCxnSpPr>
          <p:nvPr/>
        </p:nvCxnSpPr>
        <p:spPr>
          <a:xfrm flipH="1">
            <a:off x="797052" y="3455383"/>
            <a:ext cx="7549897"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Image result for vidmob logo">
            <a:extLst>
              <a:ext uri="{FF2B5EF4-FFF2-40B4-BE49-F238E27FC236}">
                <a16:creationId xmlns:a16="http://schemas.microsoft.com/office/drawing/2014/main" id="{FC7DFAD7-2E75-474E-8874-7CEE3B80E4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1669" y="3942222"/>
            <a:ext cx="928456" cy="2244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sign&#10;&#10;Description generated with high confidence">
            <a:extLst>
              <a:ext uri="{FF2B5EF4-FFF2-40B4-BE49-F238E27FC236}">
                <a16:creationId xmlns:a16="http://schemas.microsoft.com/office/drawing/2014/main" id="{F95105A1-FA4E-4A3F-A814-F3C8A8C2E91F}"/>
              </a:ext>
            </a:extLst>
          </p:cNvPr>
          <p:cNvPicPr>
            <a:picLocks noChangeAspect="1"/>
          </p:cNvPicPr>
          <p:nvPr/>
        </p:nvPicPr>
        <p:blipFill>
          <a:blip r:embed="rId16"/>
          <a:stretch>
            <a:fillRect/>
          </a:stretch>
        </p:blipFill>
        <p:spPr>
          <a:xfrm>
            <a:off x="5794391" y="3936450"/>
            <a:ext cx="925972" cy="213509"/>
          </a:xfrm>
          <a:prstGeom prst="rect">
            <a:avLst/>
          </a:prstGeom>
        </p:spPr>
      </p:pic>
    </p:spTree>
    <p:extLst>
      <p:ext uri="{BB962C8B-B14F-4D97-AF65-F5344CB8AC3E}">
        <p14:creationId xmlns:p14="http://schemas.microsoft.com/office/powerpoint/2010/main" val="4208760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cstate="screen">
            <a:alphaModFix amt="13000"/>
            <a:extLst>
              <a:ext uri="{28A0092B-C50C-407E-A947-70E740481C1C}">
                <a14:useLocalDpi xmlns:a14="http://schemas.microsoft.com/office/drawing/2010/main"/>
              </a:ext>
            </a:extLst>
          </a:blip>
          <a:srcRect/>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8" name="TextBox 7"/>
          <p:cNvSpPr txBox="1"/>
          <p:nvPr/>
        </p:nvSpPr>
        <p:spPr>
          <a:xfrm flipH="1">
            <a:off x="4832270" y="1533525"/>
            <a:ext cx="3615537" cy="954107"/>
          </a:xfrm>
          <a:prstGeom prst="rect">
            <a:avLst/>
          </a:prstGeom>
          <a:noFill/>
        </p:spPr>
        <p:txBody>
          <a:bodyPr wrap="square" rtlCol="0">
            <a:spAutoFit/>
          </a:bodyPr>
          <a:lstStyle/>
          <a:p>
            <a:pPr>
              <a:spcBef>
                <a:spcPct val="0"/>
              </a:spcBef>
            </a:pP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Targeted </a:t>
            </a:r>
            <a:b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b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customer acquisition</a:t>
            </a:r>
          </a:p>
        </p:txBody>
      </p:sp>
      <p:sp>
        <p:nvSpPr>
          <p:cNvPr id="9" name="Title 17">
            <a:extLst>
              <a:ext uri="{FF2B5EF4-FFF2-40B4-BE49-F238E27FC236}">
                <a16:creationId xmlns:a16="http://schemas.microsoft.com/office/drawing/2014/main" id="{6DE53806-8C8A-0444-8CDD-F79F287EA2C9}"/>
              </a:ext>
            </a:extLst>
          </p:cNvPr>
          <p:cNvSpPr txBox="1">
            <a:spLocks/>
          </p:cNvSpPr>
          <p:nvPr/>
        </p:nvSpPr>
        <p:spPr>
          <a:xfrm>
            <a:off x="4832270" y="2571750"/>
            <a:ext cx="3615537" cy="1200329"/>
          </a:xfrm>
          <a:prstGeom prst="rect">
            <a:avLst/>
          </a:prstGeom>
        </p:spPr>
        <p:txBody>
          <a:bodyPr>
            <a:spAutoFit/>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pPr defTabSz="457200">
              <a:defRPr/>
            </a:pP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VidMob uses </a:t>
            </a:r>
            <a:r>
              <a:rPr lang="en-US" sz="1200" dirty="0">
                <a:solidFill>
                  <a:schemeClr val="accent1"/>
                </a:solidFill>
                <a:latin typeface="Amazon Ember" panose="02000000000000000000" pitchFamily="2" charset="0"/>
                <a:ea typeface="Amazon Ember" panose="02000000000000000000" pitchFamily="2" charset="0"/>
                <a:cs typeface="Amazon Ember Cd RC" panose="020B0606020204020204" pitchFamily="34" charset="0"/>
                <a:sym typeface="Arial"/>
              </a:rPr>
              <a:t>Amazon Rekognition </a:t>
            </a: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and </a:t>
            </a:r>
            <a:b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br>
            <a:r>
              <a:rPr lang="en-US" sz="1200" dirty="0">
                <a:solidFill>
                  <a:schemeClr val="accent1"/>
                </a:solidFill>
                <a:latin typeface="Amazon Ember" panose="02000000000000000000" pitchFamily="2" charset="0"/>
                <a:ea typeface="Amazon Ember" panose="02000000000000000000" pitchFamily="2" charset="0"/>
                <a:cs typeface="Amazon Ember Cd RC" panose="020B0606020204020204" pitchFamily="34" charset="0"/>
                <a:sym typeface="Arial"/>
              </a:rPr>
              <a:t>Amazon Transcribe</a:t>
            </a: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 for metadata extraction </a:t>
            </a:r>
            <a:b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b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and sentiment analysis, to help marketers understand which videos resonate with audiences. This allows marketers to promote targeted content to acquire new customers.</a:t>
            </a:r>
            <a:endParaRPr lang="en-US" sz="120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endParaRPr>
          </a:p>
        </p:txBody>
      </p:sp>
      <p:pic>
        <p:nvPicPr>
          <p:cNvPr id="7" name="Picture 2" descr="Image result for vidmob logo">
            <a:extLst>
              <a:ext uri="{FF2B5EF4-FFF2-40B4-BE49-F238E27FC236}">
                <a16:creationId xmlns:a16="http://schemas.microsoft.com/office/drawing/2014/main" id="{FC7DFAD7-2E75-474E-8874-7CEE3B80E4F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193320" y="2176463"/>
            <a:ext cx="2683356" cy="64858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5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traight Connector 90"/>
          <p:cNvSpPr/>
          <p:nvPr/>
        </p:nvSpPr>
        <p:spPr>
          <a:xfrm>
            <a:off x="-55401" y="1517627"/>
            <a:ext cx="9222671"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42" name="Title 1">
            <a:extLst>
              <a:ext uri="{FF2B5EF4-FFF2-40B4-BE49-F238E27FC236}">
                <a16:creationId xmlns:a16="http://schemas.microsoft.com/office/drawing/2014/main" id="{4ECF272F-DA9B-4710-9B43-5C1BF5C403D6}"/>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Put AI to work for your business</a:t>
            </a:r>
          </a:p>
        </p:txBody>
      </p:sp>
      <p:sp>
        <p:nvSpPr>
          <p:cNvPr id="90" name="Rectangle 89">
            <a:extLst>
              <a:ext uri="{FF2B5EF4-FFF2-40B4-BE49-F238E27FC236}">
                <a16:creationId xmlns:a16="http://schemas.microsoft.com/office/drawing/2014/main" id="{F4280ED8-2D27-4300-88C7-FC789135172B}"/>
              </a:ext>
            </a:extLst>
          </p:cNvPr>
          <p:cNvSpPr/>
          <p:nvPr/>
        </p:nvSpPr>
        <p:spPr>
          <a:xfrm>
            <a:off x="1" y="1066311"/>
            <a:ext cx="9144000" cy="369332"/>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Personalize customer experiences with targeted recommendations</a:t>
            </a:r>
          </a:p>
        </p:txBody>
      </p:sp>
      <p:sp>
        <p:nvSpPr>
          <p:cNvPr id="91" name="Title 1">
            <a:extLst>
              <a:ext uri="{FF2B5EF4-FFF2-40B4-BE49-F238E27FC236}">
                <a16:creationId xmlns:a16="http://schemas.microsoft.com/office/drawing/2014/main" id="{8F14B0BF-67A5-4B90-A831-39031118DFF6}"/>
              </a:ext>
            </a:extLst>
          </p:cNvPr>
          <p:cNvSpPr txBox="1">
            <a:spLocks/>
          </p:cNvSpPr>
          <p:nvPr/>
        </p:nvSpPr>
        <p:spPr>
          <a:xfrm>
            <a:off x="1647825" y="1676191"/>
            <a:ext cx="5743575" cy="526941"/>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algn="ctr"/>
            <a:r>
              <a:rPr lang="en-US" sz="1200" b="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recommendation technology used by Amazon.com  |  context-aware recommendations   sentiment analysis  |  VoC analytics    </a:t>
            </a:r>
          </a:p>
        </p:txBody>
      </p:sp>
      <p:cxnSp>
        <p:nvCxnSpPr>
          <p:cNvPr id="7" name="Straight Connector 6">
            <a:extLst>
              <a:ext uri="{FF2B5EF4-FFF2-40B4-BE49-F238E27FC236}">
                <a16:creationId xmlns:a16="http://schemas.microsoft.com/office/drawing/2014/main" id="{3356DD56-D3D4-4561-ACC8-E447C91358BF}"/>
              </a:ext>
            </a:extLst>
          </p:cNvPr>
          <p:cNvCxnSpPr>
            <a:cxnSpLocks/>
          </p:cNvCxnSpPr>
          <p:nvPr/>
        </p:nvCxnSpPr>
        <p:spPr>
          <a:xfrm flipH="1">
            <a:off x="797052" y="3455383"/>
            <a:ext cx="7549897"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sp>
        <p:nvSpPr>
          <p:cNvPr id="28" name="Polly">
            <a:extLst>
              <a:ext uri="{FF2B5EF4-FFF2-40B4-BE49-F238E27FC236}">
                <a16:creationId xmlns:a16="http://schemas.microsoft.com/office/drawing/2014/main" id="{2B8C3FAB-A69E-4236-A132-C10D16094181}"/>
              </a:ext>
            </a:extLst>
          </p:cNvPr>
          <p:cNvSpPr txBox="1"/>
          <p:nvPr/>
        </p:nvSpPr>
        <p:spPr>
          <a:xfrm>
            <a:off x="2457472" y="2719561"/>
            <a:ext cx="766105"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PERSONALIZE</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668" y="2414967"/>
            <a:ext cx="233711" cy="233711"/>
          </a:xfrm>
          <a:prstGeom prst="rect">
            <a:avLst/>
          </a:prstGeom>
        </p:spPr>
      </p:pic>
      <p:grpSp>
        <p:nvGrpSpPr>
          <p:cNvPr id="22" name="Group 21">
            <a:extLst>
              <a:ext uri="{FF2B5EF4-FFF2-40B4-BE49-F238E27FC236}">
                <a16:creationId xmlns:a16="http://schemas.microsoft.com/office/drawing/2014/main" id="{56BEA6CE-A753-4B5F-80FA-63B2F71B1894}"/>
              </a:ext>
            </a:extLst>
          </p:cNvPr>
          <p:cNvGrpSpPr/>
          <p:nvPr/>
        </p:nvGrpSpPr>
        <p:grpSpPr>
          <a:xfrm>
            <a:off x="3521046" y="2411546"/>
            <a:ext cx="3066298" cy="496613"/>
            <a:chOff x="3081201" y="2506160"/>
            <a:chExt cx="3066298" cy="496613"/>
          </a:xfrm>
        </p:grpSpPr>
        <p:sp>
          <p:nvSpPr>
            <p:cNvPr id="23" name="Comprehend">
              <a:extLst>
                <a:ext uri="{FF2B5EF4-FFF2-40B4-BE49-F238E27FC236}">
                  <a16:creationId xmlns:a16="http://schemas.microsoft.com/office/drawing/2014/main" id="{CFD595B8-6D29-4443-937B-71D5012164F9}"/>
                </a:ext>
              </a:extLst>
            </p:cNvPr>
            <p:cNvSpPr txBox="1"/>
            <p:nvPr/>
          </p:nvSpPr>
          <p:spPr>
            <a:xfrm>
              <a:off x="5394090" y="2821956"/>
              <a:ext cx="753409"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COMPREHEND</a:t>
              </a:r>
            </a:p>
          </p:txBody>
        </p:sp>
        <p:pic>
          <p:nvPicPr>
            <p:cNvPr id="24" name="Graphic 39">
              <a:extLst>
                <a:ext uri="{FF2B5EF4-FFF2-40B4-BE49-F238E27FC236}">
                  <a16:creationId xmlns:a16="http://schemas.microsoft.com/office/drawing/2014/main" id="{DF8AA37C-146C-4726-A51E-9E04A190F5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1678" y="2506160"/>
              <a:ext cx="238232" cy="238232"/>
            </a:xfrm>
            <a:prstGeom prst="rect">
              <a:avLst/>
            </a:prstGeom>
          </p:spPr>
        </p:pic>
        <p:sp>
          <p:nvSpPr>
            <p:cNvPr id="25" name="Rekognition">
              <a:extLst>
                <a:ext uri="{FF2B5EF4-FFF2-40B4-BE49-F238E27FC236}">
                  <a16:creationId xmlns:a16="http://schemas.microsoft.com/office/drawing/2014/main" id="{AFE3D435-8A8C-4821-986E-0CFB23D6B989}"/>
                </a:ext>
              </a:extLst>
            </p:cNvPr>
            <p:cNvSpPr txBox="1"/>
            <p:nvPr/>
          </p:nvSpPr>
          <p:spPr>
            <a:xfrm>
              <a:off x="3081201" y="2821956"/>
              <a:ext cx="802975"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521"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IMAGE</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kognition">
              <a:extLst>
                <a:ext uri="{FF2B5EF4-FFF2-40B4-BE49-F238E27FC236}">
                  <a16:creationId xmlns:a16="http://schemas.microsoft.com/office/drawing/2014/main" id="{A4F5ACAC-C896-4791-8E2A-C6E186F0C90A}"/>
                </a:ext>
              </a:extLst>
            </p:cNvPr>
            <p:cNvSpPr txBox="1"/>
            <p:nvPr/>
          </p:nvSpPr>
          <p:spPr>
            <a:xfrm>
              <a:off x="4228428" y="2821956"/>
              <a:ext cx="802975"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521" kern="0" spc="224" dirty="0">
                <a:latin typeface="Amazon Ember" panose="020B0603020204020204" pitchFamily="34" charset="0"/>
                <a:ea typeface="Amazon Ember" panose="020B0603020204020204" pitchFamily="34" charset="0"/>
                <a:cs typeface="Amazon Ember" panose="020B0603020204020204" pitchFamily="34" charset="0"/>
              </a:endParaRP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VIDEO</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Graphic 43">
              <a:extLst>
                <a:ext uri="{FF2B5EF4-FFF2-40B4-BE49-F238E27FC236}">
                  <a16:creationId xmlns:a16="http://schemas.microsoft.com/office/drawing/2014/main" id="{857CD6EE-406F-40FE-919C-25D41E0AD4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0323" y="2520971"/>
              <a:ext cx="238881" cy="238881"/>
            </a:xfrm>
            <a:prstGeom prst="rect">
              <a:avLst/>
            </a:prstGeom>
          </p:spPr>
        </p:pic>
        <p:pic>
          <p:nvPicPr>
            <p:cNvPr id="38" name="Graphic 44">
              <a:extLst>
                <a:ext uri="{FF2B5EF4-FFF2-40B4-BE49-F238E27FC236}">
                  <a16:creationId xmlns:a16="http://schemas.microsoft.com/office/drawing/2014/main" id="{0EDD4BFF-112D-48AF-A7FA-D640902DF5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7191" y="2516078"/>
              <a:ext cx="252811" cy="252811"/>
            </a:xfrm>
            <a:prstGeom prst="rect">
              <a:avLst/>
            </a:prstGeom>
          </p:spPr>
        </p:pic>
      </p:grpSp>
      <p:pic>
        <p:nvPicPr>
          <p:cNvPr id="1026" name="Picture 2" descr="600x400_Dominos_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7062" y="3660217"/>
            <a:ext cx="1120474" cy="7469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00x400_Zola_Logo"/>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7378" y="3721347"/>
            <a:ext cx="817706" cy="545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600x400_RB-Media_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4902" y="3719118"/>
            <a:ext cx="892920" cy="595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600x400_Spuul_Logo"/>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164666" y="3719118"/>
            <a:ext cx="919151" cy="6127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600x400_Navitime_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12239" y="3521114"/>
            <a:ext cx="1543649" cy="1029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68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B4C68-ABB8-BA41-82D4-A0FBC9A249C9}"/>
              </a:ext>
            </a:extLst>
          </p:cNvPr>
          <p:cNvPicPr>
            <a:picLocks noChangeAspect="1"/>
          </p:cNvPicPr>
          <p:nvPr/>
        </p:nvPicPr>
        <p:blipFill>
          <a:blip r:embed="rId3"/>
          <a:stretch>
            <a:fillRect/>
          </a:stretch>
        </p:blipFill>
        <p:spPr>
          <a:xfrm>
            <a:off x="2910625" y="0"/>
            <a:ext cx="6233375" cy="4452411"/>
          </a:xfrm>
          <a:prstGeom prst="rect">
            <a:avLst/>
          </a:prstGeom>
        </p:spPr>
      </p:pic>
      <p:pic>
        <p:nvPicPr>
          <p:cNvPr id="5" name="Picture 4">
            <a:extLst>
              <a:ext uri="{FF2B5EF4-FFF2-40B4-BE49-F238E27FC236}">
                <a16:creationId xmlns:a16="http://schemas.microsoft.com/office/drawing/2014/main" id="{3EBB09B9-4DC9-E54A-892C-CFD877C14EE9}"/>
              </a:ext>
            </a:extLst>
          </p:cNvPr>
          <p:cNvPicPr>
            <a:picLocks noChangeAspect="1"/>
          </p:cNvPicPr>
          <p:nvPr/>
        </p:nvPicPr>
        <p:blipFill>
          <a:blip r:embed="rId4"/>
          <a:stretch>
            <a:fillRect/>
          </a:stretch>
        </p:blipFill>
        <p:spPr>
          <a:xfrm>
            <a:off x="103031" y="141668"/>
            <a:ext cx="2685245" cy="618186"/>
          </a:xfrm>
          <a:prstGeom prst="rect">
            <a:avLst/>
          </a:prstGeom>
        </p:spPr>
      </p:pic>
      <p:sp>
        <p:nvSpPr>
          <p:cNvPr id="6" name="Title 17">
            <a:extLst>
              <a:ext uri="{FF2B5EF4-FFF2-40B4-BE49-F238E27FC236}">
                <a16:creationId xmlns:a16="http://schemas.microsoft.com/office/drawing/2014/main" id="{17035CA0-5A28-3B4C-A263-E49ACC3FCF0B}"/>
              </a:ext>
            </a:extLst>
          </p:cNvPr>
          <p:cNvSpPr txBox="1">
            <a:spLocks/>
          </p:cNvSpPr>
          <p:nvPr/>
        </p:nvSpPr>
        <p:spPr>
          <a:xfrm>
            <a:off x="206566" y="1109471"/>
            <a:ext cx="2581710" cy="1116734"/>
          </a:xfrm>
          <a:prstGeom prst="rect">
            <a:avLst/>
          </a:prstGeom>
        </p:spPr>
        <p:txBody>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r>
              <a:rPr lang="en-US" sz="1800" dirty="0">
                <a:solidFill>
                  <a:schemeClr val="accent1"/>
                </a:solidFill>
              </a:rPr>
              <a:t>Smart Machine Era:</a:t>
            </a:r>
          </a:p>
          <a:p>
            <a:endParaRPr lang="en-US" sz="1200" b="0"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a:p>
            <a:r>
              <a:rPr lang="en-US" sz="1200" b="0"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Reduces 90% use of herbicide through Blue River’s smart sprayer. Computer Vision technology built on AWS and NVIDA GPU.</a:t>
            </a:r>
            <a:endParaRPr lang="en-US" sz="1200" b="0" dirty="0">
              <a:solidFill>
                <a:schemeClr val="bg1"/>
              </a:solidFill>
              <a:latin typeface="Amazon Ember" panose="02000000000000000000" pitchFamily="2" charset="0"/>
              <a:ea typeface="Amazon Ember" panose="02000000000000000000" pitchFamily="2" charset="0"/>
              <a:cs typeface="Amazon Ember Cd RC Light" panose="020B0406020204020204" pitchFamily="34" charset="0"/>
            </a:endParaRPr>
          </a:p>
          <a:p>
            <a:endParaRPr lang="en-US" sz="1200" b="0"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spTree>
    <p:extLst>
      <p:ext uri="{BB962C8B-B14F-4D97-AF65-F5344CB8AC3E}">
        <p14:creationId xmlns:p14="http://schemas.microsoft.com/office/powerpoint/2010/main" val="194027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1863"/>
          <a:stretch/>
        </p:blipFill>
        <p:spPr>
          <a:xfrm>
            <a:off x="0" y="0"/>
            <a:ext cx="9144000" cy="5146432"/>
          </a:xfrm>
          <a:prstGeom prst="rect">
            <a:avLst/>
          </a:prstGeom>
        </p:spPr>
      </p:pic>
      <p:pic>
        <p:nvPicPr>
          <p:cNvPr id="5122" name="Picture 2"/>
          <p:cNvPicPr>
            <a:picLocks noChangeAspect="1" noChangeArrowheads="1"/>
          </p:cNvPicPr>
          <p:nvPr/>
        </p:nvPicPr>
        <p:blipFill rotWithShape="1">
          <a:blip r:embed="rId4" cstate="screen">
            <a:alphaModFix amt="13000"/>
            <a:extLst>
              <a:ext uri="{28A0092B-C50C-407E-A947-70E740481C1C}">
                <a14:useLocalDpi xmlns:a14="http://schemas.microsoft.com/office/drawing/2010/main"/>
              </a:ext>
            </a:extLst>
          </a:blip>
          <a:srcRect/>
          <a:stretch/>
        </p:blipFill>
        <p:spPr bwMode="auto">
          <a:xfrm>
            <a:off x="0" y="-1"/>
            <a:ext cx="9143999" cy="5143501"/>
          </a:xfrm>
          <a:prstGeom prst="rect">
            <a:avLst/>
          </a:prstGeom>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
            <a:ext cx="9144000" cy="5143501"/>
          </a:xfrm>
          <a:prstGeom prst="rect">
            <a:avLst/>
          </a:prstGeom>
          <a:solidFill>
            <a:srgbClr val="18272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flipH="1">
            <a:off x="4832270" y="1524000"/>
            <a:ext cx="3615538" cy="954107"/>
          </a:xfrm>
          <a:prstGeom prst="rect">
            <a:avLst/>
          </a:prstGeom>
          <a:noFill/>
        </p:spPr>
        <p:txBody>
          <a:bodyPr wrap="square" rtlCol="0">
            <a:spAutoFit/>
          </a:bodyPr>
          <a:lstStyle/>
          <a:p>
            <a:pPr>
              <a:spcBef>
                <a:spcPct val="0"/>
              </a:spcBef>
            </a:pP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Personalizing </a:t>
            </a:r>
          </a:p>
          <a:p>
            <a:pPr>
              <a:spcBef>
                <a:spcPct val="0"/>
              </a:spcBef>
            </a:pPr>
            <a:r>
              <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customer experiences</a:t>
            </a:r>
          </a:p>
        </p:txBody>
      </p:sp>
      <p:sp>
        <p:nvSpPr>
          <p:cNvPr id="9" name="Title 17">
            <a:extLst>
              <a:ext uri="{FF2B5EF4-FFF2-40B4-BE49-F238E27FC236}">
                <a16:creationId xmlns:a16="http://schemas.microsoft.com/office/drawing/2014/main" id="{6DE53806-8C8A-0444-8CDD-F79F287EA2C9}"/>
              </a:ext>
            </a:extLst>
          </p:cNvPr>
          <p:cNvSpPr txBox="1">
            <a:spLocks/>
          </p:cNvSpPr>
          <p:nvPr/>
        </p:nvSpPr>
        <p:spPr>
          <a:xfrm>
            <a:off x="4832272" y="2571750"/>
            <a:ext cx="3615537" cy="1015663"/>
          </a:xfrm>
          <a:prstGeom prst="rect">
            <a:avLst/>
          </a:prstGeom>
        </p:spPr>
        <p:txBody>
          <a:bodyPr>
            <a:spAutoFit/>
          </a:bodyPr>
          <a:lstStyle>
            <a:lvl1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1pPr>
            <a:lvl2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2pPr>
            <a:lvl3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3pPr>
            <a:lvl4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4pPr>
            <a:lvl5pPr marL="0" marR="0" indent="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5pPr>
            <a:lvl6pPr marL="0" marR="0" indent="9144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6pPr>
            <a:lvl7pPr marL="0" marR="0" indent="18288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7pPr>
            <a:lvl8pPr marL="0" marR="0" indent="27432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8pPr>
            <a:lvl9pPr marL="0" marR="0" indent="3657600" algn="l" defTabSz="1216025" rtl="0" latinLnBrk="0">
              <a:lnSpc>
                <a:spcPct val="100000"/>
              </a:lnSpc>
              <a:spcBef>
                <a:spcPts val="0"/>
              </a:spcBef>
              <a:spcAft>
                <a:spcPts val="0"/>
              </a:spcAft>
              <a:buClrTx/>
              <a:buSzTx/>
              <a:buFontTx/>
              <a:buNone/>
              <a:tabLst/>
              <a:defRPr sz="6400" b="1" i="0" u="none" strike="noStrike" cap="none" spc="0" baseline="0">
                <a:ln>
                  <a:noFill/>
                </a:ln>
                <a:solidFill>
                  <a:srgbClr val="4D4D4C"/>
                </a:solidFill>
                <a:uFillTx/>
                <a:latin typeface="Century Gothic"/>
                <a:ea typeface="Century Gothic"/>
                <a:cs typeface="Century Gothic"/>
                <a:sym typeface="Century Gothic"/>
              </a:defRPr>
            </a:lvl9pPr>
          </a:lstStyle>
          <a:p>
            <a:pPr defTabSz="457200">
              <a:defRPr/>
            </a:pP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Domino’s uses </a:t>
            </a:r>
            <a:r>
              <a:rPr lang="en-US" sz="1200" b="0" dirty="0">
                <a:solidFill>
                  <a:schemeClr val="accent1"/>
                </a:solidFill>
                <a:latin typeface="Amazon Ember" panose="02000000000000000000" pitchFamily="2" charset="0"/>
                <a:ea typeface="Amazon Ember" panose="02000000000000000000" pitchFamily="2" charset="0"/>
                <a:cs typeface="Amazon Ember Cd RC" panose="020B0606020204020204" pitchFamily="34" charset="0"/>
                <a:sym typeface="Arial"/>
              </a:rPr>
              <a:t>Amazon Personalize </a:t>
            </a: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sym typeface="Arial"/>
              </a:rPr>
              <a:t>to </a:t>
            </a:r>
            <a:r>
              <a:rPr lang="en-US" sz="1200" b="0" dirty="0">
                <a:solidFill>
                  <a:schemeClr val="bg1"/>
                </a:solidFill>
                <a:latin typeface="Amazon Ember" panose="02000000000000000000" pitchFamily="2" charset="0"/>
                <a:ea typeface="Amazon Ember" panose="02000000000000000000" pitchFamily="2" charset="0"/>
                <a:cs typeface="Amazon Ember Cd RC" panose="020B0606020204020204" pitchFamily="34" charset="0"/>
              </a:rPr>
              <a:t>customize and scale relevant marketing communications to customers based on time, context, and content, thereby improving and enhancing their experience with the Domino’s brand.</a:t>
            </a:r>
          </a:p>
        </p:txBody>
      </p:sp>
      <p:pic>
        <p:nvPicPr>
          <p:cNvPr id="6" name="Picture 2" descr="600x400_Dominos_Logo"/>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223383" y="1685473"/>
            <a:ext cx="3004459" cy="200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0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traight Connector 90"/>
          <p:cNvSpPr/>
          <p:nvPr/>
        </p:nvSpPr>
        <p:spPr>
          <a:xfrm>
            <a:off x="-55401" y="1517627"/>
            <a:ext cx="9222671"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42" name="Title 1">
            <a:extLst>
              <a:ext uri="{FF2B5EF4-FFF2-40B4-BE49-F238E27FC236}">
                <a16:creationId xmlns:a16="http://schemas.microsoft.com/office/drawing/2014/main" id="{4ECF272F-DA9B-4710-9B43-5C1BF5C403D6}"/>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Put AI to work for your business</a:t>
            </a:r>
          </a:p>
        </p:txBody>
      </p:sp>
      <p:sp>
        <p:nvSpPr>
          <p:cNvPr id="90" name="Rectangle 89">
            <a:extLst>
              <a:ext uri="{FF2B5EF4-FFF2-40B4-BE49-F238E27FC236}">
                <a16:creationId xmlns:a16="http://schemas.microsoft.com/office/drawing/2014/main" id="{F4280ED8-2D27-4300-88C7-FC789135172B}"/>
              </a:ext>
            </a:extLst>
          </p:cNvPr>
          <p:cNvSpPr/>
          <p:nvPr/>
        </p:nvSpPr>
        <p:spPr>
          <a:xfrm>
            <a:off x="1" y="1066311"/>
            <a:ext cx="9144000" cy="369332"/>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Accurately forecast future business outcomes</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Title 1">
            <a:extLst>
              <a:ext uri="{FF2B5EF4-FFF2-40B4-BE49-F238E27FC236}">
                <a16:creationId xmlns:a16="http://schemas.microsoft.com/office/drawing/2014/main" id="{8F14B0BF-67A5-4B90-A831-39031118DFF6}"/>
              </a:ext>
            </a:extLst>
          </p:cNvPr>
          <p:cNvSpPr txBox="1">
            <a:spLocks/>
          </p:cNvSpPr>
          <p:nvPr/>
        </p:nvSpPr>
        <p:spPr>
          <a:xfrm>
            <a:off x="1051249" y="1676191"/>
            <a:ext cx="6966596" cy="526941"/>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algn="ctr"/>
            <a:r>
              <a:rPr lang="en-US" sz="1200" b="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forecasting technology used by Amazon.com  |  multiple time-series data  </a:t>
            </a:r>
          </a:p>
          <a:p>
            <a:pPr algn="ctr"/>
            <a:r>
              <a:rPr lang="en-US" sz="1200" b="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 forecast scheduling &amp; visualization  |  supply chain integration      </a:t>
            </a:r>
          </a:p>
        </p:txBody>
      </p:sp>
      <p:cxnSp>
        <p:nvCxnSpPr>
          <p:cNvPr id="7" name="Straight Connector 6">
            <a:extLst>
              <a:ext uri="{FF2B5EF4-FFF2-40B4-BE49-F238E27FC236}">
                <a16:creationId xmlns:a16="http://schemas.microsoft.com/office/drawing/2014/main" id="{3356DD56-D3D4-4561-ACC8-E447C91358BF}"/>
              </a:ext>
            </a:extLst>
          </p:cNvPr>
          <p:cNvCxnSpPr>
            <a:cxnSpLocks/>
          </p:cNvCxnSpPr>
          <p:nvPr/>
        </p:nvCxnSpPr>
        <p:spPr>
          <a:xfrm flipH="1">
            <a:off x="797052" y="3455383"/>
            <a:ext cx="7549897"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330" y="2382472"/>
            <a:ext cx="263248" cy="263248"/>
          </a:xfrm>
          <a:prstGeom prst="rect">
            <a:avLst/>
          </a:prstGeom>
        </p:spPr>
      </p:pic>
      <p:sp>
        <p:nvSpPr>
          <p:cNvPr id="30" name="Polly">
            <a:extLst>
              <a:ext uri="{FF2B5EF4-FFF2-40B4-BE49-F238E27FC236}">
                <a16:creationId xmlns:a16="http://schemas.microsoft.com/office/drawing/2014/main" id="{2B8C3FAB-A69E-4236-A132-C10D16094181}"/>
              </a:ext>
            </a:extLst>
          </p:cNvPr>
          <p:cNvSpPr txBox="1"/>
          <p:nvPr/>
        </p:nvSpPr>
        <p:spPr>
          <a:xfrm>
            <a:off x="3988603" y="2740321"/>
            <a:ext cx="979749"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FORECAST</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50" name="Picture 2" descr="Image result for cj logistics 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955676" y="3822585"/>
            <a:ext cx="1466777" cy="5778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ercado libre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473" y="3815616"/>
            <a:ext cx="1335547" cy="53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9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traight Connector 90"/>
          <p:cNvSpPr/>
          <p:nvPr/>
        </p:nvSpPr>
        <p:spPr>
          <a:xfrm>
            <a:off x="-55401" y="1517627"/>
            <a:ext cx="9222671" cy="0"/>
          </a:xfrm>
          <a:prstGeom prst="line">
            <a:avLst/>
          </a:prstGeom>
          <a:noFill/>
          <a:ln w="9525" cap="rnd">
            <a:solidFill>
              <a:srgbClr val="FFFFFF"/>
            </a:solidFill>
            <a:prstDash val="solid"/>
            <a:round/>
          </a:ln>
          <a:effectLst>
            <a:outerShdw blurRad="38100" dist="20000" dir="5400000" rotWithShape="0">
              <a:srgbClr val="000000">
                <a:alpha val="38000"/>
              </a:srgbClr>
            </a:outerShdw>
          </a:effectLst>
        </p:spPr>
        <p:txBody>
          <a:bodyPr wrap="square" lIns="10159" tIns="10159" rIns="10159" bIns="10159" numCol="1" anchor="t">
            <a:noAutofit/>
          </a:bodyPr>
          <a:lstStyle/>
          <a:p>
            <a:pPr defTabSz="587601" hangingPunct="0"/>
            <a:endParaRPr sz="403" kern="0" dirty="0">
              <a:solidFill>
                <a:srgbClr val="474746"/>
              </a:solidFill>
              <a:latin typeface="Microsoft YaHei" panose="020B0503020204020204" pitchFamily="34" charset="-122"/>
              <a:ea typeface="Microsoft YaHei" panose="020B0503020204020204" pitchFamily="34" charset="-122"/>
              <a:cs typeface="Arial"/>
              <a:sym typeface="Arial"/>
            </a:endParaRPr>
          </a:p>
        </p:txBody>
      </p:sp>
      <p:sp>
        <p:nvSpPr>
          <p:cNvPr id="42" name="Title 1">
            <a:extLst>
              <a:ext uri="{FF2B5EF4-FFF2-40B4-BE49-F238E27FC236}">
                <a16:creationId xmlns:a16="http://schemas.microsoft.com/office/drawing/2014/main" id="{4ECF272F-DA9B-4710-9B43-5C1BF5C403D6}"/>
              </a:ext>
            </a:extLst>
          </p:cNvPr>
          <p:cNvSpPr txBox="1">
            <a:spLocks/>
          </p:cNvSpPr>
          <p:nvPr/>
        </p:nvSpPr>
        <p:spPr>
          <a:xfrm>
            <a:off x="0" y="249244"/>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Put AI to work for your business</a:t>
            </a:r>
          </a:p>
        </p:txBody>
      </p:sp>
      <p:sp>
        <p:nvSpPr>
          <p:cNvPr id="90" name="Rectangle 89">
            <a:extLst>
              <a:ext uri="{FF2B5EF4-FFF2-40B4-BE49-F238E27FC236}">
                <a16:creationId xmlns:a16="http://schemas.microsoft.com/office/drawing/2014/main" id="{F4280ED8-2D27-4300-88C7-FC789135172B}"/>
              </a:ext>
            </a:extLst>
          </p:cNvPr>
          <p:cNvSpPr/>
          <p:nvPr/>
        </p:nvSpPr>
        <p:spPr>
          <a:xfrm>
            <a:off x="1" y="1066311"/>
            <a:ext cx="9144000" cy="369332"/>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Increase efficiency with automated document analysis</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Title 1">
            <a:extLst>
              <a:ext uri="{FF2B5EF4-FFF2-40B4-BE49-F238E27FC236}">
                <a16:creationId xmlns:a16="http://schemas.microsoft.com/office/drawing/2014/main" id="{8F14B0BF-67A5-4B90-A831-39031118DFF6}"/>
              </a:ext>
            </a:extLst>
          </p:cNvPr>
          <p:cNvSpPr txBox="1">
            <a:spLocks/>
          </p:cNvSpPr>
          <p:nvPr/>
        </p:nvSpPr>
        <p:spPr>
          <a:xfrm>
            <a:off x="1617634" y="1676191"/>
            <a:ext cx="6038763" cy="526941"/>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a:lstStyle>
          <a:p>
            <a:pPr algn="ctr"/>
            <a:r>
              <a:rPr lang="en-US" sz="1200" b="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optical character recognition (OCR)  |  automatic data extraction  |  natural language processing  intelligent search  |  text analytics</a:t>
            </a:r>
          </a:p>
        </p:txBody>
      </p:sp>
      <p:cxnSp>
        <p:nvCxnSpPr>
          <p:cNvPr id="7" name="Straight Connector 6">
            <a:extLst>
              <a:ext uri="{FF2B5EF4-FFF2-40B4-BE49-F238E27FC236}">
                <a16:creationId xmlns:a16="http://schemas.microsoft.com/office/drawing/2014/main" id="{3356DD56-D3D4-4561-ACC8-E447C91358BF}"/>
              </a:ext>
            </a:extLst>
          </p:cNvPr>
          <p:cNvCxnSpPr>
            <a:cxnSpLocks/>
          </p:cNvCxnSpPr>
          <p:nvPr/>
        </p:nvCxnSpPr>
        <p:spPr>
          <a:xfrm flipH="1">
            <a:off x="797052" y="3455383"/>
            <a:ext cx="7549897"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sp>
        <p:nvSpPr>
          <p:cNvPr id="15" name="Comprehend">
            <a:extLst>
              <a:ext uri="{FF2B5EF4-FFF2-40B4-BE49-F238E27FC236}">
                <a16:creationId xmlns:a16="http://schemas.microsoft.com/office/drawing/2014/main" id="{F346DAB5-EEF1-4B70-8387-91752401B213}"/>
              </a:ext>
            </a:extLst>
          </p:cNvPr>
          <p:cNvSpPr txBox="1"/>
          <p:nvPr/>
        </p:nvSpPr>
        <p:spPr>
          <a:xfrm>
            <a:off x="4638246" y="2713109"/>
            <a:ext cx="1278168" cy="1808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sz="521" kern="0" spc="224" dirty="0">
                <a:latin typeface="Amazon Ember" panose="020B0603020204020204" pitchFamily="34" charset="0"/>
                <a:ea typeface="Amazon Ember" panose="020B0603020204020204" pitchFamily="34" charset="0"/>
                <a:cs typeface="Amazon Ember" panose="020B0603020204020204" pitchFamily="34" charset="0"/>
              </a:rPr>
              <a:t>COMPREHEND</a:t>
            </a:r>
            <a:r>
              <a:rPr lang="en-US" sz="521" kern="0" spc="224" dirty="0">
                <a:latin typeface="Amazon Ember" panose="020B0603020204020204" pitchFamily="34" charset="0"/>
                <a:ea typeface="Amazon Ember" panose="020B0603020204020204" pitchFamily="34" charset="0"/>
                <a:cs typeface="Amazon Ember" panose="020B0603020204020204" pitchFamily="34" charset="0"/>
              </a:rPr>
              <a:t> &amp; </a:t>
            </a:r>
          </a:p>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COMPREHEND MEDICAL</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6" name="Graphic 36">
            <a:extLst>
              <a:ext uri="{FF2B5EF4-FFF2-40B4-BE49-F238E27FC236}">
                <a16:creationId xmlns:a16="http://schemas.microsoft.com/office/drawing/2014/main" id="{A6475B22-5396-452F-A50D-8BB4FE3C6D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8208" y="2397313"/>
            <a:ext cx="238232" cy="238232"/>
          </a:xfrm>
          <a:prstGeom prst="rect">
            <a:avLst/>
          </a:prstGeom>
        </p:spPr>
      </p:pic>
      <p:sp>
        <p:nvSpPr>
          <p:cNvPr id="17" name="Rekognition">
            <a:extLst>
              <a:ext uri="{FF2B5EF4-FFF2-40B4-BE49-F238E27FC236}">
                <a16:creationId xmlns:a16="http://schemas.microsoft.com/office/drawing/2014/main" id="{35D67666-AA41-334E-910E-FB16E52DEBEF}"/>
              </a:ext>
            </a:extLst>
          </p:cNvPr>
          <p:cNvSpPr txBox="1"/>
          <p:nvPr/>
        </p:nvSpPr>
        <p:spPr>
          <a:xfrm>
            <a:off x="3799893" y="2722525"/>
            <a:ext cx="567717" cy="100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0159" tIns="10159" rIns="10159" bIns="10159" numCol="1" anchor="t">
            <a:spAutoFit/>
          </a:bodyPr>
          <a:lstStyle>
            <a:lvl1pPr algn="ctr">
              <a:defRPr sz="2800" spc="600">
                <a:solidFill>
                  <a:srgbClr val="FFFFFF"/>
                </a:solidFill>
                <a:latin typeface="Amazon Ember"/>
                <a:ea typeface="Amazon Ember"/>
                <a:cs typeface="Amazon Ember"/>
                <a:sym typeface="Amazon Ember"/>
              </a:defRPr>
            </a:lvl1pPr>
          </a:lstStyle>
          <a:p>
            <a:pPr defTabSz="587601" hangingPunct="0"/>
            <a:r>
              <a:rPr lang="en-US" sz="521" kern="0" spc="224" dirty="0">
                <a:latin typeface="Amazon Ember" panose="020B0603020204020204" pitchFamily="34" charset="0"/>
                <a:ea typeface="Amazon Ember" panose="020B0603020204020204" pitchFamily="34" charset="0"/>
                <a:cs typeface="Amazon Ember" panose="020B0603020204020204" pitchFamily="34" charset="0"/>
              </a:rPr>
              <a:t>TEXTRACT</a:t>
            </a:r>
            <a:endParaRPr sz="521" kern="0" spc="224"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6854" y="2389197"/>
            <a:ext cx="265512" cy="265512"/>
          </a:xfrm>
          <a:prstGeom prst="rect">
            <a:avLst/>
          </a:prstGeom>
        </p:spPr>
      </p:pic>
      <p:pic>
        <p:nvPicPr>
          <p:cNvPr id="3074" name="Picture 2" descr="Image result for cox automotive logo"/>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523794" y="3831921"/>
            <a:ext cx="860893" cy="2625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lfresco document management logo"/>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820262" y="3831921"/>
            <a:ext cx="1075771" cy="30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54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A9C7E-2B40-7A42-AFA3-30F60229B8B7}"/>
              </a:ext>
            </a:extLst>
          </p:cNvPr>
          <p:cNvPicPr>
            <a:picLocks noChangeAspect="1"/>
          </p:cNvPicPr>
          <p:nvPr/>
        </p:nvPicPr>
        <p:blipFill>
          <a:blip r:embed="rId3"/>
          <a:stretch>
            <a:fillRect/>
          </a:stretch>
        </p:blipFill>
        <p:spPr>
          <a:xfrm>
            <a:off x="0" y="1839934"/>
            <a:ext cx="4445000" cy="1866900"/>
          </a:xfrm>
          <a:prstGeom prst="rect">
            <a:avLst/>
          </a:prstGeom>
        </p:spPr>
      </p:pic>
      <p:pic>
        <p:nvPicPr>
          <p:cNvPr id="4" name="Picture 3">
            <a:extLst>
              <a:ext uri="{FF2B5EF4-FFF2-40B4-BE49-F238E27FC236}">
                <a16:creationId xmlns:a16="http://schemas.microsoft.com/office/drawing/2014/main" id="{5C648129-FC27-6D48-85D6-8BDE32099D71}"/>
              </a:ext>
            </a:extLst>
          </p:cNvPr>
          <p:cNvPicPr>
            <a:picLocks noChangeAspect="1"/>
          </p:cNvPicPr>
          <p:nvPr/>
        </p:nvPicPr>
        <p:blipFill>
          <a:blip r:embed="rId4"/>
          <a:stretch>
            <a:fillRect/>
          </a:stretch>
        </p:blipFill>
        <p:spPr>
          <a:xfrm>
            <a:off x="4580385" y="1839934"/>
            <a:ext cx="4432300" cy="1892300"/>
          </a:xfrm>
          <a:prstGeom prst="rect">
            <a:avLst/>
          </a:prstGeom>
        </p:spPr>
      </p:pic>
      <p:pic>
        <p:nvPicPr>
          <p:cNvPr id="6" name="Picture 5">
            <a:extLst>
              <a:ext uri="{FF2B5EF4-FFF2-40B4-BE49-F238E27FC236}">
                <a16:creationId xmlns:a16="http://schemas.microsoft.com/office/drawing/2014/main" id="{D6B6EB6D-ECE0-884E-8308-8DCC2AF512B8}"/>
              </a:ext>
            </a:extLst>
          </p:cNvPr>
          <p:cNvPicPr>
            <a:picLocks noChangeAspect="1"/>
          </p:cNvPicPr>
          <p:nvPr/>
        </p:nvPicPr>
        <p:blipFill>
          <a:blip r:embed="rId5"/>
          <a:stretch>
            <a:fillRect/>
          </a:stretch>
        </p:blipFill>
        <p:spPr>
          <a:xfrm>
            <a:off x="2130389" y="36492"/>
            <a:ext cx="2449996" cy="1104900"/>
          </a:xfrm>
          <a:prstGeom prst="rect">
            <a:avLst/>
          </a:prstGeom>
        </p:spPr>
      </p:pic>
      <p:pic>
        <p:nvPicPr>
          <p:cNvPr id="7" name="Picture 6">
            <a:extLst>
              <a:ext uri="{FF2B5EF4-FFF2-40B4-BE49-F238E27FC236}">
                <a16:creationId xmlns:a16="http://schemas.microsoft.com/office/drawing/2014/main" id="{365480A2-35E2-6146-9C88-88B224ACE89B}"/>
              </a:ext>
            </a:extLst>
          </p:cNvPr>
          <p:cNvPicPr>
            <a:picLocks noChangeAspect="1"/>
          </p:cNvPicPr>
          <p:nvPr/>
        </p:nvPicPr>
        <p:blipFill>
          <a:blip r:embed="rId6"/>
          <a:stretch>
            <a:fillRect/>
          </a:stretch>
        </p:blipFill>
        <p:spPr>
          <a:xfrm>
            <a:off x="-12737" y="0"/>
            <a:ext cx="2186328" cy="1141392"/>
          </a:xfrm>
          <a:prstGeom prst="rect">
            <a:avLst/>
          </a:prstGeom>
        </p:spPr>
      </p:pic>
    </p:spTree>
    <p:extLst>
      <p:ext uri="{BB962C8B-B14F-4D97-AF65-F5344CB8AC3E}">
        <p14:creationId xmlns:p14="http://schemas.microsoft.com/office/powerpoint/2010/main" val="209341240"/>
      </p:ext>
    </p:extLst>
  </p:cSld>
  <p:clrMapOvr>
    <a:masterClrMapping/>
  </p:clrMapOvr>
</p:sld>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52137</TotalTime>
  <Words>7390</Words>
  <Application>Microsoft Macintosh PowerPoint</Application>
  <PresentationFormat>On-screen Show (16:9)</PresentationFormat>
  <Paragraphs>1031</Paragraphs>
  <Slides>82</Slides>
  <Notes>50</Notes>
  <HiddenSlides>16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82</vt:i4>
      </vt:variant>
    </vt:vector>
  </HeadingPairs>
  <TitlesOfParts>
    <vt:vector size="99" baseType="lpstr">
      <vt:lpstr>Microsoft YaHei</vt:lpstr>
      <vt:lpstr>Amazon Ember</vt:lpstr>
      <vt:lpstr>Amazon Ember Cd</vt:lpstr>
      <vt:lpstr>Amazon Ember Cd RC</vt:lpstr>
      <vt:lpstr>Amazon Ember Cd RC Light</vt:lpstr>
      <vt:lpstr>Amazon Ember Light</vt:lpstr>
      <vt:lpstr>Amazon Ember Medium</vt:lpstr>
      <vt:lpstr>Amazon Ember Regular</vt:lpstr>
      <vt:lpstr>Amazon Ember Thin</vt:lpstr>
      <vt:lpstr>Arial</vt:lpstr>
      <vt:lpstr>Calibri</vt:lpstr>
      <vt:lpstr>Century Gothic</vt:lpstr>
      <vt:lpstr>Helvetica</vt:lpstr>
      <vt:lpstr>Segoe Script</vt:lpstr>
      <vt:lpstr>Segoe UI</vt:lpstr>
      <vt:lpstr>Trebuchet MS</vt:lpstr>
      <vt:lpstr>DeckTemplate-AWS</vt:lpstr>
      <vt:lpstr>AWS | Artificial Intelligence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 Solutions Lab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783</cp:revision>
  <dcterms:created xsi:type="dcterms:W3CDTF">2016-06-17T18:22:10Z</dcterms:created>
  <dcterms:modified xsi:type="dcterms:W3CDTF">2019-05-17T22:13:27Z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rbgav@DESKTOP-5B8O1IP</vt:lpwstr>
  </property>
  <property fmtid="{D5CDD505-2E9C-101B-9397-08002B2CF9AE}" pid="6" name="MSIP_Label_f42aa342-8706-4288-bd11-ebb85995028c_SetDate">
    <vt:lpwstr>2018-10-21T19:33:11.1558080Z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